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1" r:id="rId5"/>
    <p:sldMasterId id="2147483654" r:id="rId6"/>
    <p:sldMasterId id="2147483699" r:id="rId7"/>
    <p:sldMasterId id="2147483716" r:id="rId8"/>
    <p:sldMasterId id="2147483720" r:id="rId9"/>
    <p:sldMasterId id="2147483723" r:id="rId10"/>
    <p:sldMasterId id="2147483727" r:id="rId11"/>
    <p:sldMasterId id="2147483730" r:id="rId12"/>
  </p:sldMasterIdLst>
  <p:notesMasterIdLst>
    <p:notesMasterId r:id="rId127"/>
  </p:notesMasterIdLst>
  <p:sldIdLst>
    <p:sldId id="295" r:id="rId13"/>
    <p:sldId id="258" r:id="rId14"/>
    <p:sldId id="298" r:id="rId15"/>
    <p:sldId id="940" r:id="rId16"/>
    <p:sldId id="307" r:id="rId17"/>
    <p:sldId id="308" r:id="rId18"/>
    <p:sldId id="309" r:id="rId19"/>
    <p:sldId id="310" r:id="rId20"/>
    <p:sldId id="2147472967" r:id="rId21"/>
    <p:sldId id="969" r:id="rId22"/>
    <p:sldId id="2147472918" r:id="rId23"/>
    <p:sldId id="312" r:id="rId24"/>
    <p:sldId id="293" r:id="rId25"/>
    <p:sldId id="941" r:id="rId26"/>
    <p:sldId id="971" r:id="rId27"/>
    <p:sldId id="954" r:id="rId28"/>
    <p:sldId id="953" r:id="rId29"/>
    <p:sldId id="970" r:id="rId30"/>
    <p:sldId id="314" r:id="rId31"/>
    <p:sldId id="2147472919" r:id="rId32"/>
    <p:sldId id="315" r:id="rId33"/>
    <p:sldId id="976" r:id="rId34"/>
    <p:sldId id="2147472944" r:id="rId35"/>
    <p:sldId id="2147472953" r:id="rId36"/>
    <p:sldId id="2147472954" r:id="rId37"/>
    <p:sldId id="2147472955" r:id="rId38"/>
    <p:sldId id="2147472956" r:id="rId39"/>
    <p:sldId id="331" r:id="rId40"/>
    <p:sldId id="2147472959" r:id="rId41"/>
    <p:sldId id="304" r:id="rId42"/>
    <p:sldId id="338" r:id="rId43"/>
    <p:sldId id="2147472960" r:id="rId44"/>
    <p:sldId id="311" r:id="rId45"/>
    <p:sldId id="328" r:id="rId46"/>
    <p:sldId id="2147472961" r:id="rId47"/>
    <p:sldId id="2147472962" r:id="rId48"/>
    <p:sldId id="306" r:id="rId49"/>
    <p:sldId id="313" r:id="rId50"/>
    <p:sldId id="334" r:id="rId51"/>
    <p:sldId id="335" r:id="rId52"/>
    <p:sldId id="316" r:id="rId53"/>
    <p:sldId id="2147472968" r:id="rId54"/>
    <p:sldId id="329" r:id="rId55"/>
    <p:sldId id="321" r:id="rId56"/>
    <p:sldId id="327" r:id="rId57"/>
    <p:sldId id="332" r:id="rId58"/>
    <p:sldId id="2147472963" r:id="rId59"/>
    <p:sldId id="2147472964" r:id="rId60"/>
    <p:sldId id="2147472965" r:id="rId61"/>
    <p:sldId id="2147472945" r:id="rId62"/>
    <p:sldId id="318" r:id="rId63"/>
    <p:sldId id="320" r:id="rId64"/>
    <p:sldId id="965" r:id="rId65"/>
    <p:sldId id="2147472928" r:id="rId66"/>
    <p:sldId id="2147472932" r:id="rId67"/>
    <p:sldId id="2147472929" r:id="rId68"/>
    <p:sldId id="2147472930" r:id="rId69"/>
    <p:sldId id="2147472931" r:id="rId70"/>
    <p:sldId id="2147472933" r:id="rId71"/>
    <p:sldId id="2147472935" r:id="rId72"/>
    <p:sldId id="2147472936" r:id="rId73"/>
    <p:sldId id="2147472941" r:id="rId74"/>
    <p:sldId id="2147472942" r:id="rId75"/>
    <p:sldId id="2147472937" r:id="rId76"/>
    <p:sldId id="2147472943" r:id="rId77"/>
    <p:sldId id="2147472917" r:id="rId78"/>
    <p:sldId id="942" r:id="rId79"/>
    <p:sldId id="977" r:id="rId80"/>
    <p:sldId id="322" r:id="rId81"/>
    <p:sldId id="257" r:id="rId82"/>
    <p:sldId id="330" r:id="rId83"/>
    <p:sldId id="667" r:id="rId84"/>
    <p:sldId id="270" r:id="rId85"/>
    <p:sldId id="692" r:id="rId86"/>
    <p:sldId id="688" r:id="rId87"/>
    <p:sldId id="674" r:id="rId88"/>
    <p:sldId id="266" r:id="rId89"/>
    <p:sldId id="9523" r:id="rId90"/>
    <p:sldId id="325" r:id="rId91"/>
    <p:sldId id="2147472946" r:id="rId92"/>
    <p:sldId id="2147472947" r:id="rId93"/>
    <p:sldId id="2147472948" r:id="rId94"/>
    <p:sldId id="259" r:id="rId95"/>
    <p:sldId id="2147472949" r:id="rId96"/>
    <p:sldId id="2147472950" r:id="rId97"/>
    <p:sldId id="2147472951" r:id="rId98"/>
    <p:sldId id="2147472952" r:id="rId99"/>
    <p:sldId id="264" r:id="rId100"/>
    <p:sldId id="943" r:id="rId101"/>
    <p:sldId id="326" r:id="rId102"/>
    <p:sldId id="256" r:id="rId103"/>
    <p:sldId id="431" r:id="rId104"/>
    <p:sldId id="435" r:id="rId105"/>
    <p:sldId id="374" r:id="rId106"/>
    <p:sldId id="336" r:id="rId107"/>
    <p:sldId id="423" r:id="rId108"/>
    <p:sldId id="401" r:id="rId109"/>
    <p:sldId id="415" r:id="rId110"/>
    <p:sldId id="261" r:id="rId111"/>
    <p:sldId id="262" r:id="rId112"/>
    <p:sldId id="263" r:id="rId113"/>
    <p:sldId id="260" r:id="rId114"/>
    <p:sldId id="420" r:id="rId115"/>
    <p:sldId id="430" r:id="rId116"/>
    <p:sldId id="433" r:id="rId117"/>
    <p:sldId id="436" r:id="rId118"/>
    <p:sldId id="437" r:id="rId119"/>
    <p:sldId id="422" r:id="rId120"/>
    <p:sldId id="434" r:id="rId121"/>
    <p:sldId id="429" r:id="rId122"/>
    <p:sldId id="944" r:id="rId123"/>
    <p:sldId id="945" r:id="rId124"/>
    <p:sldId id="947" r:id="rId125"/>
    <p:sldId id="301"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A2F807-7D48-2069-E097-2534E06906E2}" name="Emely Anico" initials="EA" userId="S::EMELY.ANICO@lci.ca.gov::93d97826-9a60-4305-a524-2b2f5ee69a44" providerId="AD"/>
  <p188:author id="{00D10710-AA70-2837-BFB8-4F3E4099DBA1}" name="Abby Edwards" initials="AE" userId="S::Abby.Edwards@opr.ca.gov::e762641f-0dfa-480e-8c57-be8dce7dc9d5" providerId="AD"/>
  <p188:author id="{18D62813-C60C-2588-6B78-49C0FE652576}" name="Azura Haley" initials="AH" userId="S::Azura.Haley@OPR.CA.GOV::a37d83e9-1209-4713-93a0-7ab8211e6c20" providerId="AD"/>
  <p188:author id="{1FCE361F-92A1-400F-CC95-7CE2C21B00EF}" name="Ben McMahan" initials="BM" userId="S::Ben.McMahan@lci.ca.gov::d14b4335-d56f-4a21-9198-caa50b7b2c10" providerId="AD"/>
  <p188:author id="{AE0B5131-401F-5142-27FE-CBD23C6E9AF0}" name="Abby Edwards" initials="AE" userId="S::abby.edwards@opr.ca.gov::e762641f-0dfa-480e-8c57-be8dce7dc9d5" providerId="AD"/>
  <p188:author id="{33A6AB31-56C1-EFD1-614C-BBDD09C21308}" name="Elea Becker Lowe" initials="EL" userId="S::elea.beckerlowe@opr.ca.gov::3a515f68-d333-4c00-95c7-49af005591f7" providerId="AD"/>
  <p188:author id="{AF7AE437-9C3D-E942-4C69-A34A5C1098B6}" name="Cora Ballek" initials="CB" userId="S::Cora.Ballek@lci.ca.gov::990c5f1d-6c5d-4ee1-acd6-b2cbfa800099" providerId="AD"/>
  <p188:author id="{99212343-B26E-C7DE-A93E-D80E5B1F2381}" name="Hanna Bliska" initials="HB" userId="S::hanna.bliska@opr.ca.gov::912de7d6-d477-4e5b-a386-22d3175151b5" providerId="AD"/>
  <p188:author id="{CFAE3B4A-4344-251B-4A64-F9941C2D912D}" name="Magill, Samuel P" initials="SM" userId="S::s.magill@csus.edu::be5860ad-0fce-4f09-80ee-ccbdc2246464" providerId="AD"/>
  <p188:author id="{3B068E4C-789B-1936-923A-260D5CDEB5CC}" name="Sarah Samdin" initials="SS" userId="S::sarah.samdin@opr.ca.gov::3d6dca82-1d98-4f3d-ada1-4c18514b435c" providerId="AD"/>
  <p188:author id="{7A23FE5C-9743-4F94-46FE-43F8918C8C37}" name="Bryce Lewis-Smith" initials="BL" userId="S::bryce.lewis-smith@opr.ca.gov::69c1fe19-db70-4213-bc49-f6cf2702f066" providerId="AD"/>
  <p188:author id="{31AF9A66-0AB6-4A1D-6CDA-326A685DE2F7}" name="Dolores Barajas" initials="DB" userId="S::dolores.barajas@opr.ca.gov::4bf55100-bb38-4485-95ff-a35f46adb453" providerId="AD"/>
  <p188:author id="{5A672168-0955-BEFE-B271-67A3498A920E}" name="Ben McMahan" initials="BM" userId="S::ben.mcmahan@opr.ca.gov::d14b4335-d56f-4a21-9198-caa50b7b2c10" providerId="AD"/>
  <p188:author id="{A429376C-3074-17BE-CF9D-B5F45D83E72D}" name="Cora Ballek" initials="CB" userId="S::cora.ballek@lci.ca.gov::990c5f1d-6c5d-4ee1-acd6-b2cbfa800099" providerId="AD"/>
  <p188:author id="{DEE2FF9A-1009-5E4F-855A-C056623BD4A6}" name="Abby Edwards" initials="AE" userId="S::abby.edwards@lci.ca.gov::e762641f-0dfa-480e-8c57-be8dce7dc9d5" providerId="AD"/>
  <p188:author id="{7612A89B-3FD5-A638-F4C1-A1F25C01DF75}" name="Ankitha Doddanari" initials="AD" userId="S::ankitha.doddanari@opr.ca.gov::10fabde6-ce95-4e07-8c33-9a1bd3c30408" providerId="AD"/>
  <p188:author id="{25EF19A8-925C-363A-9694-C30AF21EB5AE}" name="Hanna Bliska" initials="HB" userId="S::Hanna.Bliska@OPR.CA.GOV::912de7d6-d477-4e5b-a386-22d3175151b5" providerId="AD"/>
  <p188:author id="{5C4920C0-75B3-A5BC-21CE-938DD78E2DA8}" name="Azura Haley" initials="AH" userId="S::AZURA.HALEY@lci.ca.gov::a37d83e9-1209-4713-93a0-7ab8211e6c20" providerId="AD"/>
  <p188:author id="{ACB929C2-7E8B-CA38-3306-9D48A3C9645E}" name="Ankitha Doddanari" initials="AD" userId="S::Ankitha.Doddanari@lci.ca.gov::10fabde6-ce95-4e07-8c33-9a1bd3c30408" providerId="AD"/>
  <p188:author id="{3BDC29E6-81D6-A09E-348A-59F8682E3CD1}" name="Elea Becker Lowe" initials="EB" userId="S::Elea.BeckerLowe@lci.ca.gov::3a515f68-d333-4c00-95c7-49af005591f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C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09FF08-0850-4B0D-99BB-E2B7644449D5}" v="1" dt="2025-06-18T18:49:45.8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viewProps" Target="viewProps.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theme" Target="theme/theme1.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tableStyles" Target="tableStyle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microsoft.com/office/2015/10/relationships/revisionInfo" Target="revisionInfo.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FD62D_F9D6C7AB.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7FFFD62D_F9D6C7AB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7FFFD62D_F9D6C7AB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7FFFD62D_F9D6C7AB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7FFFD62D_F9D6C7AB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solidFill>
                <a:srgbClr val="103951"/>
              </a:solidFill>
            </a:ln>
          </c:spPr>
          <c:dPt>
            <c:idx val="0"/>
            <c:bubble3D val="0"/>
            <c:spPr>
              <a:solidFill>
                <a:schemeClr val="bg1"/>
              </a:solidFill>
              <a:ln w="19050">
                <a:solidFill>
                  <a:srgbClr val="103951"/>
                </a:solidFill>
              </a:ln>
              <a:effectLst/>
            </c:spPr>
            <c:extLst>
              <c:ext xmlns:c16="http://schemas.microsoft.com/office/drawing/2014/chart" uri="{C3380CC4-5D6E-409C-BE32-E72D297353CC}">
                <c16:uniqueId val="{00000002-412C-4F26-80A7-A8B5AD3CE768}"/>
              </c:ext>
            </c:extLst>
          </c:dPt>
          <c:dPt>
            <c:idx val="1"/>
            <c:bubble3D val="0"/>
            <c:spPr>
              <a:solidFill>
                <a:schemeClr val="accent1">
                  <a:lumMod val="60000"/>
                  <a:lumOff val="40000"/>
                </a:schemeClr>
              </a:solidFill>
              <a:ln w="28575">
                <a:solidFill>
                  <a:srgbClr val="103951"/>
                </a:solidFill>
              </a:ln>
              <a:effectLst/>
            </c:spPr>
            <c:extLst>
              <c:ext xmlns:c16="http://schemas.microsoft.com/office/drawing/2014/chart" uri="{C3380CC4-5D6E-409C-BE32-E72D297353CC}">
                <c16:uniqueId val="{00000001-412C-4F26-80A7-A8B5AD3CE768}"/>
              </c:ext>
            </c:extLst>
          </c:dPt>
          <c:dPt>
            <c:idx val="2"/>
            <c:bubble3D val="0"/>
            <c:spPr>
              <a:noFill/>
              <a:ln w="19050">
                <a:solidFill>
                  <a:srgbClr val="103951"/>
                </a:solidFill>
              </a:ln>
              <a:effectLst/>
            </c:spPr>
            <c:extLst>
              <c:ext xmlns:c16="http://schemas.microsoft.com/office/drawing/2014/chart" uri="{C3380CC4-5D6E-409C-BE32-E72D297353CC}">
                <c16:uniqueId val="{00000003-412C-4F26-80A7-A8B5AD3CE768}"/>
              </c:ext>
            </c:extLst>
          </c:dPt>
          <c:cat>
            <c:strRef>
              <c:f>Sheet1!$A$2:$A$4</c:f>
              <c:strCache>
                <c:ptCount val="3"/>
                <c:pt idx="0">
                  <c:v>Include Gender Identity</c:v>
                </c:pt>
                <c:pt idx="1">
                  <c:v>Exclude Gender Identity</c:v>
                </c:pt>
                <c:pt idx="2">
                  <c:v>No Preference</c:v>
                </c:pt>
              </c:strCache>
            </c:strRef>
          </c:cat>
          <c:val>
            <c:numRef>
              <c:f>Sheet1!$B$2:$B$4</c:f>
              <c:numCache>
                <c:formatCode>General</c:formatCode>
                <c:ptCount val="3"/>
                <c:pt idx="0">
                  <c:v>18</c:v>
                </c:pt>
                <c:pt idx="1">
                  <c:v>73</c:v>
                </c:pt>
                <c:pt idx="2">
                  <c:v>9</c:v>
                </c:pt>
              </c:numCache>
            </c:numRef>
          </c:val>
          <c:extLst>
            <c:ext xmlns:c16="http://schemas.microsoft.com/office/drawing/2014/chart" uri="{C3380CC4-5D6E-409C-BE32-E72D297353CC}">
              <c16:uniqueId val="{00000000-412C-4F26-80A7-A8B5AD3CE76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solidFill>
                <a:srgbClr val="103951"/>
              </a:solidFill>
            </a:ln>
          </c:spPr>
          <c:dPt>
            <c:idx val="0"/>
            <c:bubble3D val="0"/>
            <c:spPr>
              <a:solidFill>
                <a:schemeClr val="bg1"/>
              </a:solidFill>
              <a:ln w="19050">
                <a:solidFill>
                  <a:srgbClr val="103951"/>
                </a:solidFill>
              </a:ln>
              <a:effectLst/>
            </c:spPr>
            <c:extLst>
              <c:ext xmlns:c16="http://schemas.microsoft.com/office/drawing/2014/chart" uri="{C3380CC4-5D6E-409C-BE32-E72D297353CC}">
                <c16:uniqueId val="{00000001-BD20-4FDF-91CA-87AF1B6A5E6D}"/>
              </c:ext>
            </c:extLst>
          </c:dPt>
          <c:dPt>
            <c:idx val="1"/>
            <c:bubble3D val="0"/>
            <c:spPr>
              <a:solidFill>
                <a:schemeClr val="accent4"/>
              </a:solidFill>
              <a:ln w="28575">
                <a:solidFill>
                  <a:srgbClr val="103951"/>
                </a:solidFill>
              </a:ln>
              <a:effectLst/>
            </c:spPr>
            <c:extLst>
              <c:ext xmlns:c16="http://schemas.microsoft.com/office/drawing/2014/chart" uri="{C3380CC4-5D6E-409C-BE32-E72D297353CC}">
                <c16:uniqueId val="{00000003-BD20-4FDF-91CA-87AF1B6A5E6D}"/>
              </c:ext>
            </c:extLst>
          </c:dPt>
          <c:dPt>
            <c:idx val="2"/>
            <c:bubble3D val="0"/>
            <c:spPr>
              <a:solidFill>
                <a:schemeClr val="bg1"/>
              </a:solidFill>
              <a:ln w="19050">
                <a:solidFill>
                  <a:srgbClr val="103951"/>
                </a:solidFill>
              </a:ln>
              <a:effectLst/>
            </c:spPr>
            <c:extLst>
              <c:ext xmlns:c16="http://schemas.microsoft.com/office/drawing/2014/chart" uri="{C3380CC4-5D6E-409C-BE32-E72D297353CC}">
                <c16:uniqueId val="{00000005-BD20-4FDF-91CA-87AF1B6A5E6D}"/>
              </c:ext>
            </c:extLst>
          </c:dPt>
          <c:cat>
            <c:strRef>
              <c:f>Sheet1!$A$2:$A$4</c:f>
              <c:strCache>
                <c:ptCount val="3"/>
                <c:pt idx="0">
                  <c:v>Include Sex</c:v>
                </c:pt>
                <c:pt idx="1">
                  <c:v>Exclude Sex</c:v>
                </c:pt>
                <c:pt idx="2">
                  <c:v>No Preference</c:v>
                </c:pt>
              </c:strCache>
            </c:strRef>
          </c:cat>
          <c:val>
            <c:numRef>
              <c:f>Sheet1!$B$2:$B$4</c:f>
              <c:numCache>
                <c:formatCode>General</c:formatCode>
                <c:ptCount val="3"/>
                <c:pt idx="0">
                  <c:v>36</c:v>
                </c:pt>
                <c:pt idx="1">
                  <c:v>45</c:v>
                </c:pt>
                <c:pt idx="2">
                  <c:v>18</c:v>
                </c:pt>
              </c:numCache>
            </c:numRef>
          </c:val>
          <c:extLst>
            <c:ext xmlns:c16="http://schemas.microsoft.com/office/drawing/2014/chart" uri="{C3380CC4-5D6E-409C-BE32-E72D297353CC}">
              <c16:uniqueId val="{00000004-BD20-4FDF-91CA-87AF1B6A5E6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solidFill>
                <a:srgbClr val="103951"/>
              </a:solidFill>
            </a:ln>
          </c:spPr>
          <c:dPt>
            <c:idx val="0"/>
            <c:bubble3D val="0"/>
            <c:spPr>
              <a:solidFill>
                <a:schemeClr val="bg1"/>
              </a:solidFill>
              <a:ln w="19050">
                <a:solidFill>
                  <a:srgbClr val="103951"/>
                </a:solidFill>
              </a:ln>
              <a:effectLst/>
            </c:spPr>
            <c:extLst>
              <c:ext xmlns:c16="http://schemas.microsoft.com/office/drawing/2014/chart" uri="{C3380CC4-5D6E-409C-BE32-E72D297353CC}">
                <c16:uniqueId val="{00000001-B0D4-4EBA-81E4-466B8B66AEA7}"/>
              </c:ext>
            </c:extLst>
          </c:dPt>
          <c:dPt>
            <c:idx val="1"/>
            <c:bubble3D val="0"/>
            <c:spPr>
              <a:solidFill>
                <a:schemeClr val="accent5"/>
              </a:solidFill>
              <a:ln w="28575">
                <a:solidFill>
                  <a:srgbClr val="103951"/>
                </a:solidFill>
              </a:ln>
              <a:effectLst/>
            </c:spPr>
            <c:extLst>
              <c:ext xmlns:c16="http://schemas.microsoft.com/office/drawing/2014/chart" uri="{C3380CC4-5D6E-409C-BE32-E72D297353CC}">
                <c16:uniqueId val="{00000003-B0D4-4EBA-81E4-466B8B66AEA7}"/>
              </c:ext>
            </c:extLst>
          </c:dPt>
          <c:dPt>
            <c:idx val="2"/>
            <c:bubble3D val="0"/>
            <c:spPr>
              <a:solidFill>
                <a:schemeClr val="bg1"/>
              </a:solidFill>
              <a:ln w="19050">
                <a:solidFill>
                  <a:srgbClr val="103951"/>
                </a:solidFill>
              </a:ln>
              <a:effectLst/>
            </c:spPr>
            <c:extLst>
              <c:ext xmlns:c16="http://schemas.microsoft.com/office/drawing/2014/chart" uri="{C3380CC4-5D6E-409C-BE32-E72D297353CC}">
                <c16:uniqueId val="{00000005-B0D4-4EBA-81E4-466B8B66AEA7}"/>
              </c:ext>
            </c:extLst>
          </c:dPt>
          <c:cat>
            <c:strRef>
              <c:f>Sheet1!$A$2:$A$4</c:f>
              <c:strCache>
                <c:ptCount val="3"/>
                <c:pt idx="0">
                  <c:v>Remove identification</c:v>
                </c:pt>
                <c:pt idx="1">
                  <c:v>Remove identification</c:v>
                </c:pt>
                <c:pt idx="2">
                  <c:v>No Preference</c:v>
                </c:pt>
              </c:strCache>
            </c:strRef>
          </c:cat>
          <c:val>
            <c:numRef>
              <c:f>Sheet1!$B$2:$B$4</c:f>
              <c:numCache>
                <c:formatCode>General</c:formatCode>
                <c:ptCount val="3"/>
                <c:pt idx="0">
                  <c:v>9</c:v>
                </c:pt>
                <c:pt idx="1">
                  <c:v>64</c:v>
                </c:pt>
                <c:pt idx="2">
                  <c:v>27</c:v>
                </c:pt>
              </c:numCache>
            </c:numRef>
          </c:val>
          <c:extLst>
            <c:ext xmlns:c16="http://schemas.microsoft.com/office/drawing/2014/chart" uri="{C3380CC4-5D6E-409C-BE32-E72D297353CC}">
              <c16:uniqueId val="{00000006-B0D4-4EBA-81E4-466B8B66AEA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solidFill>
                <a:srgbClr val="103951"/>
              </a:solidFill>
            </a:ln>
          </c:spPr>
          <c:dPt>
            <c:idx val="0"/>
            <c:bubble3D val="0"/>
            <c:spPr>
              <a:solidFill>
                <a:schemeClr val="accent6"/>
              </a:solidFill>
              <a:ln w="19050">
                <a:solidFill>
                  <a:srgbClr val="103951"/>
                </a:solidFill>
              </a:ln>
              <a:effectLst/>
            </c:spPr>
            <c:extLst>
              <c:ext xmlns:c16="http://schemas.microsoft.com/office/drawing/2014/chart" uri="{C3380CC4-5D6E-409C-BE32-E72D297353CC}">
                <c16:uniqueId val="{00000001-9B95-461E-97CC-877982313F20}"/>
              </c:ext>
            </c:extLst>
          </c:dPt>
          <c:dPt>
            <c:idx val="1"/>
            <c:bubble3D val="0"/>
            <c:spPr>
              <a:noFill/>
              <a:ln w="28575">
                <a:solidFill>
                  <a:srgbClr val="103951"/>
                </a:solidFill>
              </a:ln>
              <a:effectLst/>
            </c:spPr>
            <c:extLst>
              <c:ext xmlns:c16="http://schemas.microsoft.com/office/drawing/2014/chart" uri="{C3380CC4-5D6E-409C-BE32-E72D297353CC}">
                <c16:uniqueId val="{00000003-9B95-461E-97CC-877982313F20}"/>
              </c:ext>
            </c:extLst>
          </c:dPt>
          <c:dPt>
            <c:idx val="2"/>
            <c:bubble3D val="0"/>
            <c:spPr>
              <a:solidFill>
                <a:schemeClr val="bg1"/>
              </a:solidFill>
              <a:ln w="19050">
                <a:solidFill>
                  <a:srgbClr val="103951"/>
                </a:solidFill>
              </a:ln>
              <a:effectLst/>
            </c:spPr>
            <c:extLst>
              <c:ext xmlns:c16="http://schemas.microsoft.com/office/drawing/2014/chart" uri="{C3380CC4-5D6E-409C-BE32-E72D297353CC}">
                <c16:uniqueId val="{00000005-9B95-461E-97CC-877982313F20}"/>
              </c:ext>
            </c:extLst>
          </c:dPt>
          <c:cat>
            <c:strRef>
              <c:f>Sheet1!$A$2:$A$4</c:f>
              <c:strCache>
                <c:ptCount val="3"/>
                <c:pt idx="0">
                  <c:v>Include Intersectionality</c:v>
                </c:pt>
                <c:pt idx="1">
                  <c:v>Don't include Intersectionality</c:v>
                </c:pt>
                <c:pt idx="2">
                  <c:v>No Preference</c:v>
                </c:pt>
              </c:strCache>
            </c:strRef>
          </c:cat>
          <c:val>
            <c:numRef>
              <c:f>Sheet1!$B$2:$B$4</c:f>
              <c:numCache>
                <c:formatCode>General</c:formatCode>
                <c:ptCount val="3"/>
                <c:pt idx="0">
                  <c:v>82</c:v>
                </c:pt>
                <c:pt idx="1">
                  <c:v>18</c:v>
                </c:pt>
                <c:pt idx="2">
                  <c:v>0</c:v>
                </c:pt>
              </c:numCache>
            </c:numRef>
          </c:val>
          <c:extLst>
            <c:ext xmlns:c16="http://schemas.microsoft.com/office/drawing/2014/chart" uri="{C3380CC4-5D6E-409C-BE32-E72D297353CC}">
              <c16:uniqueId val="{00000006-9B95-461E-97CC-877982313F2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8" Type="http://schemas.openxmlformats.org/officeDocument/2006/relationships/image" Target="../media/image171.svg"/><Relationship Id="rId3" Type="http://schemas.openxmlformats.org/officeDocument/2006/relationships/image" Target="../media/image166.png"/><Relationship Id="rId7" Type="http://schemas.openxmlformats.org/officeDocument/2006/relationships/image" Target="../media/image170.png"/><Relationship Id="rId12" Type="http://schemas.openxmlformats.org/officeDocument/2006/relationships/image" Target="../media/image175.svg"/><Relationship Id="rId2" Type="http://schemas.openxmlformats.org/officeDocument/2006/relationships/image" Target="../media/image165.svg"/><Relationship Id="rId1" Type="http://schemas.openxmlformats.org/officeDocument/2006/relationships/image" Target="../media/image164.png"/><Relationship Id="rId6" Type="http://schemas.openxmlformats.org/officeDocument/2006/relationships/image" Target="../media/image169.svg"/><Relationship Id="rId11" Type="http://schemas.openxmlformats.org/officeDocument/2006/relationships/image" Target="../media/image174.png"/><Relationship Id="rId5" Type="http://schemas.openxmlformats.org/officeDocument/2006/relationships/image" Target="../media/image168.png"/><Relationship Id="rId10" Type="http://schemas.openxmlformats.org/officeDocument/2006/relationships/image" Target="../media/image173.svg"/><Relationship Id="rId4" Type="http://schemas.openxmlformats.org/officeDocument/2006/relationships/image" Target="../media/image167.svg"/><Relationship Id="rId9" Type="http://schemas.openxmlformats.org/officeDocument/2006/relationships/image" Target="../media/image172.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71.svg"/><Relationship Id="rId3" Type="http://schemas.openxmlformats.org/officeDocument/2006/relationships/image" Target="../media/image166.png"/><Relationship Id="rId7" Type="http://schemas.openxmlformats.org/officeDocument/2006/relationships/image" Target="../media/image170.png"/><Relationship Id="rId12" Type="http://schemas.openxmlformats.org/officeDocument/2006/relationships/image" Target="../media/image175.svg"/><Relationship Id="rId2" Type="http://schemas.openxmlformats.org/officeDocument/2006/relationships/image" Target="../media/image165.svg"/><Relationship Id="rId1" Type="http://schemas.openxmlformats.org/officeDocument/2006/relationships/image" Target="../media/image164.png"/><Relationship Id="rId6" Type="http://schemas.openxmlformats.org/officeDocument/2006/relationships/image" Target="../media/image169.svg"/><Relationship Id="rId11" Type="http://schemas.openxmlformats.org/officeDocument/2006/relationships/image" Target="../media/image174.png"/><Relationship Id="rId5" Type="http://schemas.openxmlformats.org/officeDocument/2006/relationships/image" Target="../media/image168.png"/><Relationship Id="rId10" Type="http://schemas.openxmlformats.org/officeDocument/2006/relationships/image" Target="../media/image173.svg"/><Relationship Id="rId4" Type="http://schemas.openxmlformats.org/officeDocument/2006/relationships/image" Target="../media/image167.svg"/><Relationship Id="rId9" Type="http://schemas.openxmlformats.org/officeDocument/2006/relationships/image" Target="../media/image17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275A34-4F53-45DC-B5B9-2ECD13529CDC}"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en-US"/>
        </a:p>
      </dgm:t>
    </dgm:pt>
    <dgm:pt modelId="{5FA7C14C-261A-4641-B921-9BE96D434D27}">
      <dgm:prSet phldrT="[Text]" custT="1"/>
      <dgm:spPr/>
      <dgm:t>
        <a:bodyPr/>
        <a:lstStyle/>
        <a:p>
          <a:r>
            <a:rPr lang="en-US" sz="2400"/>
            <a:t>Research</a:t>
          </a:r>
        </a:p>
      </dgm:t>
    </dgm:pt>
    <dgm:pt modelId="{997D0C63-BEFB-4528-B518-69EF871167FC}" type="parTrans" cxnId="{0D2E3817-5480-44AF-AFAF-002C608B8F3A}">
      <dgm:prSet/>
      <dgm:spPr/>
      <dgm:t>
        <a:bodyPr/>
        <a:lstStyle/>
        <a:p>
          <a:endParaRPr lang="en-US"/>
        </a:p>
      </dgm:t>
    </dgm:pt>
    <dgm:pt modelId="{64A78377-FB0C-431A-A5C5-A51F8E84C950}" type="sibTrans" cxnId="{0D2E3817-5480-44AF-AFAF-002C608B8F3A}">
      <dgm:prSet/>
      <dgm:spPr/>
      <dgm:t>
        <a:bodyPr/>
        <a:lstStyle/>
        <a:p>
          <a:endParaRPr lang="en-US"/>
        </a:p>
      </dgm:t>
    </dgm:pt>
    <dgm:pt modelId="{6A3B5ADF-ADB0-4519-B85D-2FE60D136CD8}">
      <dgm:prSet phldrT="[Text]" custT="1"/>
      <dgm:spPr/>
      <dgm:t>
        <a:bodyPr/>
        <a:lstStyle/>
        <a:p>
          <a:r>
            <a:rPr lang="en-US" sz="2400"/>
            <a:t>Feedback</a:t>
          </a:r>
        </a:p>
      </dgm:t>
    </dgm:pt>
    <dgm:pt modelId="{A207D692-5A72-41DD-8DB5-F1C026B3F6F0}" type="parTrans" cxnId="{92D3BDB2-3A6E-48BF-B787-07D1BEB15527}">
      <dgm:prSet/>
      <dgm:spPr/>
      <dgm:t>
        <a:bodyPr/>
        <a:lstStyle/>
        <a:p>
          <a:endParaRPr lang="en-US"/>
        </a:p>
      </dgm:t>
    </dgm:pt>
    <dgm:pt modelId="{D3F3F7CB-18A4-48C0-B278-0A1DED089FFC}" type="sibTrans" cxnId="{92D3BDB2-3A6E-48BF-B787-07D1BEB15527}">
      <dgm:prSet/>
      <dgm:spPr/>
      <dgm:t>
        <a:bodyPr/>
        <a:lstStyle/>
        <a:p>
          <a:endParaRPr lang="en-US"/>
        </a:p>
      </dgm:t>
    </dgm:pt>
    <dgm:pt modelId="{6F7F8C1E-CC44-46BA-B04D-ED066F2D1510}">
      <dgm:prSet phldrT="[Text]" custT="1"/>
      <dgm:spPr/>
      <dgm:t>
        <a:bodyPr/>
        <a:lstStyle/>
        <a:p>
          <a:r>
            <a:rPr lang="en-US" sz="2400"/>
            <a:t>Findings</a:t>
          </a:r>
        </a:p>
      </dgm:t>
    </dgm:pt>
    <dgm:pt modelId="{03B40D36-B1DC-4317-91D5-A35C6F3313F3}" type="parTrans" cxnId="{7F410302-5AEA-4AE6-89BB-05E3F65F6D4F}">
      <dgm:prSet/>
      <dgm:spPr/>
      <dgm:t>
        <a:bodyPr/>
        <a:lstStyle/>
        <a:p>
          <a:endParaRPr lang="en-US"/>
        </a:p>
      </dgm:t>
    </dgm:pt>
    <dgm:pt modelId="{927A248E-F7C3-466C-9C56-CC05712146B8}" type="sibTrans" cxnId="{7F410302-5AEA-4AE6-89BB-05E3F65F6D4F}">
      <dgm:prSet/>
      <dgm:spPr/>
      <dgm:t>
        <a:bodyPr/>
        <a:lstStyle/>
        <a:p>
          <a:endParaRPr lang="en-US"/>
        </a:p>
      </dgm:t>
    </dgm:pt>
    <dgm:pt modelId="{EBD09990-C9B8-43D1-98B5-D1FD6E597B57}">
      <dgm:prSet phldrT="[Text]" custT="1"/>
      <dgm:spPr/>
      <dgm:t>
        <a:bodyPr/>
        <a:lstStyle/>
        <a:p>
          <a:r>
            <a:rPr lang="en-US" sz="2000"/>
            <a:t>Consultation</a:t>
          </a:r>
        </a:p>
      </dgm:t>
    </dgm:pt>
    <dgm:pt modelId="{D1236C59-1CD1-4A18-9B0A-F20393DBD62E}" type="parTrans" cxnId="{6F7B234D-20BE-4AF1-A9F9-AA94802D3E66}">
      <dgm:prSet/>
      <dgm:spPr/>
      <dgm:t>
        <a:bodyPr/>
        <a:lstStyle/>
        <a:p>
          <a:endParaRPr lang="en-US"/>
        </a:p>
      </dgm:t>
    </dgm:pt>
    <dgm:pt modelId="{36F9C3DD-5957-456B-8664-53F26DE40502}" type="sibTrans" cxnId="{6F7B234D-20BE-4AF1-A9F9-AA94802D3E66}">
      <dgm:prSet/>
      <dgm:spPr/>
      <dgm:t>
        <a:bodyPr/>
        <a:lstStyle/>
        <a:p>
          <a:endParaRPr lang="en-US"/>
        </a:p>
      </dgm:t>
    </dgm:pt>
    <dgm:pt modelId="{4D930B16-4525-4ADC-AE05-4621FCD999DE}" type="pres">
      <dgm:prSet presAssocID="{3D275A34-4F53-45DC-B5B9-2ECD13529CDC}" presName="Name0" presStyleCnt="0">
        <dgm:presLayoutVars>
          <dgm:chMax val="7"/>
          <dgm:chPref val="7"/>
          <dgm:dir/>
          <dgm:animLvl val="lvl"/>
        </dgm:presLayoutVars>
      </dgm:prSet>
      <dgm:spPr/>
    </dgm:pt>
    <dgm:pt modelId="{D7B60812-8FA3-4BDE-9B0F-1D85F6724FE9}" type="pres">
      <dgm:prSet presAssocID="{5FA7C14C-261A-4641-B921-9BE96D434D27}" presName="Accent1" presStyleCnt="0"/>
      <dgm:spPr/>
    </dgm:pt>
    <dgm:pt modelId="{61A26B4F-B3E9-4043-916D-42FC837D7B90}" type="pres">
      <dgm:prSet presAssocID="{5FA7C14C-261A-4641-B921-9BE96D434D27}" presName="Accent" presStyleLbl="node1" presStyleIdx="0" presStyleCnt="4"/>
      <dgm:spPr>
        <a:solidFill>
          <a:schemeClr val="accent1"/>
        </a:solidFill>
      </dgm:spPr>
    </dgm:pt>
    <dgm:pt modelId="{25F82699-779C-4664-B50C-61804A409C5F}" type="pres">
      <dgm:prSet presAssocID="{5FA7C14C-261A-4641-B921-9BE96D434D27}" presName="Parent1" presStyleLbl="revTx" presStyleIdx="0" presStyleCnt="4">
        <dgm:presLayoutVars>
          <dgm:chMax val="1"/>
          <dgm:chPref val="1"/>
          <dgm:bulletEnabled val="1"/>
        </dgm:presLayoutVars>
      </dgm:prSet>
      <dgm:spPr/>
    </dgm:pt>
    <dgm:pt modelId="{7BC26B8E-8F7A-40DE-9002-476FA5BEC7F8}" type="pres">
      <dgm:prSet presAssocID="{EBD09990-C9B8-43D1-98B5-D1FD6E597B57}" presName="Accent2" presStyleCnt="0"/>
      <dgm:spPr/>
    </dgm:pt>
    <dgm:pt modelId="{FBF67935-EC80-4316-AC04-456DFEF56C99}" type="pres">
      <dgm:prSet presAssocID="{EBD09990-C9B8-43D1-98B5-D1FD6E597B57}" presName="Accent" presStyleLbl="node1" presStyleIdx="1" presStyleCnt="4"/>
      <dgm:spPr/>
    </dgm:pt>
    <dgm:pt modelId="{B1636CD2-334F-4AE0-A218-BFAD0CE2DAAA}" type="pres">
      <dgm:prSet presAssocID="{EBD09990-C9B8-43D1-98B5-D1FD6E597B57}" presName="Parent2" presStyleLbl="revTx" presStyleIdx="1" presStyleCnt="4" custScaleX="131764">
        <dgm:presLayoutVars>
          <dgm:chMax val="1"/>
          <dgm:chPref val="1"/>
          <dgm:bulletEnabled val="1"/>
        </dgm:presLayoutVars>
      </dgm:prSet>
      <dgm:spPr/>
    </dgm:pt>
    <dgm:pt modelId="{1BC2E89A-27E5-4746-92BC-69F8435FAFA7}" type="pres">
      <dgm:prSet presAssocID="{6A3B5ADF-ADB0-4519-B85D-2FE60D136CD8}" presName="Accent3" presStyleCnt="0"/>
      <dgm:spPr/>
    </dgm:pt>
    <dgm:pt modelId="{D0EEB552-7F00-4098-8B45-8DE81B54EC6B}" type="pres">
      <dgm:prSet presAssocID="{6A3B5ADF-ADB0-4519-B85D-2FE60D136CD8}" presName="Accent" presStyleLbl="node1" presStyleIdx="2" presStyleCnt="4"/>
      <dgm:spPr/>
    </dgm:pt>
    <dgm:pt modelId="{4DA9DAB6-7A93-49FE-AE60-A15A8E2A0532}" type="pres">
      <dgm:prSet presAssocID="{6A3B5ADF-ADB0-4519-B85D-2FE60D136CD8}" presName="Parent3" presStyleLbl="revTx" presStyleIdx="2" presStyleCnt="4">
        <dgm:presLayoutVars>
          <dgm:chMax val="1"/>
          <dgm:chPref val="1"/>
          <dgm:bulletEnabled val="1"/>
        </dgm:presLayoutVars>
      </dgm:prSet>
      <dgm:spPr/>
    </dgm:pt>
    <dgm:pt modelId="{8B0AE9BE-AAF3-47BC-9AB2-32BB617F37B1}" type="pres">
      <dgm:prSet presAssocID="{6F7F8C1E-CC44-46BA-B04D-ED066F2D1510}" presName="Accent4" presStyleCnt="0"/>
      <dgm:spPr/>
    </dgm:pt>
    <dgm:pt modelId="{EA73EA4F-7344-4515-AF70-1046C65C3AD5}" type="pres">
      <dgm:prSet presAssocID="{6F7F8C1E-CC44-46BA-B04D-ED066F2D1510}" presName="Accent" presStyleLbl="node1" presStyleIdx="3" presStyleCnt="4"/>
      <dgm:spPr/>
    </dgm:pt>
    <dgm:pt modelId="{A28ECFCA-1362-4E3A-AE5A-4F0F1FD00060}" type="pres">
      <dgm:prSet presAssocID="{6F7F8C1E-CC44-46BA-B04D-ED066F2D1510}" presName="Parent4" presStyleLbl="revTx" presStyleIdx="3" presStyleCnt="4">
        <dgm:presLayoutVars>
          <dgm:chMax val="1"/>
          <dgm:chPref val="1"/>
          <dgm:bulletEnabled val="1"/>
        </dgm:presLayoutVars>
      </dgm:prSet>
      <dgm:spPr/>
    </dgm:pt>
  </dgm:ptLst>
  <dgm:cxnLst>
    <dgm:cxn modelId="{7F410302-5AEA-4AE6-89BB-05E3F65F6D4F}" srcId="{3D275A34-4F53-45DC-B5B9-2ECD13529CDC}" destId="{6F7F8C1E-CC44-46BA-B04D-ED066F2D1510}" srcOrd="3" destOrd="0" parTransId="{03B40D36-B1DC-4317-91D5-A35C6F3313F3}" sibTransId="{927A248E-F7C3-466C-9C56-CC05712146B8}"/>
    <dgm:cxn modelId="{0D2E3817-5480-44AF-AFAF-002C608B8F3A}" srcId="{3D275A34-4F53-45DC-B5B9-2ECD13529CDC}" destId="{5FA7C14C-261A-4641-B921-9BE96D434D27}" srcOrd="0" destOrd="0" parTransId="{997D0C63-BEFB-4528-B518-69EF871167FC}" sibTransId="{64A78377-FB0C-431A-A5C5-A51F8E84C950}"/>
    <dgm:cxn modelId="{9C86EB18-CFEB-44DA-ACA3-932A90422815}" type="presOf" srcId="{3D275A34-4F53-45DC-B5B9-2ECD13529CDC}" destId="{4D930B16-4525-4ADC-AE05-4621FCD999DE}" srcOrd="0" destOrd="0" presId="urn:microsoft.com/office/officeart/2009/layout/CircleArrowProcess"/>
    <dgm:cxn modelId="{39E9BB3D-4F5E-45DE-B972-1C13585C911C}" type="presOf" srcId="{6A3B5ADF-ADB0-4519-B85D-2FE60D136CD8}" destId="{4DA9DAB6-7A93-49FE-AE60-A15A8E2A0532}" srcOrd="0" destOrd="0" presId="urn:microsoft.com/office/officeart/2009/layout/CircleArrowProcess"/>
    <dgm:cxn modelId="{6F7B234D-20BE-4AF1-A9F9-AA94802D3E66}" srcId="{3D275A34-4F53-45DC-B5B9-2ECD13529CDC}" destId="{EBD09990-C9B8-43D1-98B5-D1FD6E597B57}" srcOrd="1" destOrd="0" parTransId="{D1236C59-1CD1-4A18-9B0A-F20393DBD62E}" sibTransId="{36F9C3DD-5957-456B-8664-53F26DE40502}"/>
    <dgm:cxn modelId="{F026469F-F031-43F0-A5BB-C1E75998B18C}" type="presOf" srcId="{5FA7C14C-261A-4641-B921-9BE96D434D27}" destId="{25F82699-779C-4664-B50C-61804A409C5F}" srcOrd="0" destOrd="0" presId="urn:microsoft.com/office/officeart/2009/layout/CircleArrowProcess"/>
    <dgm:cxn modelId="{92D3BDB2-3A6E-48BF-B787-07D1BEB15527}" srcId="{3D275A34-4F53-45DC-B5B9-2ECD13529CDC}" destId="{6A3B5ADF-ADB0-4519-B85D-2FE60D136CD8}" srcOrd="2" destOrd="0" parTransId="{A207D692-5A72-41DD-8DB5-F1C026B3F6F0}" sibTransId="{D3F3F7CB-18A4-48C0-B278-0A1DED089FFC}"/>
    <dgm:cxn modelId="{FC3702BB-14B3-4502-AE74-0CF27093FB64}" type="presOf" srcId="{EBD09990-C9B8-43D1-98B5-D1FD6E597B57}" destId="{B1636CD2-334F-4AE0-A218-BFAD0CE2DAAA}" srcOrd="0" destOrd="0" presId="urn:microsoft.com/office/officeart/2009/layout/CircleArrowProcess"/>
    <dgm:cxn modelId="{82B8E2C6-27BC-4D33-9BE2-B30D6BE47566}" type="presOf" srcId="{6F7F8C1E-CC44-46BA-B04D-ED066F2D1510}" destId="{A28ECFCA-1362-4E3A-AE5A-4F0F1FD00060}" srcOrd="0" destOrd="0" presId="urn:microsoft.com/office/officeart/2009/layout/CircleArrowProcess"/>
    <dgm:cxn modelId="{1B0CD571-405B-4BA1-BDD2-C59392282E8F}" type="presParOf" srcId="{4D930B16-4525-4ADC-AE05-4621FCD999DE}" destId="{D7B60812-8FA3-4BDE-9B0F-1D85F6724FE9}" srcOrd="0" destOrd="0" presId="urn:microsoft.com/office/officeart/2009/layout/CircleArrowProcess"/>
    <dgm:cxn modelId="{757A7D66-F9D8-4C7A-A8D8-3D63E63EC1FF}" type="presParOf" srcId="{D7B60812-8FA3-4BDE-9B0F-1D85F6724FE9}" destId="{61A26B4F-B3E9-4043-916D-42FC837D7B90}" srcOrd="0" destOrd="0" presId="urn:microsoft.com/office/officeart/2009/layout/CircleArrowProcess"/>
    <dgm:cxn modelId="{E69903A7-D03D-4D9A-A034-DEA67FA92533}" type="presParOf" srcId="{4D930B16-4525-4ADC-AE05-4621FCD999DE}" destId="{25F82699-779C-4664-B50C-61804A409C5F}" srcOrd="1" destOrd="0" presId="urn:microsoft.com/office/officeart/2009/layout/CircleArrowProcess"/>
    <dgm:cxn modelId="{80F85CEF-0620-49E3-8F83-6D2BA97E6DF4}" type="presParOf" srcId="{4D930B16-4525-4ADC-AE05-4621FCD999DE}" destId="{7BC26B8E-8F7A-40DE-9002-476FA5BEC7F8}" srcOrd="2" destOrd="0" presId="urn:microsoft.com/office/officeart/2009/layout/CircleArrowProcess"/>
    <dgm:cxn modelId="{6D5A8D86-B947-4149-B28C-A55B16520674}" type="presParOf" srcId="{7BC26B8E-8F7A-40DE-9002-476FA5BEC7F8}" destId="{FBF67935-EC80-4316-AC04-456DFEF56C99}" srcOrd="0" destOrd="0" presId="urn:microsoft.com/office/officeart/2009/layout/CircleArrowProcess"/>
    <dgm:cxn modelId="{5FCB1155-6FA4-4410-9D21-26CA1A8124C6}" type="presParOf" srcId="{4D930B16-4525-4ADC-AE05-4621FCD999DE}" destId="{B1636CD2-334F-4AE0-A218-BFAD0CE2DAAA}" srcOrd="3" destOrd="0" presId="urn:microsoft.com/office/officeart/2009/layout/CircleArrowProcess"/>
    <dgm:cxn modelId="{1BE01BB9-9717-4CAE-BDFB-01B306B5C8DF}" type="presParOf" srcId="{4D930B16-4525-4ADC-AE05-4621FCD999DE}" destId="{1BC2E89A-27E5-4746-92BC-69F8435FAFA7}" srcOrd="4" destOrd="0" presId="urn:microsoft.com/office/officeart/2009/layout/CircleArrowProcess"/>
    <dgm:cxn modelId="{49576A59-A51E-4F73-B6C7-7CBB1A640421}" type="presParOf" srcId="{1BC2E89A-27E5-4746-92BC-69F8435FAFA7}" destId="{D0EEB552-7F00-4098-8B45-8DE81B54EC6B}" srcOrd="0" destOrd="0" presId="urn:microsoft.com/office/officeart/2009/layout/CircleArrowProcess"/>
    <dgm:cxn modelId="{C77D78B2-DE55-4C4A-87D3-53ED42CA5D52}" type="presParOf" srcId="{4D930B16-4525-4ADC-AE05-4621FCD999DE}" destId="{4DA9DAB6-7A93-49FE-AE60-A15A8E2A0532}" srcOrd="5" destOrd="0" presId="urn:microsoft.com/office/officeart/2009/layout/CircleArrowProcess"/>
    <dgm:cxn modelId="{5A324C3C-4452-4AD7-BF1A-145FF3BA84C4}" type="presParOf" srcId="{4D930B16-4525-4ADC-AE05-4621FCD999DE}" destId="{8B0AE9BE-AAF3-47BC-9AB2-32BB617F37B1}" srcOrd="6" destOrd="0" presId="urn:microsoft.com/office/officeart/2009/layout/CircleArrowProcess"/>
    <dgm:cxn modelId="{79B20D3E-AA46-40CE-AA0A-633DDBC3F3C4}" type="presParOf" srcId="{8B0AE9BE-AAF3-47BC-9AB2-32BB617F37B1}" destId="{EA73EA4F-7344-4515-AF70-1046C65C3AD5}" srcOrd="0" destOrd="0" presId="urn:microsoft.com/office/officeart/2009/layout/CircleArrowProcess"/>
    <dgm:cxn modelId="{C46BC510-32C7-4463-92C9-5EB7EF1BAD70}" type="presParOf" srcId="{4D930B16-4525-4ADC-AE05-4621FCD999DE}" destId="{A28ECFCA-1362-4E3A-AE5A-4F0F1FD00060}"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744815-EA48-41C0-8B3D-FDE317696D89}" type="doc">
      <dgm:prSet loTypeId="urn:microsoft.com/office/officeart/2005/8/layout/cycle2" loCatId="cycle" qsTypeId="urn:microsoft.com/office/officeart/2005/8/quickstyle/simple4" qsCatId="simple" csTypeId="urn:microsoft.com/office/officeart/2005/8/colors/colorful2" csCatId="colorful" phldr="1"/>
      <dgm:spPr/>
      <dgm:t>
        <a:bodyPr/>
        <a:lstStyle/>
        <a:p>
          <a:endParaRPr lang="en-US"/>
        </a:p>
      </dgm:t>
    </dgm:pt>
    <dgm:pt modelId="{2EB07BAE-703B-496E-90AF-E9E4BAD17FDB}">
      <dgm:prSet phldrT="[Text]" phldr="0"/>
      <dgm:spPr/>
      <dgm:t>
        <a:bodyPr/>
        <a:lstStyle/>
        <a:p>
          <a:r>
            <a:rPr lang="en-US" b="1" i="0">
              <a:latin typeface="Century Gothic"/>
            </a:rPr>
            <a:t>Staffing and Prep Work</a:t>
          </a:r>
        </a:p>
      </dgm:t>
    </dgm:pt>
    <dgm:pt modelId="{31454125-B31B-4507-9214-29B5327CEC08}" type="parTrans" cxnId="{67B5442D-439C-4F0C-9B09-8E712629D33E}">
      <dgm:prSet/>
      <dgm:spPr/>
      <dgm:t>
        <a:bodyPr/>
        <a:lstStyle/>
        <a:p>
          <a:endParaRPr lang="en-US"/>
        </a:p>
      </dgm:t>
    </dgm:pt>
    <dgm:pt modelId="{13DE6DA2-F8C0-4C6D-A476-64928983813B}" type="sibTrans" cxnId="{67B5442D-439C-4F0C-9B09-8E712629D33E}">
      <dgm:prSet/>
      <dgm:spPr/>
      <dgm:t>
        <a:bodyPr/>
        <a:lstStyle/>
        <a:p>
          <a:endParaRPr lang="en-US"/>
        </a:p>
      </dgm:t>
    </dgm:pt>
    <dgm:pt modelId="{ABD8D349-CEAF-422F-9906-60B4502B10C4}">
      <dgm:prSet phldrT="[Text]" phldr="0"/>
      <dgm:spPr/>
      <dgm:t>
        <a:bodyPr/>
        <a:lstStyle/>
        <a:p>
          <a:r>
            <a:rPr lang="en-US" b="1" i="0">
              <a:latin typeface="Century Gothic"/>
            </a:rPr>
            <a:t>Interagency Collaboration</a:t>
          </a:r>
        </a:p>
      </dgm:t>
    </dgm:pt>
    <dgm:pt modelId="{B448AC97-53D7-4878-8FD3-3216B3376E23}" type="parTrans" cxnId="{3BAE6AE3-41C9-4E26-827A-50BED76BCEE3}">
      <dgm:prSet/>
      <dgm:spPr/>
      <dgm:t>
        <a:bodyPr/>
        <a:lstStyle/>
        <a:p>
          <a:endParaRPr lang="en-US"/>
        </a:p>
      </dgm:t>
    </dgm:pt>
    <dgm:pt modelId="{34AC06E5-7699-4020-BD90-D72EA6E52300}" type="sibTrans" cxnId="{3BAE6AE3-41C9-4E26-827A-50BED76BCEE3}">
      <dgm:prSet/>
      <dgm:spPr/>
      <dgm:t>
        <a:bodyPr/>
        <a:lstStyle/>
        <a:p>
          <a:endParaRPr lang="en-US"/>
        </a:p>
      </dgm:t>
    </dgm:pt>
    <dgm:pt modelId="{0A2DB117-ED3B-4292-AB0E-3F19F1ECE1C3}">
      <dgm:prSet phldrT="[Text]" phldr="0"/>
      <dgm:spPr/>
      <dgm:t>
        <a:bodyPr/>
        <a:lstStyle/>
        <a:p>
          <a:r>
            <a:rPr lang="en-US" b="1" i="0">
              <a:latin typeface="Century Gothic"/>
            </a:rPr>
            <a:t>Public Engagement and Outreach</a:t>
          </a:r>
        </a:p>
      </dgm:t>
    </dgm:pt>
    <dgm:pt modelId="{77C2D569-965B-4B49-B1C4-8D5AE65122C8}" type="parTrans" cxnId="{EDA80778-E1CF-4F54-886B-DCFBDDCD40A4}">
      <dgm:prSet/>
      <dgm:spPr/>
      <dgm:t>
        <a:bodyPr/>
        <a:lstStyle/>
        <a:p>
          <a:endParaRPr lang="en-US"/>
        </a:p>
      </dgm:t>
    </dgm:pt>
    <dgm:pt modelId="{BD106557-5F0F-49AC-87C2-575D4C3FD984}" type="sibTrans" cxnId="{EDA80778-E1CF-4F54-886B-DCFBDDCD40A4}">
      <dgm:prSet/>
      <dgm:spPr/>
      <dgm:t>
        <a:bodyPr/>
        <a:lstStyle/>
        <a:p>
          <a:endParaRPr lang="en-US"/>
        </a:p>
      </dgm:t>
    </dgm:pt>
    <dgm:pt modelId="{F15BBF0E-0587-4FBC-B67F-2048A287DC10}">
      <dgm:prSet phldr="0"/>
      <dgm:spPr/>
      <dgm:t>
        <a:bodyPr/>
        <a:lstStyle/>
        <a:p>
          <a:pPr rtl="0"/>
          <a:r>
            <a:rPr lang="en-US" b="1" i="0">
              <a:latin typeface="Century Gothic"/>
            </a:rPr>
            <a:t>Draft EHAP Update</a:t>
          </a:r>
        </a:p>
      </dgm:t>
    </dgm:pt>
    <dgm:pt modelId="{0E7044CF-4F06-4AC3-A23A-F7AE3B47BC10}" type="parTrans" cxnId="{7C9691B5-50B6-4D36-B8C5-1FFBB5BADED5}">
      <dgm:prSet/>
      <dgm:spPr/>
      <dgm:t>
        <a:bodyPr/>
        <a:lstStyle/>
        <a:p>
          <a:endParaRPr lang="en-US"/>
        </a:p>
      </dgm:t>
    </dgm:pt>
    <dgm:pt modelId="{D5339D7D-D3FF-44E0-B2D3-7C0E68DAB7E6}" type="sibTrans" cxnId="{7C9691B5-50B6-4D36-B8C5-1FFBB5BADED5}">
      <dgm:prSet/>
      <dgm:spPr/>
      <dgm:t>
        <a:bodyPr/>
        <a:lstStyle/>
        <a:p>
          <a:endParaRPr lang="en-US"/>
        </a:p>
      </dgm:t>
    </dgm:pt>
    <dgm:pt modelId="{1DDF220F-80F1-48C2-954F-1ADE0BB1D5A0}">
      <dgm:prSet phldr="0"/>
      <dgm:spPr/>
      <dgm:t>
        <a:bodyPr/>
        <a:lstStyle/>
        <a:p>
          <a:r>
            <a:rPr lang="en-US" b="1" i="0">
              <a:latin typeface="Century Gothic"/>
            </a:rPr>
            <a:t>Public Comment and Revision</a:t>
          </a:r>
        </a:p>
      </dgm:t>
    </dgm:pt>
    <dgm:pt modelId="{8E72955F-073B-4996-9AA4-C9B82D1AB8FA}" type="parTrans" cxnId="{10624C45-6638-49BB-9F38-77E1BD71D237}">
      <dgm:prSet/>
      <dgm:spPr/>
      <dgm:t>
        <a:bodyPr/>
        <a:lstStyle/>
        <a:p>
          <a:endParaRPr lang="en-US"/>
        </a:p>
      </dgm:t>
    </dgm:pt>
    <dgm:pt modelId="{61296F1F-D661-44C8-80D7-B43DE19EB1BB}" type="sibTrans" cxnId="{10624C45-6638-49BB-9F38-77E1BD71D237}">
      <dgm:prSet/>
      <dgm:spPr/>
      <dgm:t>
        <a:bodyPr/>
        <a:lstStyle/>
        <a:p>
          <a:endParaRPr lang="en-US"/>
        </a:p>
      </dgm:t>
    </dgm:pt>
    <dgm:pt modelId="{F2C48E3E-7D0E-4A37-A071-D8C8B28F46AE}">
      <dgm:prSet phldr="0"/>
      <dgm:spPr/>
      <dgm:t>
        <a:bodyPr/>
        <a:lstStyle/>
        <a:p>
          <a:r>
            <a:rPr lang="en-US" b="1" i="0">
              <a:latin typeface="Century Gothic"/>
            </a:rPr>
            <a:t>Finalize EHAP Update</a:t>
          </a:r>
        </a:p>
      </dgm:t>
    </dgm:pt>
    <dgm:pt modelId="{B7590EC8-D158-4401-B561-C665B9BFF43A}" type="parTrans" cxnId="{1D770BCF-E7A1-463D-BF07-7159E12230C0}">
      <dgm:prSet/>
      <dgm:spPr/>
      <dgm:t>
        <a:bodyPr/>
        <a:lstStyle/>
        <a:p>
          <a:endParaRPr lang="en-US"/>
        </a:p>
      </dgm:t>
    </dgm:pt>
    <dgm:pt modelId="{2DDF81FA-A2F5-40BD-AF29-8D459FC73210}" type="sibTrans" cxnId="{1D770BCF-E7A1-463D-BF07-7159E12230C0}">
      <dgm:prSet/>
      <dgm:spPr/>
      <dgm:t>
        <a:bodyPr/>
        <a:lstStyle/>
        <a:p>
          <a:endParaRPr lang="en-US"/>
        </a:p>
      </dgm:t>
    </dgm:pt>
    <dgm:pt modelId="{961ADEC4-9FB9-4FFE-9030-A834B4B8120D}">
      <dgm:prSet phldr="0"/>
      <dgm:spPr/>
      <dgm:t>
        <a:bodyPr/>
        <a:lstStyle/>
        <a:p>
          <a:r>
            <a:rPr lang="en-US" b="1" i="0">
              <a:latin typeface="Century Gothic"/>
            </a:rPr>
            <a:t>Release EHAP Update</a:t>
          </a:r>
        </a:p>
      </dgm:t>
    </dgm:pt>
    <dgm:pt modelId="{27583A97-FFA6-4A1A-ACB2-B9AF6E454FAA}" type="parTrans" cxnId="{F797F496-7A41-4CC6-AACE-865ADF8A2C10}">
      <dgm:prSet/>
      <dgm:spPr/>
      <dgm:t>
        <a:bodyPr/>
        <a:lstStyle/>
        <a:p>
          <a:endParaRPr lang="en-US"/>
        </a:p>
      </dgm:t>
    </dgm:pt>
    <dgm:pt modelId="{9FABEC7E-C946-45CB-9E1E-CE19BD31BA93}" type="sibTrans" cxnId="{F797F496-7A41-4CC6-AACE-865ADF8A2C10}">
      <dgm:prSet/>
      <dgm:spPr/>
      <dgm:t>
        <a:bodyPr/>
        <a:lstStyle/>
        <a:p>
          <a:endParaRPr lang="en-US"/>
        </a:p>
      </dgm:t>
    </dgm:pt>
    <dgm:pt modelId="{09EF8E05-4696-4EEC-91E3-B1E30A9AC218}" type="pres">
      <dgm:prSet presAssocID="{CA744815-EA48-41C0-8B3D-FDE317696D89}" presName="cycle" presStyleCnt="0">
        <dgm:presLayoutVars>
          <dgm:dir/>
          <dgm:resizeHandles val="exact"/>
        </dgm:presLayoutVars>
      </dgm:prSet>
      <dgm:spPr/>
    </dgm:pt>
    <dgm:pt modelId="{559DC9A9-2368-4A67-A76E-D7207FC3A169}" type="pres">
      <dgm:prSet presAssocID="{2EB07BAE-703B-496E-90AF-E9E4BAD17FDB}" presName="node" presStyleLbl="node1" presStyleIdx="0" presStyleCnt="7">
        <dgm:presLayoutVars>
          <dgm:bulletEnabled val="1"/>
        </dgm:presLayoutVars>
      </dgm:prSet>
      <dgm:spPr/>
    </dgm:pt>
    <dgm:pt modelId="{77F5C0A8-52B4-44F9-89BA-C29C2EE41A96}" type="pres">
      <dgm:prSet presAssocID="{13DE6DA2-F8C0-4C6D-A476-64928983813B}" presName="sibTrans" presStyleLbl="sibTrans2D1" presStyleIdx="0" presStyleCnt="7"/>
      <dgm:spPr/>
    </dgm:pt>
    <dgm:pt modelId="{D4730B4B-94D5-4CAA-A6B1-9DC9B944936A}" type="pres">
      <dgm:prSet presAssocID="{13DE6DA2-F8C0-4C6D-A476-64928983813B}" presName="connectorText" presStyleLbl="sibTrans2D1" presStyleIdx="0" presStyleCnt="7"/>
      <dgm:spPr/>
    </dgm:pt>
    <dgm:pt modelId="{77DEE94D-72D3-42C9-B438-7E0A5F50CB60}" type="pres">
      <dgm:prSet presAssocID="{ABD8D349-CEAF-422F-9906-60B4502B10C4}" presName="node" presStyleLbl="node1" presStyleIdx="1" presStyleCnt="7">
        <dgm:presLayoutVars>
          <dgm:bulletEnabled val="1"/>
        </dgm:presLayoutVars>
      </dgm:prSet>
      <dgm:spPr/>
    </dgm:pt>
    <dgm:pt modelId="{6700B41A-F560-4D5F-98D9-54003E79236D}" type="pres">
      <dgm:prSet presAssocID="{34AC06E5-7699-4020-BD90-D72EA6E52300}" presName="sibTrans" presStyleLbl="sibTrans2D1" presStyleIdx="1" presStyleCnt="7"/>
      <dgm:spPr/>
    </dgm:pt>
    <dgm:pt modelId="{EDD5ECF9-377B-4765-9537-04B6F2EF7160}" type="pres">
      <dgm:prSet presAssocID="{34AC06E5-7699-4020-BD90-D72EA6E52300}" presName="connectorText" presStyleLbl="sibTrans2D1" presStyleIdx="1" presStyleCnt="7"/>
      <dgm:spPr/>
    </dgm:pt>
    <dgm:pt modelId="{3A7652A1-700F-482D-B367-307462EF33E1}" type="pres">
      <dgm:prSet presAssocID="{0A2DB117-ED3B-4292-AB0E-3F19F1ECE1C3}" presName="node" presStyleLbl="node1" presStyleIdx="2" presStyleCnt="7">
        <dgm:presLayoutVars>
          <dgm:bulletEnabled val="1"/>
        </dgm:presLayoutVars>
      </dgm:prSet>
      <dgm:spPr/>
    </dgm:pt>
    <dgm:pt modelId="{7AE22254-CB11-4F80-A4C5-C35A946AFB63}" type="pres">
      <dgm:prSet presAssocID="{BD106557-5F0F-49AC-87C2-575D4C3FD984}" presName="sibTrans" presStyleLbl="sibTrans2D1" presStyleIdx="2" presStyleCnt="7"/>
      <dgm:spPr/>
    </dgm:pt>
    <dgm:pt modelId="{0AC906BF-E930-48A8-8FFB-81E8F6F389F6}" type="pres">
      <dgm:prSet presAssocID="{BD106557-5F0F-49AC-87C2-575D4C3FD984}" presName="connectorText" presStyleLbl="sibTrans2D1" presStyleIdx="2" presStyleCnt="7"/>
      <dgm:spPr/>
    </dgm:pt>
    <dgm:pt modelId="{A2808AF3-119A-4787-9795-B54BF1723B98}" type="pres">
      <dgm:prSet presAssocID="{F15BBF0E-0587-4FBC-B67F-2048A287DC10}" presName="node" presStyleLbl="node1" presStyleIdx="3" presStyleCnt="7">
        <dgm:presLayoutVars>
          <dgm:bulletEnabled val="1"/>
        </dgm:presLayoutVars>
      </dgm:prSet>
      <dgm:spPr/>
    </dgm:pt>
    <dgm:pt modelId="{5FEDFA89-ED88-4D28-9585-69BCDD51DBA9}" type="pres">
      <dgm:prSet presAssocID="{D5339D7D-D3FF-44E0-B2D3-7C0E68DAB7E6}" presName="sibTrans" presStyleLbl="sibTrans2D1" presStyleIdx="3" presStyleCnt="7"/>
      <dgm:spPr/>
    </dgm:pt>
    <dgm:pt modelId="{426A01CA-2734-4107-A13D-B16E016F60F2}" type="pres">
      <dgm:prSet presAssocID="{D5339D7D-D3FF-44E0-B2D3-7C0E68DAB7E6}" presName="connectorText" presStyleLbl="sibTrans2D1" presStyleIdx="3" presStyleCnt="7"/>
      <dgm:spPr/>
    </dgm:pt>
    <dgm:pt modelId="{E0E1B8CD-84C1-432B-B45A-3A516F43D275}" type="pres">
      <dgm:prSet presAssocID="{1DDF220F-80F1-48C2-954F-1ADE0BB1D5A0}" presName="node" presStyleLbl="node1" presStyleIdx="4" presStyleCnt="7">
        <dgm:presLayoutVars>
          <dgm:bulletEnabled val="1"/>
        </dgm:presLayoutVars>
      </dgm:prSet>
      <dgm:spPr/>
    </dgm:pt>
    <dgm:pt modelId="{51A46CBD-E519-4D25-A20E-B94AFFAF4AEA}" type="pres">
      <dgm:prSet presAssocID="{61296F1F-D661-44C8-80D7-B43DE19EB1BB}" presName="sibTrans" presStyleLbl="sibTrans2D1" presStyleIdx="4" presStyleCnt="7"/>
      <dgm:spPr/>
    </dgm:pt>
    <dgm:pt modelId="{032CC51C-E1ED-4567-9DF0-0F020591AFE3}" type="pres">
      <dgm:prSet presAssocID="{61296F1F-D661-44C8-80D7-B43DE19EB1BB}" presName="connectorText" presStyleLbl="sibTrans2D1" presStyleIdx="4" presStyleCnt="7"/>
      <dgm:spPr/>
    </dgm:pt>
    <dgm:pt modelId="{881B5750-D9FA-47D8-9E7C-15B7E5DA93C1}" type="pres">
      <dgm:prSet presAssocID="{F2C48E3E-7D0E-4A37-A071-D8C8B28F46AE}" presName="node" presStyleLbl="node1" presStyleIdx="5" presStyleCnt="7">
        <dgm:presLayoutVars>
          <dgm:bulletEnabled val="1"/>
        </dgm:presLayoutVars>
      </dgm:prSet>
      <dgm:spPr/>
    </dgm:pt>
    <dgm:pt modelId="{C94935F5-2782-4B1C-B6B0-A7CF2A8C95E5}" type="pres">
      <dgm:prSet presAssocID="{2DDF81FA-A2F5-40BD-AF29-8D459FC73210}" presName="sibTrans" presStyleLbl="sibTrans2D1" presStyleIdx="5" presStyleCnt="7"/>
      <dgm:spPr/>
    </dgm:pt>
    <dgm:pt modelId="{C0B29989-0301-4561-A1DE-CA84F637E9F4}" type="pres">
      <dgm:prSet presAssocID="{2DDF81FA-A2F5-40BD-AF29-8D459FC73210}" presName="connectorText" presStyleLbl="sibTrans2D1" presStyleIdx="5" presStyleCnt="7"/>
      <dgm:spPr/>
    </dgm:pt>
    <dgm:pt modelId="{860575F3-AD86-4CFE-949C-52D329728EF6}" type="pres">
      <dgm:prSet presAssocID="{961ADEC4-9FB9-4FFE-9030-A834B4B8120D}" presName="node" presStyleLbl="node1" presStyleIdx="6" presStyleCnt="7">
        <dgm:presLayoutVars>
          <dgm:bulletEnabled val="1"/>
        </dgm:presLayoutVars>
      </dgm:prSet>
      <dgm:spPr/>
    </dgm:pt>
    <dgm:pt modelId="{5480A773-3159-445B-9A4A-8EFCB4467041}" type="pres">
      <dgm:prSet presAssocID="{9FABEC7E-C946-45CB-9E1E-CE19BD31BA93}" presName="sibTrans" presStyleLbl="sibTrans2D1" presStyleIdx="6" presStyleCnt="7"/>
      <dgm:spPr/>
    </dgm:pt>
    <dgm:pt modelId="{405AA3B4-0775-4CF5-99FF-D55D1D596B1F}" type="pres">
      <dgm:prSet presAssocID="{9FABEC7E-C946-45CB-9E1E-CE19BD31BA93}" presName="connectorText" presStyleLbl="sibTrans2D1" presStyleIdx="6" presStyleCnt="7"/>
      <dgm:spPr/>
    </dgm:pt>
  </dgm:ptLst>
  <dgm:cxnLst>
    <dgm:cxn modelId="{323FA40D-AF44-4D6B-B42A-DF2921414ED1}" type="presOf" srcId="{13DE6DA2-F8C0-4C6D-A476-64928983813B}" destId="{77F5C0A8-52B4-44F9-89BA-C29C2EE41A96}" srcOrd="0" destOrd="0" presId="urn:microsoft.com/office/officeart/2005/8/layout/cycle2"/>
    <dgm:cxn modelId="{A061BF0E-EF79-4513-8264-9A0CAE7DB629}" type="presOf" srcId="{ABD8D349-CEAF-422F-9906-60B4502B10C4}" destId="{77DEE94D-72D3-42C9-B438-7E0A5F50CB60}" srcOrd="0" destOrd="0" presId="urn:microsoft.com/office/officeart/2005/8/layout/cycle2"/>
    <dgm:cxn modelId="{0C5A2411-D694-4ABE-AC9B-3433262D2FCA}" type="presOf" srcId="{D5339D7D-D3FF-44E0-B2D3-7C0E68DAB7E6}" destId="{426A01CA-2734-4107-A13D-B16E016F60F2}" srcOrd="1" destOrd="0" presId="urn:microsoft.com/office/officeart/2005/8/layout/cycle2"/>
    <dgm:cxn modelId="{F90ABF14-B9B4-46ED-B8CF-9C6F4061A38E}" type="presOf" srcId="{61296F1F-D661-44C8-80D7-B43DE19EB1BB}" destId="{032CC51C-E1ED-4567-9DF0-0F020591AFE3}" srcOrd="1" destOrd="0" presId="urn:microsoft.com/office/officeart/2005/8/layout/cycle2"/>
    <dgm:cxn modelId="{49AD6F22-A361-4DCE-A6F0-D100F1ED1179}" type="presOf" srcId="{61296F1F-D661-44C8-80D7-B43DE19EB1BB}" destId="{51A46CBD-E519-4D25-A20E-B94AFFAF4AEA}" srcOrd="0" destOrd="0" presId="urn:microsoft.com/office/officeart/2005/8/layout/cycle2"/>
    <dgm:cxn modelId="{67B5442D-439C-4F0C-9B09-8E712629D33E}" srcId="{CA744815-EA48-41C0-8B3D-FDE317696D89}" destId="{2EB07BAE-703B-496E-90AF-E9E4BAD17FDB}" srcOrd="0" destOrd="0" parTransId="{31454125-B31B-4507-9214-29B5327CEC08}" sibTransId="{13DE6DA2-F8C0-4C6D-A476-64928983813B}"/>
    <dgm:cxn modelId="{5C8B1830-95BE-4B40-8639-93E7247EEC29}" type="presOf" srcId="{34AC06E5-7699-4020-BD90-D72EA6E52300}" destId="{EDD5ECF9-377B-4765-9537-04B6F2EF7160}" srcOrd="1" destOrd="0" presId="urn:microsoft.com/office/officeart/2005/8/layout/cycle2"/>
    <dgm:cxn modelId="{07F61E33-636F-41A6-BDFF-D26443B1AF43}" type="presOf" srcId="{9FABEC7E-C946-45CB-9E1E-CE19BD31BA93}" destId="{5480A773-3159-445B-9A4A-8EFCB4467041}" srcOrd="0" destOrd="0" presId="urn:microsoft.com/office/officeart/2005/8/layout/cycle2"/>
    <dgm:cxn modelId="{81C37C37-FEF0-4BD3-96E5-3A33BFA1B83E}" type="presOf" srcId="{BD106557-5F0F-49AC-87C2-575D4C3FD984}" destId="{0AC906BF-E930-48A8-8FFB-81E8F6F389F6}" srcOrd="1" destOrd="0" presId="urn:microsoft.com/office/officeart/2005/8/layout/cycle2"/>
    <dgm:cxn modelId="{9B616642-5D41-41E5-95E1-C373E78BD356}" type="presOf" srcId="{D5339D7D-D3FF-44E0-B2D3-7C0E68DAB7E6}" destId="{5FEDFA89-ED88-4D28-9585-69BCDD51DBA9}" srcOrd="0" destOrd="0" presId="urn:microsoft.com/office/officeart/2005/8/layout/cycle2"/>
    <dgm:cxn modelId="{10624C45-6638-49BB-9F38-77E1BD71D237}" srcId="{CA744815-EA48-41C0-8B3D-FDE317696D89}" destId="{1DDF220F-80F1-48C2-954F-1ADE0BB1D5A0}" srcOrd="4" destOrd="0" parTransId="{8E72955F-073B-4996-9AA4-C9B82D1AB8FA}" sibTransId="{61296F1F-D661-44C8-80D7-B43DE19EB1BB}"/>
    <dgm:cxn modelId="{6468F866-D50B-408F-9888-D9E49D31D260}" type="presOf" srcId="{961ADEC4-9FB9-4FFE-9030-A834B4B8120D}" destId="{860575F3-AD86-4CFE-949C-52D329728EF6}" srcOrd="0" destOrd="0" presId="urn:microsoft.com/office/officeart/2005/8/layout/cycle2"/>
    <dgm:cxn modelId="{B706E948-1C6A-40BB-AAE2-08401BF5F1A4}" type="presOf" srcId="{34AC06E5-7699-4020-BD90-D72EA6E52300}" destId="{6700B41A-F560-4D5F-98D9-54003E79236D}" srcOrd="0" destOrd="0" presId="urn:microsoft.com/office/officeart/2005/8/layout/cycle2"/>
    <dgm:cxn modelId="{B5C84C6F-5D3D-4CF8-B873-56504244643E}" type="presOf" srcId="{1DDF220F-80F1-48C2-954F-1ADE0BB1D5A0}" destId="{E0E1B8CD-84C1-432B-B45A-3A516F43D275}" srcOrd="0" destOrd="0" presId="urn:microsoft.com/office/officeart/2005/8/layout/cycle2"/>
    <dgm:cxn modelId="{3859AF71-440D-487A-B39C-CA07364CA76E}" type="presOf" srcId="{F15BBF0E-0587-4FBC-B67F-2048A287DC10}" destId="{A2808AF3-119A-4787-9795-B54BF1723B98}" srcOrd="0" destOrd="0" presId="urn:microsoft.com/office/officeart/2005/8/layout/cycle2"/>
    <dgm:cxn modelId="{8C5AD755-7506-4E6C-9060-4F2005568F47}" type="presOf" srcId="{2EB07BAE-703B-496E-90AF-E9E4BAD17FDB}" destId="{559DC9A9-2368-4A67-A76E-D7207FC3A169}" srcOrd="0" destOrd="0" presId="urn:microsoft.com/office/officeart/2005/8/layout/cycle2"/>
    <dgm:cxn modelId="{EDA80778-E1CF-4F54-886B-DCFBDDCD40A4}" srcId="{CA744815-EA48-41C0-8B3D-FDE317696D89}" destId="{0A2DB117-ED3B-4292-AB0E-3F19F1ECE1C3}" srcOrd="2" destOrd="0" parTransId="{77C2D569-965B-4B49-B1C4-8D5AE65122C8}" sibTransId="{BD106557-5F0F-49AC-87C2-575D4C3FD984}"/>
    <dgm:cxn modelId="{F07B5C81-7357-436A-9FF5-1973D952809F}" type="presOf" srcId="{9FABEC7E-C946-45CB-9E1E-CE19BD31BA93}" destId="{405AA3B4-0775-4CF5-99FF-D55D1D596B1F}" srcOrd="1" destOrd="0" presId="urn:microsoft.com/office/officeart/2005/8/layout/cycle2"/>
    <dgm:cxn modelId="{C302ED90-4CD7-4923-AD54-99FFAE85FD7B}" type="presOf" srcId="{BD106557-5F0F-49AC-87C2-575D4C3FD984}" destId="{7AE22254-CB11-4F80-A4C5-C35A946AFB63}" srcOrd="0" destOrd="0" presId="urn:microsoft.com/office/officeart/2005/8/layout/cycle2"/>
    <dgm:cxn modelId="{F797F496-7A41-4CC6-AACE-865ADF8A2C10}" srcId="{CA744815-EA48-41C0-8B3D-FDE317696D89}" destId="{961ADEC4-9FB9-4FFE-9030-A834B4B8120D}" srcOrd="6" destOrd="0" parTransId="{27583A97-FFA6-4A1A-ACB2-B9AF6E454FAA}" sibTransId="{9FABEC7E-C946-45CB-9E1E-CE19BD31BA93}"/>
    <dgm:cxn modelId="{7C9691B5-50B6-4D36-B8C5-1FFBB5BADED5}" srcId="{CA744815-EA48-41C0-8B3D-FDE317696D89}" destId="{F15BBF0E-0587-4FBC-B67F-2048A287DC10}" srcOrd="3" destOrd="0" parTransId="{0E7044CF-4F06-4AC3-A23A-F7AE3B47BC10}" sibTransId="{D5339D7D-D3FF-44E0-B2D3-7C0E68DAB7E6}"/>
    <dgm:cxn modelId="{DFE692B8-F062-497D-A18B-6175AB9EACA9}" type="presOf" srcId="{13DE6DA2-F8C0-4C6D-A476-64928983813B}" destId="{D4730B4B-94D5-4CAA-A6B1-9DC9B944936A}" srcOrd="1" destOrd="0" presId="urn:microsoft.com/office/officeart/2005/8/layout/cycle2"/>
    <dgm:cxn modelId="{9160C0BB-23D3-408C-AD38-851C66F27888}" type="presOf" srcId="{CA744815-EA48-41C0-8B3D-FDE317696D89}" destId="{09EF8E05-4696-4EEC-91E3-B1E30A9AC218}" srcOrd="0" destOrd="0" presId="urn:microsoft.com/office/officeart/2005/8/layout/cycle2"/>
    <dgm:cxn modelId="{B47122BF-DFDB-4442-888E-44AAA8F55D9E}" type="presOf" srcId="{2DDF81FA-A2F5-40BD-AF29-8D459FC73210}" destId="{C0B29989-0301-4561-A1DE-CA84F637E9F4}" srcOrd="1" destOrd="0" presId="urn:microsoft.com/office/officeart/2005/8/layout/cycle2"/>
    <dgm:cxn modelId="{FF2BDEC5-5A2D-4E78-8822-E168E83EAC44}" type="presOf" srcId="{0A2DB117-ED3B-4292-AB0E-3F19F1ECE1C3}" destId="{3A7652A1-700F-482D-B367-307462EF33E1}" srcOrd="0" destOrd="0" presId="urn:microsoft.com/office/officeart/2005/8/layout/cycle2"/>
    <dgm:cxn modelId="{1D770BCF-E7A1-463D-BF07-7159E12230C0}" srcId="{CA744815-EA48-41C0-8B3D-FDE317696D89}" destId="{F2C48E3E-7D0E-4A37-A071-D8C8B28F46AE}" srcOrd="5" destOrd="0" parTransId="{B7590EC8-D158-4401-B561-C665B9BFF43A}" sibTransId="{2DDF81FA-A2F5-40BD-AF29-8D459FC73210}"/>
    <dgm:cxn modelId="{041862D2-3094-400D-A169-957F0FE90FED}" type="presOf" srcId="{F2C48E3E-7D0E-4A37-A071-D8C8B28F46AE}" destId="{881B5750-D9FA-47D8-9E7C-15B7E5DA93C1}" srcOrd="0" destOrd="0" presId="urn:microsoft.com/office/officeart/2005/8/layout/cycle2"/>
    <dgm:cxn modelId="{7CF7A4D6-79CB-4A3C-90F4-EE8514DCCEB6}" type="presOf" srcId="{2DDF81FA-A2F5-40BD-AF29-8D459FC73210}" destId="{C94935F5-2782-4B1C-B6B0-A7CF2A8C95E5}" srcOrd="0" destOrd="0" presId="urn:microsoft.com/office/officeart/2005/8/layout/cycle2"/>
    <dgm:cxn modelId="{3BAE6AE3-41C9-4E26-827A-50BED76BCEE3}" srcId="{CA744815-EA48-41C0-8B3D-FDE317696D89}" destId="{ABD8D349-CEAF-422F-9906-60B4502B10C4}" srcOrd="1" destOrd="0" parTransId="{B448AC97-53D7-4878-8FD3-3216B3376E23}" sibTransId="{34AC06E5-7699-4020-BD90-D72EA6E52300}"/>
    <dgm:cxn modelId="{96B87C06-505F-4D04-996A-EC1763B4D629}" type="presParOf" srcId="{09EF8E05-4696-4EEC-91E3-B1E30A9AC218}" destId="{559DC9A9-2368-4A67-A76E-D7207FC3A169}" srcOrd="0" destOrd="0" presId="urn:microsoft.com/office/officeart/2005/8/layout/cycle2"/>
    <dgm:cxn modelId="{21B4B3F8-311B-462A-9974-09DD46E8262C}" type="presParOf" srcId="{09EF8E05-4696-4EEC-91E3-B1E30A9AC218}" destId="{77F5C0A8-52B4-44F9-89BA-C29C2EE41A96}" srcOrd="1" destOrd="0" presId="urn:microsoft.com/office/officeart/2005/8/layout/cycle2"/>
    <dgm:cxn modelId="{01052896-E298-433C-98F2-5D13B35A68EE}" type="presParOf" srcId="{77F5C0A8-52B4-44F9-89BA-C29C2EE41A96}" destId="{D4730B4B-94D5-4CAA-A6B1-9DC9B944936A}" srcOrd="0" destOrd="0" presId="urn:microsoft.com/office/officeart/2005/8/layout/cycle2"/>
    <dgm:cxn modelId="{7899A7E6-569B-4D0C-9DCA-99BCEF58E067}" type="presParOf" srcId="{09EF8E05-4696-4EEC-91E3-B1E30A9AC218}" destId="{77DEE94D-72D3-42C9-B438-7E0A5F50CB60}" srcOrd="2" destOrd="0" presId="urn:microsoft.com/office/officeart/2005/8/layout/cycle2"/>
    <dgm:cxn modelId="{E540E4EB-9740-45A8-AE01-4B43D1D963F6}" type="presParOf" srcId="{09EF8E05-4696-4EEC-91E3-B1E30A9AC218}" destId="{6700B41A-F560-4D5F-98D9-54003E79236D}" srcOrd="3" destOrd="0" presId="urn:microsoft.com/office/officeart/2005/8/layout/cycle2"/>
    <dgm:cxn modelId="{274ADE01-57FB-44D4-9669-1DF46D5EFD03}" type="presParOf" srcId="{6700B41A-F560-4D5F-98D9-54003E79236D}" destId="{EDD5ECF9-377B-4765-9537-04B6F2EF7160}" srcOrd="0" destOrd="0" presId="urn:microsoft.com/office/officeart/2005/8/layout/cycle2"/>
    <dgm:cxn modelId="{6152BFD7-8B27-4797-B6AF-1585CBD79A94}" type="presParOf" srcId="{09EF8E05-4696-4EEC-91E3-B1E30A9AC218}" destId="{3A7652A1-700F-482D-B367-307462EF33E1}" srcOrd="4" destOrd="0" presId="urn:microsoft.com/office/officeart/2005/8/layout/cycle2"/>
    <dgm:cxn modelId="{D1E13A28-A235-421B-A058-BD8432630A7E}" type="presParOf" srcId="{09EF8E05-4696-4EEC-91E3-B1E30A9AC218}" destId="{7AE22254-CB11-4F80-A4C5-C35A946AFB63}" srcOrd="5" destOrd="0" presId="urn:microsoft.com/office/officeart/2005/8/layout/cycle2"/>
    <dgm:cxn modelId="{450DCC82-FAC2-4864-BD9E-14FEAE3EE881}" type="presParOf" srcId="{7AE22254-CB11-4F80-A4C5-C35A946AFB63}" destId="{0AC906BF-E930-48A8-8FFB-81E8F6F389F6}" srcOrd="0" destOrd="0" presId="urn:microsoft.com/office/officeart/2005/8/layout/cycle2"/>
    <dgm:cxn modelId="{D53132AE-8043-438F-8826-7CAE22F68746}" type="presParOf" srcId="{09EF8E05-4696-4EEC-91E3-B1E30A9AC218}" destId="{A2808AF3-119A-4787-9795-B54BF1723B98}" srcOrd="6" destOrd="0" presId="urn:microsoft.com/office/officeart/2005/8/layout/cycle2"/>
    <dgm:cxn modelId="{7F4DA28F-D264-4BBA-9EE4-C561256AF035}" type="presParOf" srcId="{09EF8E05-4696-4EEC-91E3-B1E30A9AC218}" destId="{5FEDFA89-ED88-4D28-9585-69BCDD51DBA9}" srcOrd="7" destOrd="0" presId="urn:microsoft.com/office/officeart/2005/8/layout/cycle2"/>
    <dgm:cxn modelId="{7A7F248D-F80F-4836-9A45-DB6CAADEDBD9}" type="presParOf" srcId="{5FEDFA89-ED88-4D28-9585-69BCDD51DBA9}" destId="{426A01CA-2734-4107-A13D-B16E016F60F2}" srcOrd="0" destOrd="0" presId="urn:microsoft.com/office/officeart/2005/8/layout/cycle2"/>
    <dgm:cxn modelId="{8EADB790-5BC4-4C5B-9DC7-83D84F9FE014}" type="presParOf" srcId="{09EF8E05-4696-4EEC-91E3-B1E30A9AC218}" destId="{E0E1B8CD-84C1-432B-B45A-3A516F43D275}" srcOrd="8" destOrd="0" presId="urn:microsoft.com/office/officeart/2005/8/layout/cycle2"/>
    <dgm:cxn modelId="{BA05AC21-C3A6-44E6-BDE1-41EB52B91DC7}" type="presParOf" srcId="{09EF8E05-4696-4EEC-91E3-B1E30A9AC218}" destId="{51A46CBD-E519-4D25-A20E-B94AFFAF4AEA}" srcOrd="9" destOrd="0" presId="urn:microsoft.com/office/officeart/2005/8/layout/cycle2"/>
    <dgm:cxn modelId="{27944067-E03D-40A6-8635-C55A9A3EE4E3}" type="presParOf" srcId="{51A46CBD-E519-4D25-A20E-B94AFFAF4AEA}" destId="{032CC51C-E1ED-4567-9DF0-0F020591AFE3}" srcOrd="0" destOrd="0" presId="urn:microsoft.com/office/officeart/2005/8/layout/cycle2"/>
    <dgm:cxn modelId="{9A64F5D6-D27C-440D-9025-7D36655FEBE7}" type="presParOf" srcId="{09EF8E05-4696-4EEC-91E3-B1E30A9AC218}" destId="{881B5750-D9FA-47D8-9E7C-15B7E5DA93C1}" srcOrd="10" destOrd="0" presId="urn:microsoft.com/office/officeart/2005/8/layout/cycle2"/>
    <dgm:cxn modelId="{853EBEFB-9733-4F48-8778-F5CBDC8E1A6C}" type="presParOf" srcId="{09EF8E05-4696-4EEC-91E3-B1E30A9AC218}" destId="{C94935F5-2782-4B1C-B6B0-A7CF2A8C95E5}" srcOrd="11" destOrd="0" presId="urn:microsoft.com/office/officeart/2005/8/layout/cycle2"/>
    <dgm:cxn modelId="{E93E9FB5-890A-4342-BD50-3EBC4A5ECF45}" type="presParOf" srcId="{C94935F5-2782-4B1C-B6B0-A7CF2A8C95E5}" destId="{C0B29989-0301-4561-A1DE-CA84F637E9F4}" srcOrd="0" destOrd="0" presId="urn:microsoft.com/office/officeart/2005/8/layout/cycle2"/>
    <dgm:cxn modelId="{03A863D7-6465-45A7-8ECC-5CD74636E09B}" type="presParOf" srcId="{09EF8E05-4696-4EEC-91E3-B1E30A9AC218}" destId="{860575F3-AD86-4CFE-949C-52D329728EF6}" srcOrd="12" destOrd="0" presId="urn:microsoft.com/office/officeart/2005/8/layout/cycle2"/>
    <dgm:cxn modelId="{7582B46C-4C2D-4923-BE95-D3278CBA9DA2}" type="presParOf" srcId="{09EF8E05-4696-4EEC-91E3-B1E30A9AC218}" destId="{5480A773-3159-445B-9A4A-8EFCB4467041}" srcOrd="13" destOrd="0" presId="urn:microsoft.com/office/officeart/2005/8/layout/cycle2"/>
    <dgm:cxn modelId="{D6207B09-8C92-498B-BCAE-BB2EF1C69F33}" type="presParOf" srcId="{5480A773-3159-445B-9A4A-8EFCB4467041}" destId="{405AA3B4-0775-4CF5-99FF-D55D1D596B1F}"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2DD6DB-E3EC-4A62-8DE9-293D0E768283}"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D4F0E244-C9C5-4791-A83A-4078FF5E5D7C}">
      <dgm:prSet custT="1"/>
      <dgm:spPr/>
      <dgm:t>
        <a:bodyPr/>
        <a:lstStyle/>
        <a:p>
          <a:r>
            <a:rPr lang="en-US" sz="2000" b="1"/>
            <a:t>CalHeatScore User Cohorts: </a:t>
          </a:r>
          <a:r>
            <a:rPr lang="en-US" sz="2000" b="0"/>
            <a:t>May – December</a:t>
          </a:r>
        </a:p>
      </dgm:t>
    </dgm:pt>
    <dgm:pt modelId="{DEA2E57C-A9A7-43FC-B9C9-123D076CA9D9}" type="parTrans" cxnId="{A40EA8E0-F6B2-4B38-A8AE-972C6DCA19E7}">
      <dgm:prSet/>
      <dgm:spPr/>
      <dgm:t>
        <a:bodyPr/>
        <a:lstStyle/>
        <a:p>
          <a:endParaRPr lang="en-US"/>
        </a:p>
      </dgm:t>
    </dgm:pt>
    <dgm:pt modelId="{C0A61E5A-FED8-478C-823B-AE539DF05329}" type="sibTrans" cxnId="{A40EA8E0-F6B2-4B38-A8AE-972C6DCA19E7}">
      <dgm:prSet/>
      <dgm:spPr/>
      <dgm:t>
        <a:bodyPr/>
        <a:lstStyle/>
        <a:p>
          <a:endParaRPr lang="en-US"/>
        </a:p>
      </dgm:t>
    </dgm:pt>
    <dgm:pt modelId="{A0A0539A-F61D-493E-AA5D-828C53B0886D}">
      <dgm:prSet custT="1"/>
      <dgm:spPr/>
      <dgm:t>
        <a:bodyPr/>
        <a:lstStyle/>
        <a:p>
          <a:r>
            <a:rPr lang="en-US" sz="2000" b="1"/>
            <a:t>Next Version of CalHeatScore</a:t>
          </a:r>
          <a:endParaRPr lang="en-US" sz="2000" b="0"/>
        </a:p>
      </dgm:t>
    </dgm:pt>
    <dgm:pt modelId="{AC0DE761-BA03-4A25-B6EE-49043484F5C6}" type="parTrans" cxnId="{4AA41250-1CD4-4BCE-A473-CD202568C643}">
      <dgm:prSet/>
      <dgm:spPr/>
      <dgm:t>
        <a:bodyPr/>
        <a:lstStyle/>
        <a:p>
          <a:endParaRPr lang="en-US"/>
        </a:p>
      </dgm:t>
    </dgm:pt>
    <dgm:pt modelId="{38E93FA7-3A03-44B3-8BAA-24C2B3A866D4}" type="sibTrans" cxnId="{4AA41250-1CD4-4BCE-A473-CD202568C643}">
      <dgm:prSet/>
      <dgm:spPr/>
      <dgm:t>
        <a:bodyPr/>
        <a:lstStyle/>
        <a:p>
          <a:endParaRPr lang="en-US"/>
        </a:p>
      </dgm:t>
    </dgm:pt>
    <dgm:pt modelId="{092B3FA8-721F-43E4-B8FF-1EC159C9BFD7}">
      <dgm:prSet custT="1"/>
      <dgm:spPr/>
      <dgm:t>
        <a:bodyPr/>
        <a:lstStyle/>
        <a:p>
          <a:r>
            <a:rPr lang="en-US" sz="2000" b="1"/>
            <a:t>OEHHA Workshops: </a:t>
          </a:r>
          <a:r>
            <a:rPr lang="en-US" sz="2000" b="0"/>
            <a:t>April - October</a:t>
          </a:r>
        </a:p>
      </dgm:t>
    </dgm:pt>
    <dgm:pt modelId="{D0DCD28F-513A-43E7-AA1A-AE5FFEE388E0}" type="parTrans" cxnId="{483009D3-F38F-4D06-A2C3-2EE167ECE8D9}">
      <dgm:prSet/>
      <dgm:spPr/>
      <dgm:t>
        <a:bodyPr/>
        <a:lstStyle/>
        <a:p>
          <a:endParaRPr lang="en-US"/>
        </a:p>
      </dgm:t>
    </dgm:pt>
    <dgm:pt modelId="{4324B5B7-BB10-4173-A78C-792001BF0244}" type="sibTrans" cxnId="{483009D3-F38F-4D06-A2C3-2EE167ECE8D9}">
      <dgm:prSet/>
      <dgm:spPr/>
      <dgm:t>
        <a:bodyPr/>
        <a:lstStyle/>
        <a:p>
          <a:endParaRPr lang="en-US"/>
        </a:p>
      </dgm:t>
    </dgm:pt>
    <dgm:pt modelId="{339904A5-A848-4937-A922-8B9D104E7A8E}">
      <dgm:prSet custT="1"/>
      <dgm:spPr/>
      <dgm:t>
        <a:bodyPr/>
        <a:lstStyle/>
        <a:p>
          <a:r>
            <a:rPr lang="en-US" sz="2000" b="1"/>
            <a:t>Research and Development: </a:t>
          </a:r>
          <a:r>
            <a:rPr lang="en-US" sz="2000" b="0"/>
            <a:t>Ongoing</a:t>
          </a:r>
        </a:p>
      </dgm:t>
    </dgm:pt>
    <dgm:pt modelId="{ED03FCB5-D4DE-494A-810D-493A1DDAC702}" type="parTrans" cxnId="{D372D372-7145-4A3F-ADAD-55ECA0400EBB}">
      <dgm:prSet/>
      <dgm:spPr/>
      <dgm:t>
        <a:bodyPr/>
        <a:lstStyle/>
        <a:p>
          <a:endParaRPr lang="en-US"/>
        </a:p>
      </dgm:t>
    </dgm:pt>
    <dgm:pt modelId="{E89804FC-88A4-4396-B923-40FAD4732212}" type="sibTrans" cxnId="{D372D372-7145-4A3F-ADAD-55ECA0400EBB}">
      <dgm:prSet/>
      <dgm:spPr/>
      <dgm:t>
        <a:bodyPr/>
        <a:lstStyle/>
        <a:p>
          <a:endParaRPr lang="en-US"/>
        </a:p>
      </dgm:t>
    </dgm:pt>
    <dgm:pt modelId="{2F0C527C-6213-4EC1-A1B2-E10168305160}" type="pres">
      <dgm:prSet presAssocID="{FC2DD6DB-E3EC-4A62-8DE9-293D0E768283}" presName="Name0" presStyleCnt="0">
        <dgm:presLayoutVars>
          <dgm:dir/>
          <dgm:resizeHandles val="exact"/>
        </dgm:presLayoutVars>
      </dgm:prSet>
      <dgm:spPr/>
    </dgm:pt>
    <dgm:pt modelId="{F15C46D3-48D3-43D5-A879-0448C0F2E1BE}" type="pres">
      <dgm:prSet presAssocID="{FC2DD6DB-E3EC-4A62-8DE9-293D0E768283}" presName="arrow" presStyleLbl="bgShp" presStyleIdx="0" presStyleCnt="1"/>
      <dgm:spPr/>
    </dgm:pt>
    <dgm:pt modelId="{1811FF6E-34EF-494A-A9B4-615A530692D9}" type="pres">
      <dgm:prSet presAssocID="{FC2DD6DB-E3EC-4A62-8DE9-293D0E768283}" presName="points" presStyleCnt="0"/>
      <dgm:spPr/>
    </dgm:pt>
    <dgm:pt modelId="{8965CAC1-14F8-408D-91EE-F7532496636F}" type="pres">
      <dgm:prSet presAssocID="{092B3FA8-721F-43E4-B8FF-1EC159C9BFD7}" presName="compositeA" presStyleCnt="0"/>
      <dgm:spPr/>
    </dgm:pt>
    <dgm:pt modelId="{ECA1F77A-C633-4BA2-BE6C-0490EE725B06}" type="pres">
      <dgm:prSet presAssocID="{092B3FA8-721F-43E4-B8FF-1EC159C9BFD7}" presName="textA" presStyleLbl="revTx" presStyleIdx="0" presStyleCnt="4">
        <dgm:presLayoutVars>
          <dgm:bulletEnabled val="1"/>
        </dgm:presLayoutVars>
      </dgm:prSet>
      <dgm:spPr/>
    </dgm:pt>
    <dgm:pt modelId="{2F164427-941D-49E3-9861-AD116B155CE6}" type="pres">
      <dgm:prSet presAssocID="{092B3FA8-721F-43E4-B8FF-1EC159C9BFD7}" presName="circleA" presStyleLbl="node1" presStyleIdx="0" presStyleCnt="4"/>
      <dgm:spPr/>
    </dgm:pt>
    <dgm:pt modelId="{1CA753BD-F4FA-4182-BC26-FB5DEBF6A862}" type="pres">
      <dgm:prSet presAssocID="{092B3FA8-721F-43E4-B8FF-1EC159C9BFD7}" presName="spaceA" presStyleCnt="0"/>
      <dgm:spPr/>
    </dgm:pt>
    <dgm:pt modelId="{9B023ECE-E6CF-4E16-8B5D-B803661A5901}" type="pres">
      <dgm:prSet presAssocID="{4324B5B7-BB10-4173-A78C-792001BF0244}" presName="space" presStyleCnt="0"/>
      <dgm:spPr/>
    </dgm:pt>
    <dgm:pt modelId="{992A7277-4A6C-4E15-9955-27D74175C5AA}" type="pres">
      <dgm:prSet presAssocID="{D4F0E244-C9C5-4791-A83A-4078FF5E5D7C}" presName="compositeB" presStyleCnt="0"/>
      <dgm:spPr/>
    </dgm:pt>
    <dgm:pt modelId="{9C5E3E6B-5FE2-4F10-8C8B-FDADD6C3BBBD}" type="pres">
      <dgm:prSet presAssocID="{D4F0E244-C9C5-4791-A83A-4078FF5E5D7C}" presName="textB" presStyleLbl="revTx" presStyleIdx="1" presStyleCnt="4">
        <dgm:presLayoutVars>
          <dgm:bulletEnabled val="1"/>
        </dgm:presLayoutVars>
      </dgm:prSet>
      <dgm:spPr/>
    </dgm:pt>
    <dgm:pt modelId="{87D63027-6A0D-4CC1-8E92-2A7714B95630}" type="pres">
      <dgm:prSet presAssocID="{D4F0E244-C9C5-4791-A83A-4078FF5E5D7C}" presName="circleB" presStyleLbl="node1" presStyleIdx="1" presStyleCnt="4"/>
      <dgm:spPr/>
    </dgm:pt>
    <dgm:pt modelId="{D272F7DE-E992-4F87-AB5E-307C36F9C331}" type="pres">
      <dgm:prSet presAssocID="{D4F0E244-C9C5-4791-A83A-4078FF5E5D7C}" presName="spaceB" presStyleCnt="0"/>
      <dgm:spPr/>
    </dgm:pt>
    <dgm:pt modelId="{30749CDD-7D50-4B7A-A788-597B31B535A7}" type="pres">
      <dgm:prSet presAssocID="{C0A61E5A-FED8-478C-823B-AE539DF05329}" presName="space" presStyleCnt="0"/>
      <dgm:spPr/>
    </dgm:pt>
    <dgm:pt modelId="{C9B9E72B-1B0D-4C54-B10B-615194A1D027}" type="pres">
      <dgm:prSet presAssocID="{339904A5-A848-4937-A922-8B9D104E7A8E}" presName="compositeA" presStyleCnt="0"/>
      <dgm:spPr/>
    </dgm:pt>
    <dgm:pt modelId="{B7812DE2-987A-4DD8-BC3D-96B6DCB3CAC5}" type="pres">
      <dgm:prSet presAssocID="{339904A5-A848-4937-A922-8B9D104E7A8E}" presName="textA" presStyleLbl="revTx" presStyleIdx="2" presStyleCnt="4">
        <dgm:presLayoutVars>
          <dgm:bulletEnabled val="1"/>
        </dgm:presLayoutVars>
      </dgm:prSet>
      <dgm:spPr/>
    </dgm:pt>
    <dgm:pt modelId="{FD3772BE-2F5F-4129-BC74-5558C247D216}" type="pres">
      <dgm:prSet presAssocID="{339904A5-A848-4937-A922-8B9D104E7A8E}" presName="circleA" presStyleLbl="node1" presStyleIdx="2" presStyleCnt="4"/>
      <dgm:spPr/>
    </dgm:pt>
    <dgm:pt modelId="{7EF13F2F-A933-4E15-9462-5AF327491AAA}" type="pres">
      <dgm:prSet presAssocID="{339904A5-A848-4937-A922-8B9D104E7A8E}" presName="spaceA" presStyleCnt="0"/>
      <dgm:spPr/>
    </dgm:pt>
    <dgm:pt modelId="{01FB854B-F55E-4B0D-A191-5044883E6029}" type="pres">
      <dgm:prSet presAssocID="{E89804FC-88A4-4396-B923-40FAD4732212}" presName="space" presStyleCnt="0"/>
      <dgm:spPr/>
    </dgm:pt>
    <dgm:pt modelId="{224CFA58-8962-40C4-A636-2FA1E89F4A4A}" type="pres">
      <dgm:prSet presAssocID="{A0A0539A-F61D-493E-AA5D-828C53B0886D}" presName="compositeB" presStyleCnt="0"/>
      <dgm:spPr/>
    </dgm:pt>
    <dgm:pt modelId="{00923850-5C52-42FA-BE72-661102A6D10C}" type="pres">
      <dgm:prSet presAssocID="{A0A0539A-F61D-493E-AA5D-828C53B0886D}" presName="textB" presStyleLbl="revTx" presStyleIdx="3" presStyleCnt="4">
        <dgm:presLayoutVars>
          <dgm:bulletEnabled val="1"/>
        </dgm:presLayoutVars>
      </dgm:prSet>
      <dgm:spPr/>
    </dgm:pt>
    <dgm:pt modelId="{282E4940-5869-4CC4-8CD1-6E4333A29F32}" type="pres">
      <dgm:prSet presAssocID="{A0A0539A-F61D-493E-AA5D-828C53B0886D}" presName="circleB" presStyleLbl="node1" presStyleIdx="3" presStyleCnt="4"/>
      <dgm:spPr/>
    </dgm:pt>
    <dgm:pt modelId="{57F9A300-29D7-4C85-8082-86213173B7B7}" type="pres">
      <dgm:prSet presAssocID="{A0A0539A-F61D-493E-AA5D-828C53B0886D}" presName="spaceB" presStyleCnt="0"/>
      <dgm:spPr/>
    </dgm:pt>
  </dgm:ptLst>
  <dgm:cxnLst>
    <dgm:cxn modelId="{0FD5161D-F4CE-481B-B959-11BC3AD01DC9}" type="presOf" srcId="{FC2DD6DB-E3EC-4A62-8DE9-293D0E768283}" destId="{2F0C527C-6213-4EC1-A1B2-E10168305160}" srcOrd="0" destOrd="0" presId="urn:microsoft.com/office/officeart/2005/8/layout/hProcess11"/>
    <dgm:cxn modelId="{58BE5C6C-8309-4DB5-9E07-71E20037B68F}" type="presOf" srcId="{339904A5-A848-4937-A922-8B9D104E7A8E}" destId="{B7812DE2-987A-4DD8-BC3D-96B6DCB3CAC5}" srcOrd="0" destOrd="0" presId="urn:microsoft.com/office/officeart/2005/8/layout/hProcess11"/>
    <dgm:cxn modelId="{4AA41250-1CD4-4BCE-A473-CD202568C643}" srcId="{FC2DD6DB-E3EC-4A62-8DE9-293D0E768283}" destId="{A0A0539A-F61D-493E-AA5D-828C53B0886D}" srcOrd="3" destOrd="0" parTransId="{AC0DE761-BA03-4A25-B6EE-49043484F5C6}" sibTransId="{38E93FA7-3A03-44B3-8BAA-24C2B3A866D4}"/>
    <dgm:cxn modelId="{D372D372-7145-4A3F-ADAD-55ECA0400EBB}" srcId="{FC2DD6DB-E3EC-4A62-8DE9-293D0E768283}" destId="{339904A5-A848-4937-A922-8B9D104E7A8E}" srcOrd="2" destOrd="0" parTransId="{ED03FCB5-D4DE-494A-810D-493A1DDAC702}" sibTransId="{E89804FC-88A4-4396-B923-40FAD4732212}"/>
    <dgm:cxn modelId="{7CBCD078-E4E5-4214-A263-A33A278D914A}" type="presOf" srcId="{D4F0E244-C9C5-4791-A83A-4078FF5E5D7C}" destId="{9C5E3E6B-5FE2-4F10-8C8B-FDADD6C3BBBD}" srcOrd="0" destOrd="0" presId="urn:microsoft.com/office/officeart/2005/8/layout/hProcess11"/>
    <dgm:cxn modelId="{F95A16AE-CA79-4C43-830F-9B652B3C6AEC}" type="presOf" srcId="{092B3FA8-721F-43E4-B8FF-1EC159C9BFD7}" destId="{ECA1F77A-C633-4BA2-BE6C-0490EE725B06}" srcOrd="0" destOrd="0" presId="urn:microsoft.com/office/officeart/2005/8/layout/hProcess11"/>
    <dgm:cxn modelId="{23F037CD-4B9E-4D1F-9680-6A4580B230EA}" type="presOf" srcId="{A0A0539A-F61D-493E-AA5D-828C53B0886D}" destId="{00923850-5C52-42FA-BE72-661102A6D10C}" srcOrd="0" destOrd="0" presId="urn:microsoft.com/office/officeart/2005/8/layout/hProcess11"/>
    <dgm:cxn modelId="{483009D3-F38F-4D06-A2C3-2EE167ECE8D9}" srcId="{FC2DD6DB-E3EC-4A62-8DE9-293D0E768283}" destId="{092B3FA8-721F-43E4-B8FF-1EC159C9BFD7}" srcOrd="0" destOrd="0" parTransId="{D0DCD28F-513A-43E7-AA1A-AE5FFEE388E0}" sibTransId="{4324B5B7-BB10-4173-A78C-792001BF0244}"/>
    <dgm:cxn modelId="{A40EA8E0-F6B2-4B38-A8AE-972C6DCA19E7}" srcId="{FC2DD6DB-E3EC-4A62-8DE9-293D0E768283}" destId="{D4F0E244-C9C5-4791-A83A-4078FF5E5D7C}" srcOrd="1" destOrd="0" parTransId="{DEA2E57C-A9A7-43FC-B9C9-123D076CA9D9}" sibTransId="{C0A61E5A-FED8-478C-823B-AE539DF05329}"/>
    <dgm:cxn modelId="{C983A86E-7D72-49DE-A622-9EF46075227E}" type="presParOf" srcId="{2F0C527C-6213-4EC1-A1B2-E10168305160}" destId="{F15C46D3-48D3-43D5-A879-0448C0F2E1BE}" srcOrd="0" destOrd="0" presId="urn:microsoft.com/office/officeart/2005/8/layout/hProcess11"/>
    <dgm:cxn modelId="{DAC12600-2CCC-4D08-8D8D-B7C6270CD7CE}" type="presParOf" srcId="{2F0C527C-6213-4EC1-A1B2-E10168305160}" destId="{1811FF6E-34EF-494A-A9B4-615A530692D9}" srcOrd="1" destOrd="0" presId="urn:microsoft.com/office/officeart/2005/8/layout/hProcess11"/>
    <dgm:cxn modelId="{1BEF1089-202A-46E0-A59B-057BFC2565B7}" type="presParOf" srcId="{1811FF6E-34EF-494A-A9B4-615A530692D9}" destId="{8965CAC1-14F8-408D-91EE-F7532496636F}" srcOrd="0" destOrd="0" presId="urn:microsoft.com/office/officeart/2005/8/layout/hProcess11"/>
    <dgm:cxn modelId="{C24E026F-E0E7-44B2-B51E-B873E49064C1}" type="presParOf" srcId="{8965CAC1-14F8-408D-91EE-F7532496636F}" destId="{ECA1F77A-C633-4BA2-BE6C-0490EE725B06}" srcOrd="0" destOrd="0" presId="urn:microsoft.com/office/officeart/2005/8/layout/hProcess11"/>
    <dgm:cxn modelId="{08F7B4D4-FE89-4833-B2E9-5101B96F2756}" type="presParOf" srcId="{8965CAC1-14F8-408D-91EE-F7532496636F}" destId="{2F164427-941D-49E3-9861-AD116B155CE6}" srcOrd="1" destOrd="0" presId="urn:microsoft.com/office/officeart/2005/8/layout/hProcess11"/>
    <dgm:cxn modelId="{3BD5F149-C617-4117-8A0A-0CB3BA8F7927}" type="presParOf" srcId="{8965CAC1-14F8-408D-91EE-F7532496636F}" destId="{1CA753BD-F4FA-4182-BC26-FB5DEBF6A862}" srcOrd="2" destOrd="0" presId="urn:microsoft.com/office/officeart/2005/8/layout/hProcess11"/>
    <dgm:cxn modelId="{E58B150A-E267-47F9-9EC1-EF18C5D04A45}" type="presParOf" srcId="{1811FF6E-34EF-494A-A9B4-615A530692D9}" destId="{9B023ECE-E6CF-4E16-8B5D-B803661A5901}" srcOrd="1" destOrd="0" presId="urn:microsoft.com/office/officeart/2005/8/layout/hProcess11"/>
    <dgm:cxn modelId="{663477FE-E29A-4C95-8D1E-09F538F7408F}" type="presParOf" srcId="{1811FF6E-34EF-494A-A9B4-615A530692D9}" destId="{992A7277-4A6C-4E15-9955-27D74175C5AA}" srcOrd="2" destOrd="0" presId="urn:microsoft.com/office/officeart/2005/8/layout/hProcess11"/>
    <dgm:cxn modelId="{792D7EA9-ACEC-4B0D-BCAE-52A85B923FD8}" type="presParOf" srcId="{992A7277-4A6C-4E15-9955-27D74175C5AA}" destId="{9C5E3E6B-5FE2-4F10-8C8B-FDADD6C3BBBD}" srcOrd="0" destOrd="0" presId="urn:microsoft.com/office/officeart/2005/8/layout/hProcess11"/>
    <dgm:cxn modelId="{8A55AC1D-9D95-4CEE-951C-E43B14D57088}" type="presParOf" srcId="{992A7277-4A6C-4E15-9955-27D74175C5AA}" destId="{87D63027-6A0D-4CC1-8E92-2A7714B95630}" srcOrd="1" destOrd="0" presId="urn:microsoft.com/office/officeart/2005/8/layout/hProcess11"/>
    <dgm:cxn modelId="{1A3AE436-47B6-46DF-9867-B8F69A7FA3C2}" type="presParOf" srcId="{992A7277-4A6C-4E15-9955-27D74175C5AA}" destId="{D272F7DE-E992-4F87-AB5E-307C36F9C331}" srcOrd="2" destOrd="0" presId="urn:microsoft.com/office/officeart/2005/8/layout/hProcess11"/>
    <dgm:cxn modelId="{318148D1-8762-4D8E-92AE-BEBF43F9678E}" type="presParOf" srcId="{1811FF6E-34EF-494A-A9B4-615A530692D9}" destId="{30749CDD-7D50-4B7A-A788-597B31B535A7}" srcOrd="3" destOrd="0" presId="urn:microsoft.com/office/officeart/2005/8/layout/hProcess11"/>
    <dgm:cxn modelId="{B1F722B3-39DB-4A32-AC86-38D2BC676ECE}" type="presParOf" srcId="{1811FF6E-34EF-494A-A9B4-615A530692D9}" destId="{C9B9E72B-1B0D-4C54-B10B-615194A1D027}" srcOrd="4" destOrd="0" presId="urn:microsoft.com/office/officeart/2005/8/layout/hProcess11"/>
    <dgm:cxn modelId="{945F3D3E-CE5E-4A61-9658-B77BD8C85B0C}" type="presParOf" srcId="{C9B9E72B-1B0D-4C54-B10B-615194A1D027}" destId="{B7812DE2-987A-4DD8-BC3D-96B6DCB3CAC5}" srcOrd="0" destOrd="0" presId="urn:microsoft.com/office/officeart/2005/8/layout/hProcess11"/>
    <dgm:cxn modelId="{3F6BC382-272E-42D6-94E3-CFBE8153CE5C}" type="presParOf" srcId="{C9B9E72B-1B0D-4C54-B10B-615194A1D027}" destId="{FD3772BE-2F5F-4129-BC74-5558C247D216}" srcOrd="1" destOrd="0" presId="urn:microsoft.com/office/officeart/2005/8/layout/hProcess11"/>
    <dgm:cxn modelId="{4CF27F6C-D398-4213-9F58-10122F1460CA}" type="presParOf" srcId="{C9B9E72B-1B0D-4C54-B10B-615194A1D027}" destId="{7EF13F2F-A933-4E15-9462-5AF327491AAA}" srcOrd="2" destOrd="0" presId="urn:microsoft.com/office/officeart/2005/8/layout/hProcess11"/>
    <dgm:cxn modelId="{DD16D186-C28B-4231-B261-4A7916AE2619}" type="presParOf" srcId="{1811FF6E-34EF-494A-A9B4-615A530692D9}" destId="{01FB854B-F55E-4B0D-A191-5044883E6029}" srcOrd="5" destOrd="0" presId="urn:microsoft.com/office/officeart/2005/8/layout/hProcess11"/>
    <dgm:cxn modelId="{4A2D9093-C6E6-4EC0-87E6-D53B82D408D3}" type="presParOf" srcId="{1811FF6E-34EF-494A-A9B4-615A530692D9}" destId="{224CFA58-8962-40C4-A636-2FA1E89F4A4A}" srcOrd="6" destOrd="0" presId="urn:microsoft.com/office/officeart/2005/8/layout/hProcess11"/>
    <dgm:cxn modelId="{7EE12C90-B89F-44BA-A26D-D13C7A6D9DEB}" type="presParOf" srcId="{224CFA58-8962-40C4-A636-2FA1E89F4A4A}" destId="{00923850-5C52-42FA-BE72-661102A6D10C}" srcOrd="0" destOrd="0" presId="urn:microsoft.com/office/officeart/2005/8/layout/hProcess11"/>
    <dgm:cxn modelId="{C52DC2D8-E6FB-4B21-9BC1-AAAEE0C9597F}" type="presParOf" srcId="{224CFA58-8962-40C4-A636-2FA1E89F4A4A}" destId="{282E4940-5869-4CC4-8CD1-6E4333A29F32}" srcOrd="1" destOrd="0" presId="urn:microsoft.com/office/officeart/2005/8/layout/hProcess11"/>
    <dgm:cxn modelId="{A5045959-92E1-47DF-9688-9E460D8FA73E}" type="presParOf" srcId="{224CFA58-8962-40C4-A636-2FA1E89F4A4A}" destId="{57F9A300-29D7-4C85-8082-86213173B7B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041F8B-C2D5-4A78-9043-BD133423B923}"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n-US"/>
        </a:p>
      </dgm:t>
    </dgm:pt>
    <dgm:pt modelId="{81074EFD-EEBB-45B2-BEE5-86558F516EC0}">
      <dgm:prSet/>
      <dgm:spPr/>
      <dgm:t>
        <a:bodyPr/>
        <a:lstStyle/>
        <a:p>
          <a:r>
            <a:rPr lang="en-US" b="0" i="0"/>
            <a:t>Mobile App (notifications)</a:t>
          </a:r>
          <a:endParaRPr lang="en-US"/>
        </a:p>
      </dgm:t>
    </dgm:pt>
    <dgm:pt modelId="{FAB46F59-7A4F-4557-B0CD-47FDD3F102C4}" type="parTrans" cxnId="{FBBE3D63-950B-4414-9816-6906F03720A4}">
      <dgm:prSet/>
      <dgm:spPr/>
      <dgm:t>
        <a:bodyPr/>
        <a:lstStyle/>
        <a:p>
          <a:endParaRPr lang="en-US"/>
        </a:p>
      </dgm:t>
    </dgm:pt>
    <dgm:pt modelId="{51B72A36-2635-4D12-AAD2-F1690D914194}" type="sibTrans" cxnId="{FBBE3D63-950B-4414-9816-6906F03720A4}">
      <dgm:prSet/>
      <dgm:spPr/>
      <dgm:t>
        <a:bodyPr/>
        <a:lstStyle/>
        <a:p>
          <a:endParaRPr lang="en-US"/>
        </a:p>
      </dgm:t>
    </dgm:pt>
    <dgm:pt modelId="{23642AC3-7743-42F9-A9E3-D0E31851F585}">
      <dgm:prSet/>
      <dgm:spPr/>
      <dgm:t>
        <a:bodyPr/>
        <a:lstStyle/>
        <a:p>
          <a:r>
            <a:rPr lang="en-US" b="0" i="0"/>
            <a:t>Broader dissemination (text, radio, etc)</a:t>
          </a:r>
          <a:endParaRPr lang="en-US"/>
        </a:p>
      </dgm:t>
    </dgm:pt>
    <dgm:pt modelId="{4C26C964-1279-419B-A94E-C53D67FBA7C6}" type="parTrans" cxnId="{6D250260-4027-447C-8220-ECDDCBF611C0}">
      <dgm:prSet/>
      <dgm:spPr/>
      <dgm:t>
        <a:bodyPr/>
        <a:lstStyle/>
        <a:p>
          <a:endParaRPr lang="en-US"/>
        </a:p>
      </dgm:t>
    </dgm:pt>
    <dgm:pt modelId="{603FEDF4-1C06-4FBC-8DC5-9F1694D37499}" type="sibTrans" cxnId="{6D250260-4027-447C-8220-ECDDCBF611C0}">
      <dgm:prSet/>
      <dgm:spPr/>
      <dgm:t>
        <a:bodyPr/>
        <a:lstStyle/>
        <a:p>
          <a:endParaRPr lang="en-US"/>
        </a:p>
      </dgm:t>
    </dgm:pt>
    <dgm:pt modelId="{35DC7005-18BC-4EAB-B950-326F5AF7F784}">
      <dgm:prSet/>
      <dgm:spPr/>
      <dgm:t>
        <a:bodyPr/>
        <a:lstStyle/>
        <a:p>
          <a:r>
            <a:rPr lang="en-US" b="0" i="0"/>
            <a:t>Broader representation of heat and health response</a:t>
          </a:r>
          <a:endParaRPr lang="en-US"/>
        </a:p>
      </dgm:t>
    </dgm:pt>
    <dgm:pt modelId="{A9E00D8D-26B8-4C17-B1E0-2D2390F1DDBE}" type="parTrans" cxnId="{35C2D953-1365-4A4D-B34B-DDD1E94730D3}">
      <dgm:prSet/>
      <dgm:spPr/>
      <dgm:t>
        <a:bodyPr/>
        <a:lstStyle/>
        <a:p>
          <a:endParaRPr lang="en-US"/>
        </a:p>
      </dgm:t>
    </dgm:pt>
    <dgm:pt modelId="{0EF2CB46-4D21-4FA6-AB28-8B7943085D60}" type="sibTrans" cxnId="{35C2D953-1365-4A4D-B34B-DDD1E94730D3}">
      <dgm:prSet/>
      <dgm:spPr/>
      <dgm:t>
        <a:bodyPr/>
        <a:lstStyle/>
        <a:p>
          <a:endParaRPr lang="en-US"/>
        </a:p>
      </dgm:t>
    </dgm:pt>
    <dgm:pt modelId="{1DF23B7D-A14A-480E-B447-89C71213BFFF}">
      <dgm:prSet/>
      <dgm:spPr/>
      <dgm:t>
        <a:bodyPr/>
        <a:lstStyle/>
        <a:p>
          <a:r>
            <a:rPr lang="en-US" b="0" i="0"/>
            <a:t>In-depth demographics</a:t>
          </a:r>
          <a:endParaRPr lang="en-US"/>
        </a:p>
      </dgm:t>
    </dgm:pt>
    <dgm:pt modelId="{6B80AE27-69F9-4946-A1EE-1ECBEDC55A33}" type="parTrans" cxnId="{0684F08F-3C36-466A-8CAE-BC4553130B8B}">
      <dgm:prSet/>
      <dgm:spPr/>
      <dgm:t>
        <a:bodyPr/>
        <a:lstStyle/>
        <a:p>
          <a:endParaRPr lang="en-US"/>
        </a:p>
      </dgm:t>
    </dgm:pt>
    <dgm:pt modelId="{2E733511-DAEA-46AC-9334-F165CA6CA632}" type="sibTrans" cxnId="{0684F08F-3C36-466A-8CAE-BC4553130B8B}">
      <dgm:prSet/>
      <dgm:spPr/>
      <dgm:t>
        <a:bodyPr/>
        <a:lstStyle/>
        <a:p>
          <a:endParaRPr lang="en-US"/>
        </a:p>
      </dgm:t>
    </dgm:pt>
    <dgm:pt modelId="{7B53D259-B7B5-49B6-9DE6-5637B5759E33}">
      <dgm:prSet/>
      <dgm:spPr/>
      <dgm:t>
        <a:bodyPr/>
        <a:lstStyle/>
        <a:p>
          <a:r>
            <a:rPr lang="en-US" b="0" i="0"/>
            <a:t>Expansion of locally relevant resources</a:t>
          </a:r>
          <a:endParaRPr lang="en-US"/>
        </a:p>
      </dgm:t>
    </dgm:pt>
    <dgm:pt modelId="{01BBAD46-1642-4697-AE5F-6DDECFAC264B}" type="parTrans" cxnId="{43E09D7E-AC52-405A-93CF-CD1F8DF16B3A}">
      <dgm:prSet/>
      <dgm:spPr/>
      <dgm:t>
        <a:bodyPr/>
        <a:lstStyle/>
        <a:p>
          <a:endParaRPr lang="en-US"/>
        </a:p>
      </dgm:t>
    </dgm:pt>
    <dgm:pt modelId="{7A0C42E4-4298-460E-8F35-10F372E89F8F}" type="sibTrans" cxnId="{43E09D7E-AC52-405A-93CF-CD1F8DF16B3A}">
      <dgm:prSet/>
      <dgm:spPr/>
      <dgm:t>
        <a:bodyPr/>
        <a:lstStyle/>
        <a:p>
          <a:endParaRPr lang="en-US"/>
        </a:p>
      </dgm:t>
    </dgm:pt>
    <dgm:pt modelId="{A4C72842-A00C-4C83-B54A-3154C412E872}">
      <dgm:prSet/>
      <dgm:spPr/>
      <dgm:t>
        <a:bodyPr/>
        <a:lstStyle/>
        <a:p>
          <a:r>
            <a:rPr lang="en-US" b="0" i="0"/>
            <a:t>Language expansion</a:t>
          </a:r>
          <a:endParaRPr lang="en-US"/>
        </a:p>
      </dgm:t>
    </dgm:pt>
    <dgm:pt modelId="{DBE83F55-BCCE-406F-A5D0-224638D6DE28}" type="parTrans" cxnId="{A406FACF-3690-4029-AECE-409FAEE538D2}">
      <dgm:prSet/>
      <dgm:spPr/>
      <dgm:t>
        <a:bodyPr/>
        <a:lstStyle/>
        <a:p>
          <a:endParaRPr lang="en-US"/>
        </a:p>
      </dgm:t>
    </dgm:pt>
    <dgm:pt modelId="{F313D637-8856-4800-BAAC-BEA03F2F6AC7}" type="sibTrans" cxnId="{A406FACF-3690-4029-AECE-409FAEE538D2}">
      <dgm:prSet/>
      <dgm:spPr/>
      <dgm:t>
        <a:bodyPr/>
        <a:lstStyle/>
        <a:p>
          <a:endParaRPr lang="en-US"/>
        </a:p>
      </dgm:t>
    </dgm:pt>
    <dgm:pt modelId="{595FB8C5-A0B4-4DB1-842F-089594C5125A}" type="pres">
      <dgm:prSet presAssocID="{24041F8B-C2D5-4A78-9043-BD133423B923}" presName="linearFlow" presStyleCnt="0">
        <dgm:presLayoutVars>
          <dgm:dir/>
          <dgm:resizeHandles val="exact"/>
        </dgm:presLayoutVars>
      </dgm:prSet>
      <dgm:spPr/>
    </dgm:pt>
    <dgm:pt modelId="{6AA9E875-3DBD-4879-BC8A-5E93C13085EF}" type="pres">
      <dgm:prSet presAssocID="{81074EFD-EEBB-45B2-BEE5-86558F516EC0}" presName="composite" presStyleCnt="0"/>
      <dgm:spPr/>
    </dgm:pt>
    <dgm:pt modelId="{8772C30C-A698-40CB-984A-C7324689BEFB}" type="pres">
      <dgm:prSet presAssocID="{81074EFD-EEBB-45B2-BEE5-86558F516EC0}" presName="imgShp" presStyleLbl="fgImgPlace1" presStyleIdx="0" presStyleCnt="6"/>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igh temperature with solid fill"/>
        </a:ext>
      </dgm:extLst>
    </dgm:pt>
    <dgm:pt modelId="{F54D2667-FF76-4A5A-9944-A0B64F31964B}" type="pres">
      <dgm:prSet presAssocID="{81074EFD-EEBB-45B2-BEE5-86558F516EC0}" presName="txShp" presStyleLbl="node1" presStyleIdx="0" presStyleCnt="6">
        <dgm:presLayoutVars>
          <dgm:bulletEnabled val="1"/>
        </dgm:presLayoutVars>
      </dgm:prSet>
      <dgm:spPr/>
    </dgm:pt>
    <dgm:pt modelId="{CDDEC3C6-9B3F-4E1F-831B-8BE9110C3A02}" type="pres">
      <dgm:prSet presAssocID="{51B72A36-2635-4D12-AAD2-F1690D914194}" presName="spacing" presStyleCnt="0"/>
      <dgm:spPr/>
    </dgm:pt>
    <dgm:pt modelId="{5A865A36-BC9D-43FE-A0E7-1BFE2CFBBA23}" type="pres">
      <dgm:prSet presAssocID="{23642AC3-7743-42F9-A9E3-D0E31851F585}" presName="composite" presStyleCnt="0"/>
      <dgm:spPr/>
    </dgm:pt>
    <dgm:pt modelId="{F6C2E8BF-6671-4BFE-B3FA-80141D402830}" type="pres">
      <dgm:prSet presAssocID="{23642AC3-7743-42F9-A9E3-D0E31851F585}" presName="imgShp" presStyleLbl="fgImgPlac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un with solid fill"/>
        </a:ext>
      </dgm:extLst>
    </dgm:pt>
    <dgm:pt modelId="{C888A950-7881-4831-94B6-C2721E3B7E06}" type="pres">
      <dgm:prSet presAssocID="{23642AC3-7743-42F9-A9E3-D0E31851F585}" presName="txShp" presStyleLbl="node1" presStyleIdx="1" presStyleCnt="6">
        <dgm:presLayoutVars>
          <dgm:bulletEnabled val="1"/>
        </dgm:presLayoutVars>
      </dgm:prSet>
      <dgm:spPr/>
    </dgm:pt>
    <dgm:pt modelId="{153F5DD9-5A59-4908-8A7B-9C5F9E7068B5}" type="pres">
      <dgm:prSet presAssocID="{603FEDF4-1C06-4FBC-8DC5-9F1694D37499}" presName="spacing" presStyleCnt="0"/>
      <dgm:spPr/>
    </dgm:pt>
    <dgm:pt modelId="{BCA5AE43-3BDD-4EC3-B849-8A963AC1B12B}" type="pres">
      <dgm:prSet presAssocID="{35DC7005-18BC-4EAB-B950-326F5AF7F784}" presName="composite" presStyleCnt="0"/>
      <dgm:spPr/>
    </dgm:pt>
    <dgm:pt modelId="{5852425A-36DE-4C72-948A-91EF9AA19C6A}" type="pres">
      <dgm:prSet presAssocID="{35DC7005-18BC-4EAB-B950-326F5AF7F784}" presName="imgShp" presStyleLbl="fgImgPlac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un with solid fill"/>
        </a:ext>
      </dgm:extLst>
    </dgm:pt>
    <dgm:pt modelId="{AB44086E-8C6E-44A7-A151-9016256C2435}" type="pres">
      <dgm:prSet presAssocID="{35DC7005-18BC-4EAB-B950-326F5AF7F784}" presName="txShp" presStyleLbl="node1" presStyleIdx="2" presStyleCnt="6">
        <dgm:presLayoutVars>
          <dgm:bulletEnabled val="1"/>
        </dgm:presLayoutVars>
      </dgm:prSet>
      <dgm:spPr/>
    </dgm:pt>
    <dgm:pt modelId="{3790EBB2-475F-4DF8-8F83-2FCA2FF4297C}" type="pres">
      <dgm:prSet presAssocID="{0EF2CB46-4D21-4FA6-AB28-8B7943085D60}" presName="spacing" presStyleCnt="0"/>
      <dgm:spPr/>
    </dgm:pt>
    <dgm:pt modelId="{16EC454F-1910-4BFD-9BB2-CF6206ED6F2C}" type="pres">
      <dgm:prSet presAssocID="{1DF23B7D-A14A-480E-B447-89C71213BFFF}" presName="composite" presStyleCnt="0"/>
      <dgm:spPr/>
    </dgm:pt>
    <dgm:pt modelId="{EC537B23-08BE-4446-84B8-0B37D442053D}" type="pres">
      <dgm:prSet presAssocID="{1DF23B7D-A14A-480E-B447-89C71213BFFF}" presName="imgShp" presStyleLbl="fgImgPlace1" presStyleIdx="3" presStyleCnt="6"/>
      <dgm:spPr>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pt>
    <dgm:pt modelId="{5754852B-0A39-4CA4-85EB-18936B64E1A6}" type="pres">
      <dgm:prSet presAssocID="{1DF23B7D-A14A-480E-B447-89C71213BFFF}" presName="txShp" presStyleLbl="node1" presStyleIdx="3" presStyleCnt="6">
        <dgm:presLayoutVars>
          <dgm:bulletEnabled val="1"/>
        </dgm:presLayoutVars>
      </dgm:prSet>
      <dgm:spPr/>
    </dgm:pt>
    <dgm:pt modelId="{214C322D-9CA7-4E43-B15C-1538AB57E955}" type="pres">
      <dgm:prSet presAssocID="{2E733511-DAEA-46AC-9334-F165CA6CA632}" presName="spacing" presStyleCnt="0"/>
      <dgm:spPr/>
    </dgm:pt>
    <dgm:pt modelId="{F1EC60FB-1816-4DE6-99FB-ED52B4C7BB5A}" type="pres">
      <dgm:prSet presAssocID="{7B53D259-B7B5-49B6-9DE6-5637B5759E33}" presName="composite" presStyleCnt="0"/>
      <dgm:spPr/>
    </dgm:pt>
    <dgm:pt modelId="{E114E50F-6BE6-4C3C-B3ED-D6AAD88ECCC2}" type="pres">
      <dgm:prSet presAssocID="{7B53D259-B7B5-49B6-9DE6-5637B5759E33}" presName="imgShp" presStyleLbl="fgImgPlace1" presStyleIdx="4" presStyleCnt="6"/>
      <dgm:spPr>
        <a:blipFill rotWithShape="1">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pt>
    <dgm:pt modelId="{DF08454B-F8AB-4CD7-B194-8E48530FBD1E}" type="pres">
      <dgm:prSet presAssocID="{7B53D259-B7B5-49B6-9DE6-5637B5759E33}" presName="txShp" presStyleLbl="node1" presStyleIdx="4" presStyleCnt="6">
        <dgm:presLayoutVars>
          <dgm:bulletEnabled val="1"/>
        </dgm:presLayoutVars>
      </dgm:prSet>
      <dgm:spPr/>
    </dgm:pt>
    <dgm:pt modelId="{ADC95836-4C92-470B-8D5A-748FB16FB6FE}" type="pres">
      <dgm:prSet presAssocID="{7A0C42E4-4298-460E-8F35-10F372E89F8F}" presName="spacing" presStyleCnt="0"/>
      <dgm:spPr/>
    </dgm:pt>
    <dgm:pt modelId="{52E76F24-F3D2-409F-BF6D-292FD73DF02B}" type="pres">
      <dgm:prSet presAssocID="{A4C72842-A00C-4C83-B54A-3154C412E872}" presName="composite" presStyleCnt="0"/>
      <dgm:spPr/>
    </dgm:pt>
    <dgm:pt modelId="{E0B6D49B-9D96-46D1-98C3-619362812532}" type="pres">
      <dgm:prSet presAssocID="{A4C72842-A00C-4C83-B54A-3154C412E872}" presName="imgShp" presStyleLbl="fgImgPlace1" presStyleIdx="5" presStyleCnt="6"/>
      <dgm:spPr>
        <a:blipFill rotWithShape="1">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pt>
    <dgm:pt modelId="{12EDFEA4-F844-4F1F-9BF6-3B5B40CA6AFA}" type="pres">
      <dgm:prSet presAssocID="{A4C72842-A00C-4C83-B54A-3154C412E872}" presName="txShp" presStyleLbl="node1" presStyleIdx="5" presStyleCnt="6">
        <dgm:presLayoutVars>
          <dgm:bulletEnabled val="1"/>
        </dgm:presLayoutVars>
      </dgm:prSet>
      <dgm:spPr/>
    </dgm:pt>
  </dgm:ptLst>
  <dgm:cxnLst>
    <dgm:cxn modelId="{99420F2E-4BB8-45B3-85B6-EFD1D0EA2110}" type="presOf" srcId="{81074EFD-EEBB-45B2-BEE5-86558F516EC0}" destId="{F54D2667-FF76-4A5A-9944-A0B64F31964B}" srcOrd="0" destOrd="0" presId="urn:microsoft.com/office/officeart/2005/8/layout/vList3"/>
    <dgm:cxn modelId="{6D250260-4027-447C-8220-ECDDCBF611C0}" srcId="{24041F8B-C2D5-4A78-9043-BD133423B923}" destId="{23642AC3-7743-42F9-A9E3-D0E31851F585}" srcOrd="1" destOrd="0" parTransId="{4C26C964-1279-419B-A94E-C53D67FBA7C6}" sibTransId="{603FEDF4-1C06-4FBC-8DC5-9F1694D37499}"/>
    <dgm:cxn modelId="{FBBE3D63-950B-4414-9816-6906F03720A4}" srcId="{24041F8B-C2D5-4A78-9043-BD133423B923}" destId="{81074EFD-EEBB-45B2-BEE5-86558F516EC0}" srcOrd="0" destOrd="0" parTransId="{FAB46F59-7A4F-4557-B0CD-47FDD3F102C4}" sibTransId="{51B72A36-2635-4D12-AAD2-F1690D914194}"/>
    <dgm:cxn modelId="{331C8A45-2F82-48D4-9EFE-5FFC5DD4DD20}" type="presOf" srcId="{23642AC3-7743-42F9-A9E3-D0E31851F585}" destId="{C888A950-7881-4831-94B6-C2721E3B7E06}" srcOrd="0" destOrd="0" presId="urn:microsoft.com/office/officeart/2005/8/layout/vList3"/>
    <dgm:cxn modelId="{3A17874C-634C-4B79-94DC-10C909CE7066}" type="presOf" srcId="{7B53D259-B7B5-49B6-9DE6-5637B5759E33}" destId="{DF08454B-F8AB-4CD7-B194-8E48530FBD1E}" srcOrd="0" destOrd="0" presId="urn:microsoft.com/office/officeart/2005/8/layout/vList3"/>
    <dgm:cxn modelId="{35C2D953-1365-4A4D-B34B-DDD1E94730D3}" srcId="{24041F8B-C2D5-4A78-9043-BD133423B923}" destId="{35DC7005-18BC-4EAB-B950-326F5AF7F784}" srcOrd="2" destOrd="0" parTransId="{A9E00D8D-26B8-4C17-B1E0-2D2390F1DDBE}" sibTransId="{0EF2CB46-4D21-4FA6-AB28-8B7943085D60}"/>
    <dgm:cxn modelId="{43E09D7E-AC52-405A-93CF-CD1F8DF16B3A}" srcId="{24041F8B-C2D5-4A78-9043-BD133423B923}" destId="{7B53D259-B7B5-49B6-9DE6-5637B5759E33}" srcOrd="4" destOrd="0" parTransId="{01BBAD46-1642-4697-AE5F-6DDECFAC264B}" sibTransId="{7A0C42E4-4298-460E-8F35-10F372E89F8F}"/>
    <dgm:cxn modelId="{0684F08F-3C36-466A-8CAE-BC4553130B8B}" srcId="{24041F8B-C2D5-4A78-9043-BD133423B923}" destId="{1DF23B7D-A14A-480E-B447-89C71213BFFF}" srcOrd="3" destOrd="0" parTransId="{6B80AE27-69F9-4946-A1EE-1ECBEDC55A33}" sibTransId="{2E733511-DAEA-46AC-9334-F165CA6CA632}"/>
    <dgm:cxn modelId="{4EC08ECA-0F29-4B02-936B-FA8462AE8517}" type="presOf" srcId="{1DF23B7D-A14A-480E-B447-89C71213BFFF}" destId="{5754852B-0A39-4CA4-85EB-18936B64E1A6}" srcOrd="0" destOrd="0" presId="urn:microsoft.com/office/officeart/2005/8/layout/vList3"/>
    <dgm:cxn modelId="{A406FACF-3690-4029-AECE-409FAEE538D2}" srcId="{24041F8B-C2D5-4A78-9043-BD133423B923}" destId="{A4C72842-A00C-4C83-B54A-3154C412E872}" srcOrd="5" destOrd="0" parTransId="{DBE83F55-BCCE-406F-A5D0-224638D6DE28}" sibTransId="{F313D637-8856-4800-BAAC-BEA03F2F6AC7}"/>
    <dgm:cxn modelId="{9A3110E6-B406-4226-949E-B8DB54DFEA37}" type="presOf" srcId="{24041F8B-C2D5-4A78-9043-BD133423B923}" destId="{595FB8C5-A0B4-4DB1-842F-089594C5125A}" srcOrd="0" destOrd="0" presId="urn:microsoft.com/office/officeart/2005/8/layout/vList3"/>
    <dgm:cxn modelId="{89C802EC-E634-4C93-9C91-2160C57FFB29}" type="presOf" srcId="{A4C72842-A00C-4C83-B54A-3154C412E872}" destId="{12EDFEA4-F844-4F1F-9BF6-3B5B40CA6AFA}" srcOrd="0" destOrd="0" presId="urn:microsoft.com/office/officeart/2005/8/layout/vList3"/>
    <dgm:cxn modelId="{AAFFD0FA-FF93-454A-834E-0253A6590D6F}" type="presOf" srcId="{35DC7005-18BC-4EAB-B950-326F5AF7F784}" destId="{AB44086E-8C6E-44A7-A151-9016256C2435}" srcOrd="0" destOrd="0" presId="urn:microsoft.com/office/officeart/2005/8/layout/vList3"/>
    <dgm:cxn modelId="{2741A50E-5674-40B3-B032-51C142261E18}" type="presParOf" srcId="{595FB8C5-A0B4-4DB1-842F-089594C5125A}" destId="{6AA9E875-3DBD-4879-BC8A-5E93C13085EF}" srcOrd="0" destOrd="0" presId="urn:microsoft.com/office/officeart/2005/8/layout/vList3"/>
    <dgm:cxn modelId="{EEC99A77-769E-4CFF-82AF-468A83A6DAB6}" type="presParOf" srcId="{6AA9E875-3DBD-4879-BC8A-5E93C13085EF}" destId="{8772C30C-A698-40CB-984A-C7324689BEFB}" srcOrd="0" destOrd="0" presId="urn:microsoft.com/office/officeart/2005/8/layout/vList3"/>
    <dgm:cxn modelId="{DD16BF27-212E-4D5E-BC25-D12E08C89599}" type="presParOf" srcId="{6AA9E875-3DBD-4879-BC8A-5E93C13085EF}" destId="{F54D2667-FF76-4A5A-9944-A0B64F31964B}" srcOrd="1" destOrd="0" presId="urn:microsoft.com/office/officeart/2005/8/layout/vList3"/>
    <dgm:cxn modelId="{6D9C6AD8-6DB4-4E47-B193-E9113D594D47}" type="presParOf" srcId="{595FB8C5-A0B4-4DB1-842F-089594C5125A}" destId="{CDDEC3C6-9B3F-4E1F-831B-8BE9110C3A02}" srcOrd="1" destOrd="0" presId="urn:microsoft.com/office/officeart/2005/8/layout/vList3"/>
    <dgm:cxn modelId="{A893B2FA-075E-4ABF-83DB-A1A9DDD73355}" type="presParOf" srcId="{595FB8C5-A0B4-4DB1-842F-089594C5125A}" destId="{5A865A36-BC9D-43FE-A0E7-1BFE2CFBBA23}" srcOrd="2" destOrd="0" presId="urn:microsoft.com/office/officeart/2005/8/layout/vList3"/>
    <dgm:cxn modelId="{04546A58-3A19-4A39-A8DA-A386354D4B33}" type="presParOf" srcId="{5A865A36-BC9D-43FE-A0E7-1BFE2CFBBA23}" destId="{F6C2E8BF-6671-4BFE-B3FA-80141D402830}" srcOrd="0" destOrd="0" presId="urn:microsoft.com/office/officeart/2005/8/layout/vList3"/>
    <dgm:cxn modelId="{DEBC66B4-F413-4A44-8A7C-335621060014}" type="presParOf" srcId="{5A865A36-BC9D-43FE-A0E7-1BFE2CFBBA23}" destId="{C888A950-7881-4831-94B6-C2721E3B7E06}" srcOrd="1" destOrd="0" presId="urn:microsoft.com/office/officeart/2005/8/layout/vList3"/>
    <dgm:cxn modelId="{16F863F9-2972-4ADE-84A7-EFAC7B8D15AE}" type="presParOf" srcId="{595FB8C5-A0B4-4DB1-842F-089594C5125A}" destId="{153F5DD9-5A59-4908-8A7B-9C5F9E7068B5}" srcOrd="3" destOrd="0" presId="urn:microsoft.com/office/officeart/2005/8/layout/vList3"/>
    <dgm:cxn modelId="{3BFEFAA8-2925-41DD-BFE2-EF6794D073CA}" type="presParOf" srcId="{595FB8C5-A0B4-4DB1-842F-089594C5125A}" destId="{BCA5AE43-3BDD-4EC3-B849-8A963AC1B12B}" srcOrd="4" destOrd="0" presId="urn:microsoft.com/office/officeart/2005/8/layout/vList3"/>
    <dgm:cxn modelId="{9E802961-F7C0-429D-A799-FF2D4CADE31D}" type="presParOf" srcId="{BCA5AE43-3BDD-4EC3-B849-8A963AC1B12B}" destId="{5852425A-36DE-4C72-948A-91EF9AA19C6A}" srcOrd="0" destOrd="0" presId="urn:microsoft.com/office/officeart/2005/8/layout/vList3"/>
    <dgm:cxn modelId="{F52EEC14-4376-4A01-BDFD-B64E69581A5B}" type="presParOf" srcId="{BCA5AE43-3BDD-4EC3-B849-8A963AC1B12B}" destId="{AB44086E-8C6E-44A7-A151-9016256C2435}" srcOrd="1" destOrd="0" presId="urn:microsoft.com/office/officeart/2005/8/layout/vList3"/>
    <dgm:cxn modelId="{1DD130B0-573E-4F1E-8A62-70431B7EFEBB}" type="presParOf" srcId="{595FB8C5-A0B4-4DB1-842F-089594C5125A}" destId="{3790EBB2-475F-4DF8-8F83-2FCA2FF4297C}" srcOrd="5" destOrd="0" presId="urn:microsoft.com/office/officeart/2005/8/layout/vList3"/>
    <dgm:cxn modelId="{77B2C981-D3B9-4DDC-8675-9ABBD5C762B1}" type="presParOf" srcId="{595FB8C5-A0B4-4DB1-842F-089594C5125A}" destId="{16EC454F-1910-4BFD-9BB2-CF6206ED6F2C}" srcOrd="6" destOrd="0" presId="urn:microsoft.com/office/officeart/2005/8/layout/vList3"/>
    <dgm:cxn modelId="{73155234-D13E-45B1-BB17-60FD1AD29FA6}" type="presParOf" srcId="{16EC454F-1910-4BFD-9BB2-CF6206ED6F2C}" destId="{EC537B23-08BE-4446-84B8-0B37D442053D}" srcOrd="0" destOrd="0" presId="urn:microsoft.com/office/officeart/2005/8/layout/vList3"/>
    <dgm:cxn modelId="{B954EE04-8DF9-463F-A7E5-9D5598C3B67F}" type="presParOf" srcId="{16EC454F-1910-4BFD-9BB2-CF6206ED6F2C}" destId="{5754852B-0A39-4CA4-85EB-18936B64E1A6}" srcOrd="1" destOrd="0" presId="urn:microsoft.com/office/officeart/2005/8/layout/vList3"/>
    <dgm:cxn modelId="{AC31EE0C-F986-4389-A4EF-BF1EF0179548}" type="presParOf" srcId="{595FB8C5-A0B4-4DB1-842F-089594C5125A}" destId="{214C322D-9CA7-4E43-B15C-1538AB57E955}" srcOrd="7" destOrd="0" presId="urn:microsoft.com/office/officeart/2005/8/layout/vList3"/>
    <dgm:cxn modelId="{9F92F45D-4AFA-4C12-8317-169DAA94F71B}" type="presParOf" srcId="{595FB8C5-A0B4-4DB1-842F-089594C5125A}" destId="{F1EC60FB-1816-4DE6-99FB-ED52B4C7BB5A}" srcOrd="8" destOrd="0" presId="urn:microsoft.com/office/officeart/2005/8/layout/vList3"/>
    <dgm:cxn modelId="{18FE7DB6-0805-4AB2-B175-F1EC4BB79A9D}" type="presParOf" srcId="{F1EC60FB-1816-4DE6-99FB-ED52B4C7BB5A}" destId="{E114E50F-6BE6-4C3C-B3ED-D6AAD88ECCC2}" srcOrd="0" destOrd="0" presId="urn:microsoft.com/office/officeart/2005/8/layout/vList3"/>
    <dgm:cxn modelId="{5BB17D24-069E-4911-A5E6-1A85A5CC5D91}" type="presParOf" srcId="{F1EC60FB-1816-4DE6-99FB-ED52B4C7BB5A}" destId="{DF08454B-F8AB-4CD7-B194-8E48530FBD1E}" srcOrd="1" destOrd="0" presId="urn:microsoft.com/office/officeart/2005/8/layout/vList3"/>
    <dgm:cxn modelId="{8AD99C49-1F2B-4DF4-ACC7-FFAB92F64DDB}" type="presParOf" srcId="{595FB8C5-A0B4-4DB1-842F-089594C5125A}" destId="{ADC95836-4C92-470B-8D5A-748FB16FB6FE}" srcOrd="9" destOrd="0" presId="urn:microsoft.com/office/officeart/2005/8/layout/vList3"/>
    <dgm:cxn modelId="{B9FE116F-9197-4CEF-8CD7-4523BF078770}" type="presParOf" srcId="{595FB8C5-A0B4-4DB1-842F-089594C5125A}" destId="{52E76F24-F3D2-409F-BF6D-292FD73DF02B}" srcOrd="10" destOrd="0" presId="urn:microsoft.com/office/officeart/2005/8/layout/vList3"/>
    <dgm:cxn modelId="{86E2500A-74BC-4C13-A18E-D726DAA7A50E}" type="presParOf" srcId="{52E76F24-F3D2-409F-BF6D-292FD73DF02B}" destId="{E0B6D49B-9D96-46D1-98C3-619362812532}" srcOrd="0" destOrd="0" presId="urn:microsoft.com/office/officeart/2005/8/layout/vList3"/>
    <dgm:cxn modelId="{AC47AC8C-B320-4C2F-BD90-53FB653C7904}" type="presParOf" srcId="{52E76F24-F3D2-409F-BF6D-292FD73DF02B}" destId="{12EDFEA4-F844-4F1F-9BF6-3B5B40CA6AF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26B4F-B3E9-4043-916D-42FC837D7B90}">
      <dsp:nvSpPr>
        <dsp:cNvPr id="0" name=""/>
        <dsp:cNvSpPr/>
      </dsp:nvSpPr>
      <dsp:spPr>
        <a:xfrm>
          <a:off x="3185944" y="0"/>
          <a:ext cx="2431642" cy="2431890"/>
        </a:xfrm>
        <a:prstGeom prst="circularArrow">
          <a:avLst>
            <a:gd name="adj1" fmla="val 10980"/>
            <a:gd name="adj2" fmla="val 1142322"/>
            <a:gd name="adj3" fmla="val 4500000"/>
            <a:gd name="adj4" fmla="val 10800000"/>
            <a:gd name="adj5" fmla="val 125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F82699-779C-4664-B50C-61804A409C5F}">
      <dsp:nvSpPr>
        <dsp:cNvPr id="0" name=""/>
        <dsp:cNvSpPr/>
      </dsp:nvSpPr>
      <dsp:spPr>
        <a:xfrm>
          <a:off x="3722812" y="880278"/>
          <a:ext cx="1356994" cy="678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Research</a:t>
          </a:r>
        </a:p>
      </dsp:txBody>
      <dsp:txXfrm>
        <a:off x="3722812" y="880278"/>
        <a:ext cx="1356994" cy="678427"/>
      </dsp:txXfrm>
    </dsp:sp>
    <dsp:sp modelId="{FBF67935-EC80-4316-AC04-456DFEF56C99}">
      <dsp:nvSpPr>
        <dsp:cNvPr id="0" name=""/>
        <dsp:cNvSpPr/>
      </dsp:nvSpPr>
      <dsp:spPr>
        <a:xfrm>
          <a:off x="2510412" y="1397482"/>
          <a:ext cx="2431642" cy="2431890"/>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636CD2-334F-4AE0-A218-BFAD0CE2DAAA}">
      <dsp:nvSpPr>
        <dsp:cNvPr id="0" name=""/>
        <dsp:cNvSpPr/>
      </dsp:nvSpPr>
      <dsp:spPr>
        <a:xfrm>
          <a:off x="2829025" y="2280340"/>
          <a:ext cx="1788030" cy="678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Consultation</a:t>
          </a:r>
        </a:p>
      </dsp:txBody>
      <dsp:txXfrm>
        <a:off x="2829025" y="2280340"/>
        <a:ext cx="1788030" cy="678427"/>
      </dsp:txXfrm>
    </dsp:sp>
    <dsp:sp modelId="{D0EEB552-7F00-4098-8B45-8DE81B54EC6B}">
      <dsp:nvSpPr>
        <dsp:cNvPr id="0" name=""/>
        <dsp:cNvSpPr/>
      </dsp:nvSpPr>
      <dsp:spPr>
        <a:xfrm>
          <a:off x="3185944" y="2800124"/>
          <a:ext cx="2431642" cy="2431890"/>
        </a:xfrm>
        <a:prstGeom prst="circularArrow">
          <a:avLst>
            <a:gd name="adj1" fmla="val 10980"/>
            <a:gd name="adj2" fmla="val 1142322"/>
            <a:gd name="adj3" fmla="val 4500000"/>
            <a:gd name="adj4" fmla="val 13500000"/>
            <a:gd name="adj5" fmla="val 125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A9DAB6-7A93-49FE-AE60-A15A8E2A0532}">
      <dsp:nvSpPr>
        <dsp:cNvPr id="0" name=""/>
        <dsp:cNvSpPr/>
      </dsp:nvSpPr>
      <dsp:spPr>
        <a:xfrm>
          <a:off x="3722812" y="3680402"/>
          <a:ext cx="1356994" cy="678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Feedback</a:t>
          </a:r>
        </a:p>
      </dsp:txBody>
      <dsp:txXfrm>
        <a:off x="3722812" y="3680402"/>
        <a:ext cx="1356994" cy="678427"/>
      </dsp:txXfrm>
    </dsp:sp>
    <dsp:sp modelId="{EA73EA4F-7344-4515-AF70-1046C65C3AD5}">
      <dsp:nvSpPr>
        <dsp:cNvPr id="0" name=""/>
        <dsp:cNvSpPr/>
      </dsp:nvSpPr>
      <dsp:spPr>
        <a:xfrm>
          <a:off x="2683742" y="4358829"/>
          <a:ext cx="2089087" cy="2090097"/>
        </a:xfrm>
        <a:prstGeom prst="blockArc">
          <a:avLst>
            <a:gd name="adj1" fmla="val 0"/>
            <a:gd name="adj2" fmla="val 18900000"/>
            <a:gd name="adj3" fmla="val 1274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8ECFCA-1362-4E3A-AE5A-4F0F1FD00060}">
      <dsp:nvSpPr>
        <dsp:cNvPr id="0" name=""/>
        <dsp:cNvSpPr/>
      </dsp:nvSpPr>
      <dsp:spPr>
        <a:xfrm>
          <a:off x="3044543" y="5080464"/>
          <a:ext cx="1356994" cy="678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Findings</a:t>
          </a:r>
        </a:p>
      </dsp:txBody>
      <dsp:txXfrm>
        <a:off x="3044543" y="5080464"/>
        <a:ext cx="1356994" cy="6784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DC9A9-2368-4A67-A76E-D7207FC3A169}">
      <dsp:nvSpPr>
        <dsp:cNvPr id="0" name=""/>
        <dsp:cNvSpPr/>
      </dsp:nvSpPr>
      <dsp:spPr>
        <a:xfrm>
          <a:off x="4211049" y="655"/>
          <a:ext cx="1192426" cy="119242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i="0" kern="1200">
              <a:latin typeface="Century Gothic"/>
            </a:rPr>
            <a:t>Staffing and Prep Work</a:t>
          </a:r>
        </a:p>
      </dsp:txBody>
      <dsp:txXfrm>
        <a:off x="4385676" y="175282"/>
        <a:ext cx="843172" cy="843172"/>
      </dsp:txXfrm>
    </dsp:sp>
    <dsp:sp modelId="{77F5C0A8-52B4-44F9-89BA-C29C2EE41A96}">
      <dsp:nvSpPr>
        <dsp:cNvPr id="0" name=""/>
        <dsp:cNvSpPr/>
      </dsp:nvSpPr>
      <dsp:spPr>
        <a:xfrm rot="1542857">
          <a:off x="5447296" y="780205"/>
          <a:ext cx="317021" cy="402443"/>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452005" y="840062"/>
        <a:ext cx="221915" cy="241465"/>
      </dsp:txXfrm>
    </dsp:sp>
    <dsp:sp modelId="{77DEE94D-72D3-42C9-B438-7E0A5F50CB60}">
      <dsp:nvSpPr>
        <dsp:cNvPr id="0" name=""/>
        <dsp:cNvSpPr/>
      </dsp:nvSpPr>
      <dsp:spPr>
        <a:xfrm>
          <a:off x="5824305" y="777558"/>
          <a:ext cx="1192426" cy="1192426"/>
        </a:xfrm>
        <a:prstGeom prst="ellipse">
          <a:avLst/>
        </a:prstGeom>
        <a:gradFill rotWithShape="0">
          <a:gsLst>
            <a:gs pos="0">
              <a:schemeClr val="accent2">
                <a:hueOff val="-242561"/>
                <a:satOff val="-13988"/>
                <a:lumOff val="1438"/>
                <a:alphaOff val="0"/>
                <a:satMod val="103000"/>
                <a:lumMod val="102000"/>
                <a:tint val="94000"/>
              </a:schemeClr>
            </a:gs>
            <a:gs pos="50000">
              <a:schemeClr val="accent2">
                <a:hueOff val="-242561"/>
                <a:satOff val="-13988"/>
                <a:lumOff val="1438"/>
                <a:alphaOff val="0"/>
                <a:satMod val="110000"/>
                <a:lumMod val="100000"/>
                <a:shade val="100000"/>
              </a:schemeClr>
            </a:gs>
            <a:gs pos="100000">
              <a:schemeClr val="accent2">
                <a:hueOff val="-242561"/>
                <a:satOff val="-13988"/>
                <a:lumOff val="143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i="0" kern="1200">
              <a:latin typeface="Century Gothic"/>
            </a:rPr>
            <a:t>Interagency Collaboration</a:t>
          </a:r>
        </a:p>
      </dsp:txBody>
      <dsp:txXfrm>
        <a:off x="5998932" y="952185"/>
        <a:ext cx="843172" cy="843172"/>
      </dsp:txXfrm>
    </dsp:sp>
    <dsp:sp modelId="{6700B41A-F560-4D5F-98D9-54003E79236D}">
      <dsp:nvSpPr>
        <dsp:cNvPr id="0" name=""/>
        <dsp:cNvSpPr/>
      </dsp:nvSpPr>
      <dsp:spPr>
        <a:xfrm rot="4628571">
          <a:off x="6459232" y="2036645"/>
          <a:ext cx="317021" cy="402443"/>
        </a:xfrm>
        <a:prstGeom prst="rightArrow">
          <a:avLst>
            <a:gd name="adj1" fmla="val 60000"/>
            <a:gd name="adj2" fmla="val 50000"/>
          </a:avLst>
        </a:prstGeom>
        <a:gradFill rotWithShape="0">
          <a:gsLst>
            <a:gs pos="0">
              <a:schemeClr val="accent2">
                <a:hueOff val="-242561"/>
                <a:satOff val="-13988"/>
                <a:lumOff val="1438"/>
                <a:alphaOff val="0"/>
                <a:satMod val="103000"/>
                <a:lumMod val="102000"/>
                <a:tint val="94000"/>
              </a:schemeClr>
            </a:gs>
            <a:gs pos="50000">
              <a:schemeClr val="accent2">
                <a:hueOff val="-242561"/>
                <a:satOff val="-13988"/>
                <a:lumOff val="1438"/>
                <a:alphaOff val="0"/>
                <a:satMod val="110000"/>
                <a:lumMod val="100000"/>
                <a:shade val="100000"/>
              </a:schemeClr>
            </a:gs>
            <a:gs pos="100000">
              <a:schemeClr val="accent2">
                <a:hueOff val="-242561"/>
                <a:satOff val="-13988"/>
                <a:lumOff val="143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496203" y="2070773"/>
        <a:ext cx="221915" cy="241465"/>
      </dsp:txXfrm>
    </dsp:sp>
    <dsp:sp modelId="{3A7652A1-700F-482D-B367-307462EF33E1}">
      <dsp:nvSpPr>
        <dsp:cNvPr id="0" name=""/>
        <dsp:cNvSpPr/>
      </dsp:nvSpPr>
      <dsp:spPr>
        <a:xfrm>
          <a:off x="6222747" y="2523244"/>
          <a:ext cx="1192426" cy="1192426"/>
        </a:xfrm>
        <a:prstGeom prst="ellipse">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i="0" kern="1200">
              <a:latin typeface="Century Gothic"/>
            </a:rPr>
            <a:t>Public Engagement and Outreach</a:t>
          </a:r>
        </a:p>
      </dsp:txBody>
      <dsp:txXfrm>
        <a:off x="6397374" y="2697871"/>
        <a:ext cx="843172" cy="843172"/>
      </dsp:txXfrm>
    </dsp:sp>
    <dsp:sp modelId="{7AE22254-CB11-4F80-A4C5-C35A946AFB63}">
      <dsp:nvSpPr>
        <dsp:cNvPr id="0" name=""/>
        <dsp:cNvSpPr/>
      </dsp:nvSpPr>
      <dsp:spPr>
        <a:xfrm rot="7714286">
          <a:off x="6107839" y="3611186"/>
          <a:ext cx="317021" cy="402443"/>
        </a:xfrm>
        <a:prstGeom prst="rightArrow">
          <a:avLst>
            <a:gd name="adj1" fmla="val 60000"/>
            <a:gd name="adj2" fmla="val 50000"/>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6185041" y="3654497"/>
        <a:ext cx="221915" cy="241465"/>
      </dsp:txXfrm>
    </dsp:sp>
    <dsp:sp modelId="{A2808AF3-119A-4787-9795-B54BF1723B98}">
      <dsp:nvSpPr>
        <dsp:cNvPr id="0" name=""/>
        <dsp:cNvSpPr/>
      </dsp:nvSpPr>
      <dsp:spPr>
        <a:xfrm>
          <a:off x="5106339" y="3923176"/>
          <a:ext cx="1192426" cy="1192426"/>
        </a:xfrm>
        <a:prstGeom prst="ellips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b="1" i="0" kern="1200">
              <a:latin typeface="Century Gothic"/>
            </a:rPr>
            <a:t>Draft EHAP Update</a:t>
          </a:r>
        </a:p>
      </dsp:txBody>
      <dsp:txXfrm>
        <a:off x="5280966" y="4097803"/>
        <a:ext cx="843172" cy="843172"/>
      </dsp:txXfrm>
    </dsp:sp>
    <dsp:sp modelId="{5FEDFA89-ED88-4D28-9585-69BCDD51DBA9}">
      <dsp:nvSpPr>
        <dsp:cNvPr id="0" name=""/>
        <dsp:cNvSpPr/>
      </dsp:nvSpPr>
      <dsp:spPr>
        <a:xfrm rot="10800000">
          <a:off x="4657724" y="4318167"/>
          <a:ext cx="317021" cy="402443"/>
        </a:xfrm>
        <a:prstGeom prst="rightArrow">
          <a:avLst>
            <a:gd name="adj1" fmla="val 60000"/>
            <a:gd name="adj2" fmla="val 50000"/>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4752830" y="4398656"/>
        <a:ext cx="221915" cy="241465"/>
      </dsp:txXfrm>
    </dsp:sp>
    <dsp:sp modelId="{E0E1B8CD-84C1-432B-B45A-3A516F43D275}">
      <dsp:nvSpPr>
        <dsp:cNvPr id="0" name=""/>
        <dsp:cNvSpPr/>
      </dsp:nvSpPr>
      <dsp:spPr>
        <a:xfrm>
          <a:off x="3315759" y="3923176"/>
          <a:ext cx="1192426" cy="1192426"/>
        </a:xfrm>
        <a:prstGeom prst="ellipse">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i="0" kern="1200">
              <a:latin typeface="Century Gothic"/>
            </a:rPr>
            <a:t>Public Comment and Revision</a:t>
          </a:r>
        </a:p>
      </dsp:txBody>
      <dsp:txXfrm>
        <a:off x="3490386" y="4097803"/>
        <a:ext cx="843172" cy="843172"/>
      </dsp:txXfrm>
    </dsp:sp>
    <dsp:sp modelId="{51A46CBD-E519-4D25-A20E-B94AFFAF4AEA}">
      <dsp:nvSpPr>
        <dsp:cNvPr id="0" name=""/>
        <dsp:cNvSpPr/>
      </dsp:nvSpPr>
      <dsp:spPr>
        <a:xfrm rot="13885714">
          <a:off x="3200852" y="3625216"/>
          <a:ext cx="317021" cy="402443"/>
        </a:xfrm>
        <a:prstGeom prst="rightArrow">
          <a:avLst>
            <a:gd name="adj1" fmla="val 60000"/>
            <a:gd name="adj2" fmla="val 50000"/>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3278054" y="3742883"/>
        <a:ext cx="221915" cy="241465"/>
      </dsp:txXfrm>
    </dsp:sp>
    <dsp:sp modelId="{881B5750-D9FA-47D8-9E7C-15B7E5DA93C1}">
      <dsp:nvSpPr>
        <dsp:cNvPr id="0" name=""/>
        <dsp:cNvSpPr/>
      </dsp:nvSpPr>
      <dsp:spPr>
        <a:xfrm>
          <a:off x="2199351" y="2523244"/>
          <a:ext cx="1192426" cy="1192426"/>
        </a:xfrm>
        <a:prstGeom prst="ellipse">
          <a:avLst/>
        </a:prstGeom>
        <a:gradFill rotWithShape="0">
          <a:gsLst>
            <a:gs pos="0">
              <a:schemeClr val="accent2">
                <a:hueOff val="-1212803"/>
                <a:satOff val="-69940"/>
                <a:lumOff val="7190"/>
                <a:alphaOff val="0"/>
                <a:satMod val="103000"/>
                <a:lumMod val="102000"/>
                <a:tint val="94000"/>
              </a:schemeClr>
            </a:gs>
            <a:gs pos="50000">
              <a:schemeClr val="accent2">
                <a:hueOff val="-1212803"/>
                <a:satOff val="-69940"/>
                <a:lumOff val="7190"/>
                <a:alphaOff val="0"/>
                <a:satMod val="110000"/>
                <a:lumMod val="100000"/>
                <a:shade val="100000"/>
              </a:schemeClr>
            </a:gs>
            <a:gs pos="100000">
              <a:schemeClr val="accent2">
                <a:hueOff val="-1212803"/>
                <a:satOff val="-69940"/>
                <a:lumOff val="71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i="0" kern="1200">
              <a:latin typeface="Century Gothic"/>
            </a:rPr>
            <a:t>Finalize EHAP Update</a:t>
          </a:r>
        </a:p>
      </dsp:txBody>
      <dsp:txXfrm>
        <a:off x="2373978" y="2697871"/>
        <a:ext cx="843172" cy="843172"/>
      </dsp:txXfrm>
    </dsp:sp>
    <dsp:sp modelId="{C94935F5-2782-4B1C-B6B0-A7CF2A8C95E5}">
      <dsp:nvSpPr>
        <dsp:cNvPr id="0" name=""/>
        <dsp:cNvSpPr/>
      </dsp:nvSpPr>
      <dsp:spPr>
        <a:xfrm rot="16971429">
          <a:off x="2834278" y="2054140"/>
          <a:ext cx="317021" cy="402443"/>
        </a:xfrm>
        <a:prstGeom prst="rightArrow">
          <a:avLst>
            <a:gd name="adj1" fmla="val 60000"/>
            <a:gd name="adj2" fmla="val 50000"/>
          </a:avLst>
        </a:prstGeom>
        <a:gradFill rotWithShape="0">
          <a:gsLst>
            <a:gs pos="0">
              <a:schemeClr val="accent2">
                <a:hueOff val="-1212803"/>
                <a:satOff val="-69940"/>
                <a:lumOff val="7190"/>
                <a:alphaOff val="0"/>
                <a:satMod val="103000"/>
                <a:lumMod val="102000"/>
                <a:tint val="94000"/>
              </a:schemeClr>
            </a:gs>
            <a:gs pos="50000">
              <a:schemeClr val="accent2">
                <a:hueOff val="-1212803"/>
                <a:satOff val="-69940"/>
                <a:lumOff val="7190"/>
                <a:alphaOff val="0"/>
                <a:satMod val="110000"/>
                <a:lumMod val="100000"/>
                <a:shade val="100000"/>
              </a:schemeClr>
            </a:gs>
            <a:gs pos="100000">
              <a:schemeClr val="accent2">
                <a:hueOff val="-1212803"/>
                <a:satOff val="-69940"/>
                <a:lumOff val="71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871249" y="2180990"/>
        <a:ext cx="221915" cy="241465"/>
      </dsp:txXfrm>
    </dsp:sp>
    <dsp:sp modelId="{860575F3-AD86-4CFE-949C-52D329728EF6}">
      <dsp:nvSpPr>
        <dsp:cNvPr id="0" name=""/>
        <dsp:cNvSpPr/>
      </dsp:nvSpPr>
      <dsp:spPr>
        <a:xfrm>
          <a:off x="2597792" y="777558"/>
          <a:ext cx="1192426" cy="1192426"/>
        </a:xfrm>
        <a:prstGeom prst="ellips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i="0" kern="1200">
              <a:latin typeface="Century Gothic"/>
            </a:rPr>
            <a:t>Release EHAP Update</a:t>
          </a:r>
        </a:p>
      </dsp:txBody>
      <dsp:txXfrm>
        <a:off x="2772419" y="952185"/>
        <a:ext cx="843172" cy="843172"/>
      </dsp:txXfrm>
    </dsp:sp>
    <dsp:sp modelId="{5480A773-3159-445B-9A4A-8EFCB4467041}">
      <dsp:nvSpPr>
        <dsp:cNvPr id="0" name=""/>
        <dsp:cNvSpPr/>
      </dsp:nvSpPr>
      <dsp:spPr>
        <a:xfrm rot="20057143">
          <a:off x="3834039" y="787991"/>
          <a:ext cx="317021" cy="402443"/>
        </a:xfrm>
        <a:prstGeom prst="rightArrow">
          <a:avLst>
            <a:gd name="adj1" fmla="val 60000"/>
            <a:gd name="adj2" fmla="val 5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838748" y="889112"/>
        <a:ext cx="221915" cy="2414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C46D3-48D3-43D5-A879-0448C0F2E1BE}">
      <dsp:nvSpPr>
        <dsp:cNvPr id="0" name=""/>
        <dsp:cNvSpPr/>
      </dsp:nvSpPr>
      <dsp:spPr>
        <a:xfrm>
          <a:off x="0" y="1406575"/>
          <a:ext cx="11859339" cy="187543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A1F77A-C633-4BA2-BE6C-0490EE725B06}">
      <dsp:nvSpPr>
        <dsp:cNvPr id="0" name=""/>
        <dsp:cNvSpPr/>
      </dsp:nvSpPr>
      <dsp:spPr>
        <a:xfrm>
          <a:off x="5341" y="0"/>
          <a:ext cx="2569330" cy="1875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b="1" kern="1200"/>
            <a:t>OEHHA Workshops: </a:t>
          </a:r>
          <a:r>
            <a:rPr lang="en-US" sz="2000" b="0" kern="1200"/>
            <a:t>April - October</a:t>
          </a:r>
        </a:p>
      </dsp:txBody>
      <dsp:txXfrm>
        <a:off x="5341" y="0"/>
        <a:ext cx="2569330" cy="1875433"/>
      </dsp:txXfrm>
    </dsp:sp>
    <dsp:sp modelId="{2F164427-941D-49E3-9861-AD116B155CE6}">
      <dsp:nvSpPr>
        <dsp:cNvPr id="0" name=""/>
        <dsp:cNvSpPr/>
      </dsp:nvSpPr>
      <dsp:spPr>
        <a:xfrm>
          <a:off x="1055578" y="2109862"/>
          <a:ext cx="468858" cy="4688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5E3E6B-5FE2-4F10-8C8B-FDADD6C3BBBD}">
      <dsp:nvSpPr>
        <dsp:cNvPr id="0" name=""/>
        <dsp:cNvSpPr/>
      </dsp:nvSpPr>
      <dsp:spPr>
        <a:xfrm>
          <a:off x="2703139" y="2813150"/>
          <a:ext cx="2569330" cy="1875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a:t>CalHeatScore User Cohorts: </a:t>
          </a:r>
          <a:r>
            <a:rPr lang="en-US" sz="2000" b="0" kern="1200"/>
            <a:t>May – December</a:t>
          </a:r>
        </a:p>
      </dsp:txBody>
      <dsp:txXfrm>
        <a:off x="2703139" y="2813150"/>
        <a:ext cx="2569330" cy="1875433"/>
      </dsp:txXfrm>
    </dsp:sp>
    <dsp:sp modelId="{87D63027-6A0D-4CC1-8E92-2A7714B95630}">
      <dsp:nvSpPr>
        <dsp:cNvPr id="0" name=""/>
        <dsp:cNvSpPr/>
      </dsp:nvSpPr>
      <dsp:spPr>
        <a:xfrm>
          <a:off x="3753375" y="2109862"/>
          <a:ext cx="468858" cy="4688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12DE2-987A-4DD8-BC3D-96B6DCB3CAC5}">
      <dsp:nvSpPr>
        <dsp:cNvPr id="0" name=""/>
        <dsp:cNvSpPr/>
      </dsp:nvSpPr>
      <dsp:spPr>
        <a:xfrm>
          <a:off x="5400936" y="0"/>
          <a:ext cx="2569330" cy="1875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b="1" kern="1200"/>
            <a:t>Research and Development: </a:t>
          </a:r>
          <a:r>
            <a:rPr lang="en-US" sz="2000" b="0" kern="1200"/>
            <a:t>Ongoing</a:t>
          </a:r>
        </a:p>
      </dsp:txBody>
      <dsp:txXfrm>
        <a:off x="5400936" y="0"/>
        <a:ext cx="2569330" cy="1875433"/>
      </dsp:txXfrm>
    </dsp:sp>
    <dsp:sp modelId="{FD3772BE-2F5F-4129-BC74-5558C247D216}">
      <dsp:nvSpPr>
        <dsp:cNvPr id="0" name=""/>
        <dsp:cNvSpPr/>
      </dsp:nvSpPr>
      <dsp:spPr>
        <a:xfrm>
          <a:off x="6451172" y="2109862"/>
          <a:ext cx="468858" cy="4688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923850-5C52-42FA-BE72-661102A6D10C}">
      <dsp:nvSpPr>
        <dsp:cNvPr id="0" name=""/>
        <dsp:cNvSpPr/>
      </dsp:nvSpPr>
      <dsp:spPr>
        <a:xfrm>
          <a:off x="8098733" y="2813150"/>
          <a:ext cx="2569330" cy="1875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a:t>Next Version of CalHeatScore</a:t>
          </a:r>
          <a:endParaRPr lang="en-US" sz="2000" b="0" kern="1200"/>
        </a:p>
      </dsp:txBody>
      <dsp:txXfrm>
        <a:off x="8098733" y="2813150"/>
        <a:ext cx="2569330" cy="1875433"/>
      </dsp:txXfrm>
    </dsp:sp>
    <dsp:sp modelId="{282E4940-5869-4CC4-8CD1-6E4333A29F32}">
      <dsp:nvSpPr>
        <dsp:cNvPr id="0" name=""/>
        <dsp:cNvSpPr/>
      </dsp:nvSpPr>
      <dsp:spPr>
        <a:xfrm>
          <a:off x="9148969" y="2109862"/>
          <a:ext cx="468858" cy="4688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D2667-FF76-4A5A-9944-A0B64F31964B}">
      <dsp:nvSpPr>
        <dsp:cNvPr id="0" name=""/>
        <dsp:cNvSpPr/>
      </dsp:nvSpPr>
      <dsp:spPr>
        <a:xfrm rot="10800000">
          <a:off x="1548249" y="1008"/>
          <a:ext cx="5628080" cy="522601"/>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453"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0" i="0" kern="1200"/>
            <a:t>Mobile App (notifications)</a:t>
          </a:r>
          <a:endParaRPr lang="en-US" sz="1700" kern="1200"/>
        </a:p>
      </dsp:txBody>
      <dsp:txXfrm rot="10800000">
        <a:off x="1678899" y="1008"/>
        <a:ext cx="5497430" cy="522601"/>
      </dsp:txXfrm>
    </dsp:sp>
    <dsp:sp modelId="{8772C30C-A698-40CB-984A-C7324689BEFB}">
      <dsp:nvSpPr>
        <dsp:cNvPr id="0" name=""/>
        <dsp:cNvSpPr/>
      </dsp:nvSpPr>
      <dsp:spPr>
        <a:xfrm>
          <a:off x="1286948" y="1008"/>
          <a:ext cx="522601" cy="522601"/>
        </a:xfrm>
        <a:prstGeom prst="ellipse">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88A950-7881-4831-94B6-C2721E3B7E06}">
      <dsp:nvSpPr>
        <dsp:cNvPr id="0" name=""/>
        <dsp:cNvSpPr/>
      </dsp:nvSpPr>
      <dsp:spPr>
        <a:xfrm rot="10800000">
          <a:off x="1548249" y="679610"/>
          <a:ext cx="5628080" cy="522601"/>
        </a:xfrm>
        <a:prstGeom prst="homePlate">
          <a:avLst/>
        </a:prstGeom>
        <a:solidFill>
          <a:schemeClr val="accent3">
            <a:hueOff val="78756"/>
            <a:satOff val="1983"/>
            <a:lumOff val="3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453"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0" i="0" kern="1200"/>
            <a:t>Broader dissemination (text, radio, etc)</a:t>
          </a:r>
          <a:endParaRPr lang="en-US" sz="1700" kern="1200"/>
        </a:p>
      </dsp:txBody>
      <dsp:txXfrm rot="10800000">
        <a:off x="1678899" y="679610"/>
        <a:ext cx="5497430" cy="522601"/>
      </dsp:txXfrm>
    </dsp:sp>
    <dsp:sp modelId="{F6C2E8BF-6671-4BFE-B3FA-80141D402830}">
      <dsp:nvSpPr>
        <dsp:cNvPr id="0" name=""/>
        <dsp:cNvSpPr/>
      </dsp:nvSpPr>
      <dsp:spPr>
        <a:xfrm>
          <a:off x="1286948" y="679610"/>
          <a:ext cx="522601" cy="522601"/>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44086E-8C6E-44A7-A151-9016256C2435}">
      <dsp:nvSpPr>
        <dsp:cNvPr id="0" name=""/>
        <dsp:cNvSpPr/>
      </dsp:nvSpPr>
      <dsp:spPr>
        <a:xfrm rot="10800000">
          <a:off x="1548249" y="1358212"/>
          <a:ext cx="5628080" cy="522601"/>
        </a:xfrm>
        <a:prstGeom prst="homePlate">
          <a:avLst/>
        </a:prstGeom>
        <a:solidFill>
          <a:schemeClr val="accent3">
            <a:hueOff val="157513"/>
            <a:satOff val="3967"/>
            <a:lumOff val="7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453"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0" i="0" kern="1200"/>
            <a:t>Broader representation of heat and health response</a:t>
          </a:r>
          <a:endParaRPr lang="en-US" sz="1700" kern="1200"/>
        </a:p>
      </dsp:txBody>
      <dsp:txXfrm rot="10800000">
        <a:off x="1678899" y="1358212"/>
        <a:ext cx="5497430" cy="522601"/>
      </dsp:txXfrm>
    </dsp:sp>
    <dsp:sp modelId="{5852425A-36DE-4C72-948A-91EF9AA19C6A}">
      <dsp:nvSpPr>
        <dsp:cNvPr id="0" name=""/>
        <dsp:cNvSpPr/>
      </dsp:nvSpPr>
      <dsp:spPr>
        <a:xfrm>
          <a:off x="1286948" y="1358212"/>
          <a:ext cx="522601" cy="52260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54852B-0A39-4CA4-85EB-18936B64E1A6}">
      <dsp:nvSpPr>
        <dsp:cNvPr id="0" name=""/>
        <dsp:cNvSpPr/>
      </dsp:nvSpPr>
      <dsp:spPr>
        <a:xfrm rot="10800000">
          <a:off x="1548249" y="2036813"/>
          <a:ext cx="5628080" cy="522601"/>
        </a:xfrm>
        <a:prstGeom prst="homePlate">
          <a:avLst/>
        </a:prstGeom>
        <a:solidFill>
          <a:schemeClr val="accent3">
            <a:hueOff val="236269"/>
            <a:satOff val="5950"/>
            <a:lumOff val="10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453"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0" i="0" kern="1200"/>
            <a:t>In-depth demographics</a:t>
          </a:r>
          <a:endParaRPr lang="en-US" sz="1700" kern="1200"/>
        </a:p>
      </dsp:txBody>
      <dsp:txXfrm rot="10800000">
        <a:off x="1678899" y="2036813"/>
        <a:ext cx="5497430" cy="522601"/>
      </dsp:txXfrm>
    </dsp:sp>
    <dsp:sp modelId="{EC537B23-08BE-4446-84B8-0B37D442053D}">
      <dsp:nvSpPr>
        <dsp:cNvPr id="0" name=""/>
        <dsp:cNvSpPr/>
      </dsp:nvSpPr>
      <dsp:spPr>
        <a:xfrm>
          <a:off x="1286948" y="2036813"/>
          <a:ext cx="522601" cy="522601"/>
        </a:xfrm>
        <a:prstGeom prst="ellipse">
          <a:avLst/>
        </a:prstGeom>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08454B-F8AB-4CD7-B194-8E48530FBD1E}">
      <dsp:nvSpPr>
        <dsp:cNvPr id="0" name=""/>
        <dsp:cNvSpPr/>
      </dsp:nvSpPr>
      <dsp:spPr>
        <a:xfrm rot="10800000">
          <a:off x="1548249" y="2715415"/>
          <a:ext cx="5628080" cy="522601"/>
        </a:xfrm>
        <a:prstGeom prst="homePlate">
          <a:avLst/>
        </a:prstGeom>
        <a:solidFill>
          <a:schemeClr val="accent3">
            <a:hueOff val="315026"/>
            <a:satOff val="7934"/>
            <a:lumOff val="14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453"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0" i="0" kern="1200"/>
            <a:t>Expansion of locally relevant resources</a:t>
          </a:r>
          <a:endParaRPr lang="en-US" sz="1700" kern="1200"/>
        </a:p>
      </dsp:txBody>
      <dsp:txXfrm rot="10800000">
        <a:off x="1678899" y="2715415"/>
        <a:ext cx="5497430" cy="522601"/>
      </dsp:txXfrm>
    </dsp:sp>
    <dsp:sp modelId="{E114E50F-6BE6-4C3C-B3ED-D6AAD88ECCC2}">
      <dsp:nvSpPr>
        <dsp:cNvPr id="0" name=""/>
        <dsp:cNvSpPr/>
      </dsp:nvSpPr>
      <dsp:spPr>
        <a:xfrm>
          <a:off x="1286948" y="2715415"/>
          <a:ext cx="522601" cy="522601"/>
        </a:xfrm>
        <a:prstGeom prst="ellipse">
          <a:avLst/>
        </a:prstGeom>
        <a:blipFill rotWithShape="1">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EDFEA4-F844-4F1F-9BF6-3B5B40CA6AFA}">
      <dsp:nvSpPr>
        <dsp:cNvPr id="0" name=""/>
        <dsp:cNvSpPr/>
      </dsp:nvSpPr>
      <dsp:spPr>
        <a:xfrm rot="10800000">
          <a:off x="1548249" y="3394017"/>
          <a:ext cx="5628080" cy="522601"/>
        </a:xfrm>
        <a:prstGeom prst="homePlate">
          <a:avLst/>
        </a:prstGeom>
        <a:solidFill>
          <a:schemeClr val="accent3">
            <a:hueOff val="393782"/>
            <a:satOff val="9917"/>
            <a:lumOff val="18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453"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0" i="0" kern="1200"/>
            <a:t>Language expansion</a:t>
          </a:r>
          <a:endParaRPr lang="en-US" sz="1700" kern="1200"/>
        </a:p>
      </dsp:txBody>
      <dsp:txXfrm rot="10800000">
        <a:off x="1678899" y="3394017"/>
        <a:ext cx="5497430" cy="522601"/>
      </dsp:txXfrm>
    </dsp:sp>
    <dsp:sp modelId="{E0B6D49B-9D96-46D1-98C3-619362812532}">
      <dsp:nvSpPr>
        <dsp:cNvPr id="0" name=""/>
        <dsp:cNvSpPr/>
      </dsp:nvSpPr>
      <dsp:spPr>
        <a:xfrm>
          <a:off x="1286948" y="3394017"/>
          <a:ext cx="522601" cy="522601"/>
        </a:xfrm>
        <a:prstGeom prst="ellipse">
          <a:avLst/>
        </a:prstGeom>
        <a:blipFill rotWithShape="1">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7C88C-4C62-491F-B931-A265984AD658}" type="datetimeFigureOut">
              <a:rPr lang="en-US" smtClean="0"/>
              <a:t>6/19/2025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B2B15-7ECC-47E0-AA83-22560CF06646}" type="slidenum">
              <a:rPr lang="en-US" smtClean="0"/>
              <a:t>‹#›</a:t>
            </a:fld>
            <a:endParaRPr lang="en-US"/>
          </a:p>
        </p:txBody>
      </p:sp>
    </p:spTree>
    <p:extLst>
      <p:ext uri="{BB962C8B-B14F-4D97-AF65-F5344CB8AC3E}">
        <p14:creationId xmlns:p14="http://schemas.microsoft.com/office/powerpoint/2010/main" val="3451994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icarp@opr.ca.gov"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B2B15-7ECC-47E0-AA83-22560CF06646}" type="slidenum">
              <a:rPr lang="en-US" smtClean="0"/>
              <a:t>2</a:t>
            </a:fld>
            <a:endParaRPr lang="en-US"/>
          </a:p>
        </p:txBody>
      </p:sp>
    </p:spTree>
    <p:extLst>
      <p:ext uri="{BB962C8B-B14F-4D97-AF65-F5344CB8AC3E}">
        <p14:creationId xmlns:p14="http://schemas.microsoft.com/office/powerpoint/2010/main" val="3140069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B2B15-7ECC-47E0-AA83-22560CF066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296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22AB2B15-7ECC-47E0-AA83-22560CF06646}" type="slidenum">
              <a:rPr lang="en-US" smtClean="0"/>
              <a:t>52</a:t>
            </a:fld>
            <a:endParaRPr lang="en-US"/>
          </a:p>
        </p:txBody>
      </p:sp>
    </p:spTree>
    <p:extLst>
      <p:ext uri="{BB962C8B-B14F-4D97-AF65-F5344CB8AC3E}">
        <p14:creationId xmlns:p14="http://schemas.microsoft.com/office/powerpoint/2010/main" val="1742429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a:extLst>
            <a:ext uri="{FF2B5EF4-FFF2-40B4-BE49-F238E27FC236}">
              <a16:creationId xmlns:a16="http://schemas.microsoft.com/office/drawing/2014/main" id="{572887B9-3714-CC10-B1BC-FAC479F89849}"/>
            </a:ext>
          </a:extLst>
        </p:cNvPr>
        <p:cNvGrpSpPr/>
        <p:nvPr/>
      </p:nvGrpSpPr>
      <p:grpSpPr>
        <a:xfrm>
          <a:off x="0" y="0"/>
          <a:ext cx="0" cy="0"/>
          <a:chOff x="0" y="0"/>
          <a:chExt cx="0" cy="0"/>
        </a:xfrm>
      </p:grpSpPr>
      <p:sp>
        <p:nvSpPr>
          <p:cNvPr id="252" name="Google Shape;252;p19:notes">
            <a:extLst>
              <a:ext uri="{FF2B5EF4-FFF2-40B4-BE49-F238E27FC236}">
                <a16:creationId xmlns:a16="http://schemas.microsoft.com/office/drawing/2014/main" id="{93C2C397-ED44-A152-5106-961E3EEBAFB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9:notes">
            <a:extLst>
              <a:ext uri="{FF2B5EF4-FFF2-40B4-BE49-F238E27FC236}">
                <a16:creationId xmlns:a16="http://schemas.microsoft.com/office/drawing/2014/main" id="{B32A62FA-7109-21DC-F6E2-AE3CFA47A4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486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a:extLst>
            <a:ext uri="{FF2B5EF4-FFF2-40B4-BE49-F238E27FC236}">
              <a16:creationId xmlns:a16="http://schemas.microsoft.com/office/drawing/2014/main" id="{9CE6EB0A-4C68-14CB-39DC-F2C26E85CB8C}"/>
            </a:ext>
          </a:extLst>
        </p:cNvPr>
        <p:cNvGrpSpPr/>
        <p:nvPr/>
      </p:nvGrpSpPr>
      <p:grpSpPr>
        <a:xfrm>
          <a:off x="0" y="0"/>
          <a:ext cx="0" cy="0"/>
          <a:chOff x="0" y="0"/>
          <a:chExt cx="0" cy="0"/>
        </a:xfrm>
      </p:grpSpPr>
      <p:sp>
        <p:nvSpPr>
          <p:cNvPr id="252" name="Google Shape;252;p19:notes">
            <a:extLst>
              <a:ext uri="{FF2B5EF4-FFF2-40B4-BE49-F238E27FC236}">
                <a16:creationId xmlns:a16="http://schemas.microsoft.com/office/drawing/2014/main" id="{38B772D1-151C-B78E-908E-4FCFAB8F13D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a:t>Statistic: In 2021, a </a:t>
            </a:r>
            <a:r>
              <a:rPr lang="en-US" b="1"/>
              <a:t>record</a:t>
            </a:r>
            <a:r>
              <a:rPr lang="en-US"/>
              <a:t> 143 anti-trans bills were considered across the U.S., and 18 were passed. The number has risen steadily every year since then. In 2025 </a:t>
            </a:r>
            <a:r>
              <a:rPr lang="en-US" b="1"/>
              <a:t>SO FAR</a:t>
            </a:r>
            <a:r>
              <a:rPr lang="en-US"/>
              <a:t>, 886 anti-trans bills have been introduced across the U.S., including 44 federal bills, and 97 have passed across 22 states. This makes openly addressing the needs of transgender people even more important.</a:t>
            </a:r>
          </a:p>
          <a:p>
            <a:r>
              <a:rPr lang="en-US"/>
              <a:t>VC definition: a vehicle for setting climate adaptation priorities and ensuring that the needs of vulnerable communities are met.</a:t>
            </a:r>
          </a:p>
        </p:txBody>
      </p:sp>
      <p:sp>
        <p:nvSpPr>
          <p:cNvPr id="253" name="Google Shape;253;p19:notes">
            <a:extLst>
              <a:ext uri="{FF2B5EF4-FFF2-40B4-BE49-F238E27FC236}">
                <a16:creationId xmlns:a16="http://schemas.microsoft.com/office/drawing/2014/main" id="{43E82B53-FBAA-0DFE-2F04-65398E1FDC3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4158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Assembled a subcommittee consisting of TAC members (N=6) , TAC alternates (N=1), and LCI staff (N=4)</a:t>
            </a:r>
          </a:p>
        </p:txBody>
      </p:sp>
      <p:sp>
        <p:nvSpPr>
          <p:cNvPr id="4" name="Slide Number Placeholder 3"/>
          <p:cNvSpPr>
            <a:spLocks noGrp="1"/>
          </p:cNvSpPr>
          <p:nvPr>
            <p:ph type="sldNum" sz="quarter" idx="5"/>
          </p:nvPr>
        </p:nvSpPr>
        <p:spPr/>
        <p:txBody>
          <a:bodyPr/>
          <a:lstStyle/>
          <a:p>
            <a:fld id="{22AB2B15-7ECC-47E0-AA83-22560CF06646}" type="slidenum">
              <a:rPr lang="en-US" smtClean="0"/>
              <a:t>55</a:t>
            </a:fld>
            <a:endParaRPr lang="en-US"/>
          </a:p>
        </p:txBody>
      </p:sp>
    </p:spTree>
    <p:extLst>
      <p:ext uri="{BB962C8B-B14F-4D97-AF65-F5344CB8AC3E}">
        <p14:creationId xmlns:p14="http://schemas.microsoft.com/office/powerpoint/2010/main" val="2242372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a:extLst>
            <a:ext uri="{FF2B5EF4-FFF2-40B4-BE49-F238E27FC236}">
              <a16:creationId xmlns:a16="http://schemas.microsoft.com/office/drawing/2014/main" id="{6A1A1E3D-BF36-8BB8-7960-C2F9F648628F}"/>
            </a:ext>
          </a:extLst>
        </p:cNvPr>
        <p:cNvGrpSpPr/>
        <p:nvPr/>
      </p:nvGrpSpPr>
      <p:grpSpPr>
        <a:xfrm>
          <a:off x="0" y="0"/>
          <a:ext cx="0" cy="0"/>
          <a:chOff x="0" y="0"/>
          <a:chExt cx="0" cy="0"/>
        </a:xfrm>
      </p:grpSpPr>
      <p:sp>
        <p:nvSpPr>
          <p:cNvPr id="252" name="Google Shape;252;p19:notes">
            <a:extLst>
              <a:ext uri="{FF2B5EF4-FFF2-40B4-BE49-F238E27FC236}">
                <a16:creationId xmlns:a16="http://schemas.microsoft.com/office/drawing/2014/main" id="{ABC25B9F-A620-B412-BB62-DCE85AA50FF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Mental health hospitalizations in EH: CA study</a:t>
            </a:r>
          </a:p>
          <a:p>
            <a:r>
              <a:rPr lang="en-US"/>
              <a:t>Domestic violence, sexual violence, trafficking: not exclusive to women. Also a problem for other genders – can happen to anyone. Particular focus in literature looking at climate impacts to women.</a:t>
            </a:r>
          </a:p>
          <a:p>
            <a:pPr marL="0" lvl="0" indent="0" algn="l" rtl="0">
              <a:spcBef>
                <a:spcPts val="0"/>
              </a:spcBef>
              <a:spcAft>
                <a:spcPts val="0"/>
              </a:spcAft>
              <a:buNone/>
            </a:pPr>
            <a:r>
              <a:rPr lang="en-US"/>
              <a:t>Mental health from natural disasters: Hurricane Katrina – long term depression and psychological distress (3 years). Also true for Black survey respondents and ppl with lower educational attainment – importance of intersectionality</a:t>
            </a:r>
          </a:p>
          <a:p>
            <a:pPr marL="0" lvl="0" indent="0" algn="l" rtl="0">
              <a:spcBef>
                <a:spcPts val="0"/>
              </a:spcBef>
              <a:spcAft>
                <a:spcPts val="0"/>
              </a:spcAft>
              <a:buNone/>
            </a:pPr>
            <a:r>
              <a:rPr lang="en-US"/>
              <a:t>HH preparedness: especially if divorced, widowed, and/or living with children</a:t>
            </a:r>
          </a:p>
          <a:p>
            <a:endParaRPr lang="en-US"/>
          </a:p>
        </p:txBody>
      </p:sp>
      <p:sp>
        <p:nvSpPr>
          <p:cNvPr id="253" name="Google Shape;253;p19:notes">
            <a:extLst>
              <a:ext uri="{FF2B5EF4-FFF2-40B4-BE49-F238E27FC236}">
                <a16:creationId xmlns:a16="http://schemas.microsoft.com/office/drawing/2014/main" id="{DFF6BDE9-E2BA-1649-6A41-C974EF8CBE4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3920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a:extLst>
            <a:ext uri="{FF2B5EF4-FFF2-40B4-BE49-F238E27FC236}">
              <a16:creationId xmlns:a16="http://schemas.microsoft.com/office/drawing/2014/main" id="{39FFFC07-6FDD-93E9-4047-DC4893796DAA}"/>
            </a:ext>
          </a:extLst>
        </p:cNvPr>
        <p:cNvGrpSpPr/>
        <p:nvPr/>
      </p:nvGrpSpPr>
      <p:grpSpPr>
        <a:xfrm>
          <a:off x="0" y="0"/>
          <a:ext cx="0" cy="0"/>
          <a:chOff x="0" y="0"/>
          <a:chExt cx="0" cy="0"/>
        </a:xfrm>
      </p:grpSpPr>
      <p:sp>
        <p:nvSpPr>
          <p:cNvPr id="252" name="Google Shape;252;p19:notes">
            <a:extLst>
              <a:ext uri="{FF2B5EF4-FFF2-40B4-BE49-F238E27FC236}">
                <a16:creationId xmlns:a16="http://schemas.microsoft.com/office/drawing/2014/main" id="{26171375-9DB6-2C29-DDA8-62131E351B7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Ppl who give birth: can be women, transgender men, nonbinary folks, intersex people, etc.</a:t>
            </a:r>
          </a:p>
          <a:p>
            <a:r>
              <a:rPr lang="en-US"/>
              <a:t>Hurricanes: important to CA due to changing weather patterns – Hurricane Hilary not technically a Hurricane when it hit CA but close. Also indicative of impacts from other comparable natural disasters</a:t>
            </a:r>
          </a:p>
        </p:txBody>
      </p:sp>
      <p:sp>
        <p:nvSpPr>
          <p:cNvPr id="253" name="Google Shape;253;p19:notes">
            <a:extLst>
              <a:ext uri="{FF2B5EF4-FFF2-40B4-BE49-F238E27FC236}">
                <a16:creationId xmlns:a16="http://schemas.microsoft.com/office/drawing/2014/main" id="{0F7C9C26-BB0B-166E-F084-87B6D2E7821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2924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a:extLst>
            <a:ext uri="{FF2B5EF4-FFF2-40B4-BE49-F238E27FC236}">
              <a16:creationId xmlns:a16="http://schemas.microsoft.com/office/drawing/2014/main" id="{D312AE7D-7041-A412-3DF4-091AF96E2C65}"/>
            </a:ext>
          </a:extLst>
        </p:cNvPr>
        <p:cNvGrpSpPr/>
        <p:nvPr/>
      </p:nvGrpSpPr>
      <p:grpSpPr>
        <a:xfrm>
          <a:off x="0" y="0"/>
          <a:ext cx="0" cy="0"/>
          <a:chOff x="0" y="0"/>
          <a:chExt cx="0" cy="0"/>
        </a:xfrm>
      </p:grpSpPr>
      <p:sp>
        <p:nvSpPr>
          <p:cNvPr id="252" name="Google Shape;252;p19:notes">
            <a:extLst>
              <a:ext uri="{FF2B5EF4-FFF2-40B4-BE49-F238E27FC236}">
                <a16:creationId xmlns:a16="http://schemas.microsoft.com/office/drawing/2014/main" id="{EB4C9386-8EF8-486D-1D6C-9779E0FB95F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a:t>“Corrective rape”: perpetrated against someone on the basis of their sexual orientation or gender identity. Intended to force the victim to conform to heterosexuality or normative gender identity.</a:t>
            </a:r>
          </a:p>
          <a:p>
            <a:r>
              <a:rPr lang="en-US"/>
              <a:t>Emergency shelters: </a:t>
            </a:r>
            <a:r>
              <a:rPr lang="en-US">
                <a:solidFill>
                  <a:srgbClr val="000000"/>
                </a:solidFill>
                <a:latin typeface="Aptos"/>
              </a:rPr>
              <a:t>2015 U.S. Transgender Survey: 70% of transgender people seeking shelter had been turned away, were physically or sexually assaulted, or faced some other form of abuse at an assistance shelter because of their gender. </a:t>
            </a:r>
            <a:endParaRPr lang="en-US">
              <a:latin typeface="Neue Haas Grotesk Text Pro"/>
            </a:endParaRPr>
          </a:p>
          <a:p>
            <a:r>
              <a:rPr lang="en-US"/>
              <a:t>Displacement: US Census Household Pulse Survey: 2.4% of LGBTQ+ individuals were displaced compared to 1.4% of heterosexual cisgender people in 2022-23</a:t>
            </a:r>
            <a:endParaRPr lang="en-US">
              <a:latin typeface="Neue Haas Grotesk Text Pro"/>
            </a:endParaRPr>
          </a:p>
          <a:p>
            <a:pPr>
              <a:defRPr/>
            </a:pPr>
            <a:r>
              <a:rPr lang="en-US"/>
              <a:t>Low priority &amp; lack of acknowledgement: including in data collection -&gt; distrust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Other climate impacts that could be researched: green transition, childcare burden, extreme heat, vector-borne diseases, etc.</a:t>
            </a:r>
            <a:endParaRPr/>
          </a:p>
        </p:txBody>
      </p:sp>
      <p:sp>
        <p:nvSpPr>
          <p:cNvPr id="253" name="Google Shape;253;p19:notes">
            <a:extLst>
              <a:ext uri="{FF2B5EF4-FFF2-40B4-BE49-F238E27FC236}">
                <a16:creationId xmlns:a16="http://schemas.microsoft.com/office/drawing/2014/main" id="{0298EAAE-2A79-0D93-E34C-6AF287944C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9494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14425-23F7-0D40-12B1-B24D120AAD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B2FC7-7DFA-B523-A972-C049D22D70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0749F-BFB0-27F4-19CD-15524C717982}"/>
              </a:ext>
            </a:extLst>
          </p:cNvPr>
          <p:cNvSpPr>
            <a:spLocks noGrp="1"/>
          </p:cNvSpPr>
          <p:nvPr>
            <p:ph type="body" idx="1"/>
          </p:nvPr>
        </p:nvSpPr>
        <p:spPr/>
        <p:txBody>
          <a:bodyPr/>
          <a:lstStyle/>
          <a:p>
            <a:pPr marL="342900" marR="0" lvl="0" indent="-342900">
              <a:lnSpc>
                <a:spcPct val="107000"/>
              </a:lnSpc>
              <a:buFont typeface="Symbol" panose="05050102010706020507" pitchFamily="18" charset="2"/>
              <a:buChar char=""/>
            </a:pPr>
            <a:r>
              <a:rPr lang="en-US" sz="1800">
                <a:solidFill>
                  <a:srgbClr val="000000"/>
                </a:solidFill>
                <a:effectLst/>
                <a:latin typeface="Neue Haas Grotesk Text Pro" panose="020B0504020202020204" pitchFamily="34" charset="0"/>
                <a:ea typeface="Century Gothic" panose="020B0502020202020204" pitchFamily="34" charset="0"/>
                <a:cs typeface="Century Gothic" panose="020B0502020202020204" pitchFamily="34" charset="0"/>
              </a:rPr>
              <a:t>REPRESENT BROADER IMPACTS THAT EXASCERBATE CLIMATE VULNERABILITY; CLIMATE WORK ISN”T ONLY SPACE TO ADDRESS THESE; DISASTER RESPONSE IS KEY</a:t>
            </a:r>
          </a:p>
          <a:p>
            <a:pPr marL="342900" marR="0" lvl="0" indent="-342900">
              <a:lnSpc>
                <a:spcPct val="107000"/>
              </a:lnSpc>
              <a:buFont typeface="Symbol" panose="05050102010706020507" pitchFamily="18" charset="2"/>
              <a:buChar char=""/>
            </a:pPr>
            <a:endParaRPr lang="en-US" sz="1800">
              <a:solidFill>
                <a:srgbClr val="000000"/>
              </a:solidFill>
              <a:effectLst/>
              <a:latin typeface="Neue Haas Grotesk Text Pro" panose="020B0504020202020204" pitchFamily="34" charset="0"/>
              <a:ea typeface="Century Gothic" panose="020B0502020202020204" pitchFamily="34" charset="0"/>
              <a:cs typeface="Century Gothic" panose="020B0502020202020204" pitchFamily="34" charset="0"/>
            </a:endParaRPr>
          </a:p>
          <a:p>
            <a:endParaRPr lang="en-US"/>
          </a:p>
        </p:txBody>
      </p:sp>
      <p:sp>
        <p:nvSpPr>
          <p:cNvPr id="4" name="Slide Number Placeholder 3">
            <a:extLst>
              <a:ext uri="{FF2B5EF4-FFF2-40B4-BE49-F238E27FC236}">
                <a16:creationId xmlns:a16="http://schemas.microsoft.com/office/drawing/2014/main" id="{67CFE8E7-DE64-1617-4A21-18C00E432F58}"/>
              </a:ext>
            </a:extLst>
          </p:cNvPr>
          <p:cNvSpPr>
            <a:spLocks noGrp="1"/>
          </p:cNvSpPr>
          <p:nvPr>
            <p:ph type="sldNum" sz="quarter" idx="5"/>
          </p:nvPr>
        </p:nvSpPr>
        <p:spPr/>
        <p:txBody>
          <a:bodyPr/>
          <a:lstStyle/>
          <a:p>
            <a:fld id="{22AB2B15-7ECC-47E0-AA83-22560CF06646}" type="slidenum">
              <a:rPr lang="en-US" smtClean="0"/>
              <a:t>60</a:t>
            </a:fld>
            <a:endParaRPr lang="en-US"/>
          </a:p>
        </p:txBody>
      </p:sp>
    </p:spTree>
    <p:extLst>
      <p:ext uri="{BB962C8B-B14F-4D97-AF65-F5344CB8AC3E}">
        <p14:creationId xmlns:p14="http://schemas.microsoft.com/office/powerpoint/2010/main" val="2256173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AMONGST EXPERTS THERE’S CONFLICTING OPINIONS</a:t>
            </a:r>
          </a:p>
          <a:p>
            <a:r>
              <a:rPr lang="en-US"/>
              <a:t>Not both – false impression that gender = cis, gender identity = not cis</a:t>
            </a:r>
          </a:p>
          <a:p>
            <a:r>
              <a:rPr lang="en-US"/>
              <a:t>And/or ID: includes agender folks</a:t>
            </a:r>
          </a:p>
          <a:p>
            <a:r>
              <a:rPr lang="en-US"/>
              <a:t>Sex and gender ID: education code</a:t>
            </a:r>
          </a:p>
          <a:p>
            <a:r>
              <a:rPr lang="en-US"/>
              <a:t>Gender or gender + gender ID: mirrors international language, cis women may think “gender identity” alone doesn’t include them</a:t>
            </a:r>
          </a:p>
          <a:p>
            <a:r>
              <a:rPr lang="en-US"/>
              <a:t>Exclude: sex – historic &amp; current harms to trans community (misunderstanding of sex as immutable); gender ID alone </a:t>
            </a:r>
            <a:r>
              <a:rPr lang="en-US" err="1"/>
              <a:t>bc</a:t>
            </a:r>
            <a:r>
              <a:rPr lang="en-US"/>
              <a:t> it could be seen as leaving out women, “identification” in connection to sexuality </a:t>
            </a:r>
            <a:r>
              <a:rPr lang="en-US" err="1"/>
              <a:t>bc</a:t>
            </a:r>
            <a:r>
              <a:rPr lang="en-US"/>
              <a:t> no one says that</a:t>
            </a:r>
          </a:p>
        </p:txBody>
      </p:sp>
      <p:sp>
        <p:nvSpPr>
          <p:cNvPr id="4" name="Slide Number Placeholder 3"/>
          <p:cNvSpPr>
            <a:spLocks noGrp="1"/>
          </p:cNvSpPr>
          <p:nvPr>
            <p:ph type="sldNum" sz="quarter" idx="5"/>
          </p:nvPr>
        </p:nvSpPr>
        <p:spPr/>
        <p:txBody>
          <a:bodyPr/>
          <a:lstStyle/>
          <a:p>
            <a:fld id="{22AB2B15-7ECC-47E0-AA83-22560CF06646}" type="slidenum">
              <a:rPr lang="en-US" smtClean="0"/>
              <a:t>61</a:t>
            </a:fld>
            <a:endParaRPr lang="en-US"/>
          </a:p>
        </p:txBody>
      </p:sp>
    </p:spTree>
    <p:extLst>
      <p:ext uri="{BB962C8B-B14F-4D97-AF65-F5344CB8AC3E}">
        <p14:creationId xmlns:p14="http://schemas.microsoft.com/office/powerpoint/2010/main" val="13324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6803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Starting point of conversation among Subcommittee</a:t>
            </a:r>
          </a:p>
          <a:p>
            <a:r>
              <a:rPr lang="en-US"/>
              <a:t>N = 11, </a:t>
            </a:r>
          </a:p>
        </p:txBody>
      </p:sp>
      <p:sp>
        <p:nvSpPr>
          <p:cNvPr id="4" name="Slide Number Placeholder 3"/>
          <p:cNvSpPr>
            <a:spLocks noGrp="1"/>
          </p:cNvSpPr>
          <p:nvPr>
            <p:ph type="sldNum" sz="quarter" idx="5"/>
          </p:nvPr>
        </p:nvSpPr>
        <p:spPr/>
        <p:txBody>
          <a:bodyPr/>
          <a:lstStyle/>
          <a:p>
            <a:fld id="{22AB2B15-7ECC-47E0-AA83-22560CF06646}" type="slidenum">
              <a:rPr lang="en-US" smtClean="0"/>
              <a:t>62</a:t>
            </a:fld>
            <a:endParaRPr lang="en-US"/>
          </a:p>
        </p:txBody>
      </p:sp>
    </p:spTree>
    <p:extLst>
      <p:ext uri="{BB962C8B-B14F-4D97-AF65-F5344CB8AC3E}">
        <p14:creationId xmlns:p14="http://schemas.microsoft.com/office/powerpoint/2010/main" val="3539487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option 2</a:t>
            </a:r>
          </a:p>
        </p:txBody>
      </p:sp>
      <p:sp>
        <p:nvSpPr>
          <p:cNvPr id="4" name="Slide Number Placeholder 3"/>
          <p:cNvSpPr>
            <a:spLocks noGrp="1"/>
          </p:cNvSpPr>
          <p:nvPr>
            <p:ph type="sldNum" sz="quarter" idx="5"/>
          </p:nvPr>
        </p:nvSpPr>
        <p:spPr/>
        <p:txBody>
          <a:bodyPr/>
          <a:lstStyle/>
          <a:p>
            <a:fld id="{22AB2B15-7ECC-47E0-AA83-22560CF06646}" type="slidenum">
              <a:rPr lang="en-US" smtClean="0"/>
              <a:t>63</a:t>
            </a:fld>
            <a:endParaRPr lang="en-US"/>
          </a:p>
        </p:txBody>
      </p:sp>
    </p:spTree>
    <p:extLst>
      <p:ext uri="{BB962C8B-B14F-4D97-AF65-F5344CB8AC3E}">
        <p14:creationId xmlns:p14="http://schemas.microsoft.com/office/powerpoint/2010/main" val="2629255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BFDE6-D800-B7D4-88CB-1DE8CE77B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C6B9B-F548-4C64-D9BE-8157580028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4D322-08D7-C8A3-3026-A0E72458B87E}"/>
              </a:ext>
            </a:extLst>
          </p:cNvPr>
          <p:cNvSpPr>
            <a:spLocks noGrp="1"/>
          </p:cNvSpPr>
          <p:nvPr>
            <p:ph type="body" idx="1"/>
          </p:nvPr>
        </p:nvSpPr>
        <p:spPr/>
        <p:txBody>
          <a:bodyPr/>
          <a:lstStyle/>
          <a:p>
            <a:endParaRPr lang="en-US">
              <a:latin typeface="Calibri"/>
              <a:cs typeface="Calibri"/>
            </a:endParaRPr>
          </a:p>
        </p:txBody>
      </p:sp>
      <p:sp>
        <p:nvSpPr>
          <p:cNvPr id="4" name="Slide Number Placeholder 3">
            <a:extLst>
              <a:ext uri="{FF2B5EF4-FFF2-40B4-BE49-F238E27FC236}">
                <a16:creationId xmlns:a16="http://schemas.microsoft.com/office/drawing/2014/main" id="{28566DCB-3320-A540-EF16-E7DED7C03C41}"/>
              </a:ext>
            </a:extLst>
          </p:cNvPr>
          <p:cNvSpPr>
            <a:spLocks noGrp="1"/>
          </p:cNvSpPr>
          <p:nvPr>
            <p:ph type="sldNum" sz="quarter" idx="5"/>
          </p:nvPr>
        </p:nvSpPr>
        <p:spPr/>
        <p:txBody>
          <a:bodyPr/>
          <a:lstStyle/>
          <a:p>
            <a:fld id="{22AB2B15-7ECC-47E0-AA83-22560CF06646}" type="slidenum">
              <a:rPr lang="en-US" smtClean="0"/>
              <a:t>67</a:t>
            </a:fld>
            <a:endParaRPr lang="en-US"/>
          </a:p>
        </p:txBody>
      </p:sp>
    </p:spTree>
    <p:extLst>
      <p:ext uri="{BB962C8B-B14F-4D97-AF65-F5344CB8AC3E}">
        <p14:creationId xmlns:p14="http://schemas.microsoft.com/office/powerpoint/2010/main" val="2798282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01463-6397-7BAA-AFE9-0938661A0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6CDAA-D252-E840-E023-082A454E87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9960EB-E18F-F4A9-1311-6DCD2AA999E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03F9A6-1F12-2B8B-5C3F-DDD5F9B0F8E3}"/>
              </a:ext>
            </a:extLst>
          </p:cNvPr>
          <p:cNvSpPr>
            <a:spLocks noGrp="1"/>
          </p:cNvSpPr>
          <p:nvPr>
            <p:ph type="sldNum" sz="quarter" idx="5"/>
          </p:nvPr>
        </p:nvSpPr>
        <p:spPr/>
        <p:txBody>
          <a:bodyPr/>
          <a:lstStyle/>
          <a:p>
            <a:fld id="{22AB2B15-7ECC-47E0-AA83-22560CF06646}" type="slidenum">
              <a:rPr lang="en-US" smtClean="0"/>
              <a:t>68</a:t>
            </a:fld>
            <a:endParaRPr lang="en-US"/>
          </a:p>
        </p:txBody>
      </p:sp>
    </p:spTree>
    <p:extLst>
      <p:ext uri="{BB962C8B-B14F-4D97-AF65-F5344CB8AC3E}">
        <p14:creationId xmlns:p14="http://schemas.microsoft.com/office/powerpoint/2010/main" val="2962689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0C447-7CE1-4634-B74E-5DD62DEB12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803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Thank you to attendees, speakers, facilitators and notetakers!  </a:t>
            </a:r>
          </a:p>
          <a:p>
            <a:pPr rtl="0" fontAlgn="base"/>
            <a:r>
              <a:rPr lang="en-US" sz="1200" b="0" i="0" kern="1200">
                <a:solidFill>
                  <a:schemeClr val="tx1"/>
                </a:solidFill>
                <a:effectLst/>
                <a:latin typeface="+mn-lt"/>
                <a:ea typeface="+mn-ea"/>
                <a:cs typeface="+mn-cs"/>
              </a:rPr>
              <a:t>As we wrap up today’s workshop, we’d like to revisit the action tracks we listed at the beginning of our workshop.  </a:t>
            </a:r>
          </a:p>
          <a:p>
            <a:pPr rtl="0" fontAlgn="base"/>
            <a:r>
              <a:rPr lang="en-US" sz="1200" b="0" i="0" kern="1200">
                <a:solidFill>
                  <a:schemeClr val="tx1"/>
                </a:solidFill>
                <a:effectLst/>
                <a:latin typeface="+mn-lt"/>
                <a:ea typeface="+mn-ea"/>
                <a:cs typeface="+mn-cs"/>
              </a:rPr>
              <a:t>As you look at these categories, are there critical aspects of extreme heat response and adaptation that you do not feel are addressed?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22000-EFDF-2A43-BCAB-AF601830B5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516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E7557-9D6E-4CB0-FB45-90BC3DE2F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D79A19-8A8C-F151-B545-07341B339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BCC341-C495-B0B2-79FB-B8D1386B5395}"/>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Thank you to attendees, speakers, facilitators and notetakers!  </a:t>
            </a:r>
          </a:p>
          <a:p>
            <a:pPr rtl="0" fontAlgn="base"/>
            <a:r>
              <a:rPr lang="en-US" sz="1200" b="0" i="0" kern="1200">
                <a:solidFill>
                  <a:schemeClr val="tx1"/>
                </a:solidFill>
                <a:effectLst/>
                <a:latin typeface="+mn-lt"/>
                <a:ea typeface="+mn-ea"/>
                <a:cs typeface="+mn-cs"/>
              </a:rPr>
              <a:t>As we wrap up today’s workshop, we’d like to revisit the action tracks we listed at the beginning of our workshop.  </a:t>
            </a:r>
          </a:p>
          <a:p>
            <a:pPr rtl="0" fontAlgn="base"/>
            <a:r>
              <a:rPr lang="en-US" sz="1200" b="0" i="0" kern="1200">
                <a:solidFill>
                  <a:schemeClr val="tx1"/>
                </a:solidFill>
                <a:effectLst/>
                <a:latin typeface="+mn-lt"/>
                <a:ea typeface="+mn-ea"/>
                <a:cs typeface="+mn-cs"/>
              </a:rPr>
              <a:t>As you look at these categories, are there critical aspects of extreme heat response and adaptation that you do not feel are addressed?  </a:t>
            </a:r>
          </a:p>
          <a:p>
            <a:endParaRPr lang="en-US"/>
          </a:p>
        </p:txBody>
      </p:sp>
      <p:sp>
        <p:nvSpPr>
          <p:cNvPr id="4" name="Slide Number Placeholder 3">
            <a:extLst>
              <a:ext uri="{FF2B5EF4-FFF2-40B4-BE49-F238E27FC236}">
                <a16:creationId xmlns:a16="http://schemas.microsoft.com/office/drawing/2014/main" id="{B9969ADE-0E73-CDE4-028D-EC42AD9858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22000-EFDF-2A43-BCAB-AF601830B5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088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22000-EFDF-2A43-BCAB-AF601830B5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855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Keep up to date on the Extreme Heat Framework and the 2021 State Adaptation Strategy Update on CNRA’s website.  </a:t>
            </a:r>
          </a:p>
          <a:p>
            <a:pPr rtl="0" fontAlgn="base"/>
            <a:r>
              <a:rPr lang="en-US" sz="1200" b="0" i="0" kern="1200">
                <a:solidFill>
                  <a:schemeClr val="tx1"/>
                </a:solidFill>
                <a:effectLst/>
                <a:latin typeface="+mn-lt"/>
                <a:ea typeface="+mn-ea"/>
                <a:cs typeface="+mn-cs"/>
              </a:rPr>
              <a:t>Have any insight or questions, please e-mail </a:t>
            </a:r>
            <a:r>
              <a:rPr lang="en-US" sz="1200" b="0" i="0" u="sng" strike="noStrike" kern="1200">
                <a:solidFill>
                  <a:schemeClr val="tx1"/>
                </a:solidFill>
                <a:effectLst/>
                <a:latin typeface="+mn-lt"/>
                <a:ea typeface="+mn-ea"/>
                <a:cs typeface="+mn-cs"/>
                <a:hlinkClick r:id="rId3"/>
              </a:rPr>
              <a:t>icarp@opr.ca.gov</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(Thank everyone again), Good evening.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0C447-7CE1-4634-B74E-5DD62DEB12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637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Jonathan (1 minute)</a:t>
            </a:r>
            <a:endParaRPr/>
          </a:p>
        </p:txBody>
      </p:sp>
    </p:spTree>
    <p:extLst>
      <p:ext uri="{BB962C8B-B14F-4D97-AF65-F5344CB8AC3E}">
        <p14:creationId xmlns:p14="http://schemas.microsoft.com/office/powerpoint/2010/main" val="679094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B2B15-7ECC-47E0-AA83-22560CF06646}" type="slidenum">
              <a:rPr lang="en-US" smtClean="0"/>
              <a:t>7</a:t>
            </a:fld>
            <a:endParaRPr lang="en-US"/>
          </a:p>
        </p:txBody>
      </p:sp>
    </p:spTree>
    <p:extLst>
      <p:ext uri="{BB962C8B-B14F-4D97-AF65-F5344CB8AC3E}">
        <p14:creationId xmlns:p14="http://schemas.microsoft.com/office/powerpoint/2010/main" val="1394180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536f5f0a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536f5f0a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 (4 minutes [11 minutes total]) </a:t>
            </a:r>
            <a:endParaRPr/>
          </a:p>
        </p:txBody>
      </p:sp>
    </p:spTree>
    <p:extLst>
      <p:ext uri="{BB962C8B-B14F-4D97-AF65-F5344CB8AC3E}">
        <p14:creationId xmlns:p14="http://schemas.microsoft.com/office/powerpoint/2010/main" val="1487102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536f5f0ae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536f5f0ae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 (4 minutes)</a:t>
            </a:r>
            <a:endParaRPr/>
          </a:p>
        </p:txBody>
      </p:sp>
    </p:spTree>
    <p:extLst>
      <p:ext uri="{BB962C8B-B14F-4D97-AF65-F5344CB8AC3E}">
        <p14:creationId xmlns:p14="http://schemas.microsoft.com/office/powerpoint/2010/main" val="84082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536f5f0ae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536f5f0ae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 (4 minutes)</a:t>
            </a:r>
            <a:endParaRPr>
              <a:solidFill>
                <a:schemeClr val="dk1"/>
              </a:solidFill>
            </a:endParaRPr>
          </a:p>
        </p:txBody>
      </p:sp>
    </p:spTree>
    <p:extLst>
      <p:ext uri="{BB962C8B-B14F-4D97-AF65-F5344CB8AC3E}">
        <p14:creationId xmlns:p14="http://schemas.microsoft.com/office/powerpoint/2010/main" val="4027579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36f5f0ae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36f5f0ae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Enrique (2 minutes [8 minutes])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00461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536f5f0ae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36f5f0ae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Enrique (2 minutes)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99399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63b6b728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63b6b728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87807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536f5f0ae4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536f5f0ae4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Enrique (4 minutes)</a:t>
            </a:r>
            <a:endParaRPr/>
          </a:p>
        </p:txBody>
      </p:sp>
    </p:spTree>
    <p:extLst>
      <p:ext uri="{BB962C8B-B14F-4D97-AF65-F5344CB8AC3E}">
        <p14:creationId xmlns:p14="http://schemas.microsoft.com/office/powerpoint/2010/main" val="28039447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536f5f0ae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536f5f0ae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Enrique </a:t>
            </a:r>
            <a:endParaRPr/>
          </a:p>
        </p:txBody>
      </p:sp>
    </p:spTree>
    <p:extLst>
      <p:ext uri="{BB962C8B-B14F-4D97-AF65-F5344CB8AC3E}">
        <p14:creationId xmlns:p14="http://schemas.microsoft.com/office/powerpoint/2010/main" val="40534125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3c2bc466cf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3c2bc466cf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681703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a:solidFill>
                  <a:srgbClr val="1B1B1B"/>
                </a:solidFill>
                <a:effectLst/>
                <a:latin typeface="Source Sans Pro Web"/>
              </a:rPr>
              <a:t>FRAMING</a:t>
            </a:r>
          </a:p>
          <a:p>
            <a:pPr lvl="1"/>
            <a:r>
              <a:rPr lang="en-US" sz="1400" b="0" i="0">
                <a:solidFill>
                  <a:srgbClr val="1B1B1B"/>
                </a:solidFill>
                <a:effectLst/>
                <a:latin typeface="Source Sans Pro Web"/>
              </a:rPr>
              <a:t>Extreme heat is the deadliest climate hazard, and although heat does impact everyone, impacts to vulnerable are disproportionate</a:t>
            </a:r>
          </a:p>
          <a:p>
            <a:pPr lvl="1"/>
            <a:r>
              <a:rPr lang="en-US" sz="1400" b="0" i="0">
                <a:solidFill>
                  <a:srgbClr val="1B1B1B"/>
                </a:solidFill>
                <a:effectLst/>
                <a:latin typeface="Source Sans Pro Web"/>
              </a:rPr>
              <a:t>This map shows increases in heat seasons throughout the US, larger circles represent bigger increases.</a:t>
            </a:r>
          </a:p>
          <a:p>
            <a:pPr lvl="1"/>
            <a:r>
              <a:rPr lang="en-US" sz="1400" b="0" i="0">
                <a:solidFill>
                  <a:srgbClr val="1B1B1B"/>
                </a:solidFill>
                <a:effectLst/>
                <a:latin typeface="Source Sans Pro Web"/>
              </a:rPr>
              <a:t>And, the best available climate science tells us that longer and more intense heat seasons are to come</a:t>
            </a:r>
          </a:p>
        </p:txBody>
      </p:sp>
    </p:spTree>
    <p:extLst>
      <p:ext uri="{BB962C8B-B14F-4D97-AF65-F5344CB8AC3E}">
        <p14:creationId xmlns:p14="http://schemas.microsoft.com/office/powerpoint/2010/main" val="1835238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a:extLst>
            <a:ext uri="{FF2B5EF4-FFF2-40B4-BE49-F238E27FC236}">
              <a16:creationId xmlns:a16="http://schemas.microsoft.com/office/drawing/2014/main" id="{8D2A786C-CAE0-BBAF-D30E-DA533684B0B6}"/>
            </a:ext>
          </a:extLst>
        </p:cNvPr>
        <p:cNvGrpSpPr/>
        <p:nvPr/>
      </p:nvGrpSpPr>
      <p:grpSpPr>
        <a:xfrm>
          <a:off x="0" y="0"/>
          <a:ext cx="0" cy="0"/>
          <a:chOff x="0" y="0"/>
          <a:chExt cx="0" cy="0"/>
        </a:xfrm>
      </p:grpSpPr>
      <p:sp>
        <p:nvSpPr>
          <p:cNvPr id="252" name="Google Shape;252;p19:notes">
            <a:extLst>
              <a:ext uri="{FF2B5EF4-FFF2-40B4-BE49-F238E27FC236}">
                <a16:creationId xmlns:a16="http://schemas.microsoft.com/office/drawing/2014/main" id="{4C93B83F-7120-88A7-8831-7175B20EEBC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9:notes">
            <a:extLst>
              <a:ext uri="{FF2B5EF4-FFF2-40B4-BE49-F238E27FC236}">
                <a16:creationId xmlns:a16="http://schemas.microsoft.com/office/drawing/2014/main" id="{4180E05E-3DB0-6259-24CB-1DFF9C0C54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5109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Extreme heat is a “silent killer”: it doesn’t have scenes of catastrophe like wildfires and hurricanes. </a:t>
            </a:r>
          </a:p>
          <a:p>
            <a:r>
              <a:rPr lang="en-US"/>
              <a:t>Also, there is general low awareness and preparation of the dangers of extreme heat to communities and individuals.</a:t>
            </a:r>
          </a:p>
          <a:p>
            <a:r>
              <a:rPr lang="en-US"/>
              <a:t>One of the key recommendations from CA’s climate insurance working group was to develop an extreme heat early warning system for California, in order to increase awareness of extreme heat events, allow people to prepare for extreme heat, with our ultimate goal of reducing heat related illnesses and deaths throughout the state.</a:t>
            </a:r>
          </a:p>
          <a:p>
            <a:pPr marL="127000" indent="0">
              <a:buNone/>
            </a:pPr>
            <a:endParaRPr lang="en-US"/>
          </a:p>
          <a:p>
            <a:r>
              <a:rPr lang="en-US" sz="1100">
                <a:solidFill>
                  <a:srgbClr val="1B1B1B"/>
                </a:solidFill>
                <a:latin typeface="Hind" panose="02000000000000000000" pitchFamily="2" charset="0"/>
                <a:ea typeface="Lato" panose="020F0502020204030203" pitchFamily="34" charset="0"/>
                <a:cs typeface="Hind" panose="02000000000000000000" pitchFamily="2" charset="0"/>
              </a:rPr>
              <a:t>This is what CalHeatScore is, a science-based tool positioned to protect CA’s most vulnerable to heat</a:t>
            </a:r>
          </a:p>
          <a:p>
            <a:r>
              <a:rPr lang="en-US" sz="1100">
                <a:solidFill>
                  <a:srgbClr val="1B1B1B"/>
                </a:solidFill>
                <a:latin typeface="Hind" panose="02000000000000000000" pitchFamily="2" charset="0"/>
                <a:ea typeface="Lato" panose="020F0502020204030203" pitchFamily="34" charset="0"/>
                <a:cs typeface="Hind" panose="02000000000000000000" pitchFamily="2" charset="0"/>
              </a:rPr>
              <a:t>This aligns with OEHHA’s mission to perform scientific evaluations to protect people, especially those most vulnerable, to exposures </a:t>
            </a:r>
          </a:p>
          <a:p>
            <a:endParaRPr lang="en-US"/>
          </a:p>
        </p:txBody>
      </p:sp>
    </p:spTree>
    <p:extLst>
      <p:ext uri="{BB962C8B-B14F-4D97-AF65-F5344CB8AC3E}">
        <p14:creationId xmlns:p14="http://schemas.microsoft.com/office/powerpoint/2010/main" val="10263927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I’ll briefly describe the datasets that make up the core of CalHeatScore. </a:t>
            </a:r>
          </a:p>
          <a:p>
            <a:r>
              <a:rPr lang="en-US"/>
              <a:t>We rely on both historical climate and weather forecast data. </a:t>
            </a:r>
          </a:p>
          <a:p>
            <a:r>
              <a:rPr lang="en-US"/>
              <a:t>We look at historical climate data to calculate, per ZIP code, what are average heat conditions throughout the year typically? This allows us to measure climate variability throughout CA. </a:t>
            </a:r>
          </a:p>
          <a:p>
            <a:r>
              <a:rPr lang="en-US"/>
              <a:t>We also use weather forecast data from our partners at NOAA to get a sense of how hot today will be, or the coming days. </a:t>
            </a:r>
          </a:p>
        </p:txBody>
      </p:sp>
    </p:spTree>
    <p:extLst>
      <p:ext uri="{BB962C8B-B14F-4D97-AF65-F5344CB8AC3E}">
        <p14:creationId xmlns:p14="http://schemas.microsoft.com/office/powerpoint/2010/main" val="40332488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the unique part of CalHeatScore, what sets it apart from a basic weather app is that we also use health data. </a:t>
            </a:r>
          </a:p>
          <a:p>
            <a:r>
              <a:rPr lang="en-US"/>
              <a:t>This allows us to measure community health response to extreme heat. We use emergency department data and measure how many people are getting sick and going to the ED with symptoms related to heat, like the ones shown on this slide. </a:t>
            </a:r>
          </a:p>
          <a:p>
            <a:r>
              <a:rPr lang="en-US"/>
              <a:t>Different communities have differing levels of vulnerability to extreme heat, and this data allows us to represent that variability throughout California. </a:t>
            </a:r>
          </a:p>
        </p:txBody>
      </p:sp>
    </p:spTree>
    <p:extLst>
      <p:ext uri="{BB962C8B-B14F-4D97-AF65-F5344CB8AC3E}">
        <p14:creationId xmlns:p14="http://schemas.microsoft.com/office/powerpoint/2010/main" val="34242760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pull all of this data together, we’re able to understand what community health response is to increasing temperatures, at every community in California. </a:t>
            </a:r>
          </a:p>
          <a:p>
            <a:r>
              <a:rPr lang="en-US"/>
              <a:t>This chart shows a single example ZIP code in CA. Our data shows us that when temperatures rise, what the expected increased risk of excess ED visits is over baseline. </a:t>
            </a:r>
          </a:p>
          <a:p>
            <a:pPr lvl="1"/>
            <a:r>
              <a:rPr lang="en-US"/>
              <a:t>In this community, temperatures of about 87 degrees result in typical ED rates. However, when they rise to 94, there’s a 33% spike in visits. At 98, a 67% increase, and at 102, a 100% increase – or double the amount of ED visits related to heat compared to normal conditions. </a:t>
            </a:r>
          </a:p>
          <a:p>
            <a:pPr lvl="1"/>
            <a:r>
              <a:rPr lang="en-US"/>
              <a:t>Our increasing CalHeatScore rankings of 1 thru 4 represent the increased risk in ED visitation per community, and are the rankings used to communicate risk in the tool. </a:t>
            </a:r>
          </a:p>
          <a:p>
            <a:endParaRPr lang="en-US"/>
          </a:p>
        </p:txBody>
      </p:sp>
    </p:spTree>
    <p:extLst>
      <p:ext uri="{BB962C8B-B14F-4D97-AF65-F5344CB8AC3E}">
        <p14:creationId xmlns:p14="http://schemas.microsoft.com/office/powerpoint/2010/main" val="37249415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Drawing from that last example ZIP, if it were 100 degrees forecasted in that ZIP code, the corresponding CalHeatScore ranking would be 3. </a:t>
            </a:r>
          </a:p>
        </p:txBody>
      </p:sp>
    </p:spTree>
    <p:extLst>
      <p:ext uri="{BB962C8B-B14F-4D97-AF65-F5344CB8AC3E}">
        <p14:creationId xmlns:p14="http://schemas.microsoft.com/office/powerpoint/2010/main" val="34964917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FCE92-75E5-79AF-F5A5-59C05282E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F58B09-AC75-A773-4743-B0DDB5D93C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944BD1-ACFD-C1C3-F307-47137AB22CDE}"/>
              </a:ext>
            </a:extLst>
          </p:cNvPr>
          <p:cNvSpPr>
            <a:spLocks noGrp="1"/>
          </p:cNvSpPr>
          <p:nvPr>
            <p:ph type="body" idx="1"/>
          </p:nvPr>
        </p:nvSpPr>
        <p:spPr/>
        <p:txBody>
          <a:bodyPr/>
          <a:lstStyle/>
          <a:p>
            <a:r>
              <a:rPr lang="en-US"/>
              <a:t>We’ve already seen heat in 2025 and we can share some visualizations with you. We have two examples from the coast of California, where fewer residents have access to air conditioning. </a:t>
            </a:r>
          </a:p>
          <a:p>
            <a:r>
              <a:rPr lang="en-US"/>
              <a:t>The chart on the left shows CalHeatScore results in the Bay Area this year thus far, and we’ve mapped out a uncharacteristically warm week at the end of March, shown on the right. </a:t>
            </a:r>
          </a:p>
          <a:p>
            <a:r>
              <a:rPr lang="en-US"/>
              <a:t>You can see how CalHeatScore rankings vary, both a result of local climatology and community health response. </a:t>
            </a:r>
          </a:p>
        </p:txBody>
      </p:sp>
      <p:sp>
        <p:nvSpPr>
          <p:cNvPr id="4" name="Slide Number Placeholder 3">
            <a:extLst>
              <a:ext uri="{FF2B5EF4-FFF2-40B4-BE49-F238E27FC236}">
                <a16:creationId xmlns:a16="http://schemas.microsoft.com/office/drawing/2014/main" id="{184548CE-8019-5AA2-1F13-95AB46C60F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CA290-115D-46C4-9B49-D82D37AE4A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6637633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D9C46-1937-2E42-A2D6-4A02CF770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2FEA5B-3583-07CE-8A3D-804EB920F3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3A4429-A839-A96D-3B27-8181ED3709FE}"/>
              </a:ext>
            </a:extLst>
          </p:cNvPr>
          <p:cNvSpPr>
            <a:spLocks noGrp="1"/>
          </p:cNvSpPr>
          <p:nvPr>
            <p:ph type="body" idx="1"/>
          </p:nvPr>
        </p:nvSpPr>
        <p:spPr/>
        <p:txBody>
          <a:bodyPr/>
          <a:lstStyle/>
          <a:p>
            <a:r>
              <a:rPr lang="en-US"/>
              <a:t>During that same week, we observed some heat south of the Bay Area, along California’s central coast. </a:t>
            </a:r>
          </a:p>
        </p:txBody>
      </p:sp>
      <p:sp>
        <p:nvSpPr>
          <p:cNvPr id="4" name="Slide Number Placeholder 3">
            <a:extLst>
              <a:ext uri="{FF2B5EF4-FFF2-40B4-BE49-F238E27FC236}">
                <a16:creationId xmlns:a16="http://schemas.microsoft.com/office/drawing/2014/main" id="{94AEDD0F-2501-434B-949A-26851A31B2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CA290-115D-46C4-9B49-D82D37AE4A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6343656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Pulling up both of those maps, synced across the week, CalHeatScore can provide a picture of heat conditions by day and by ZIP code throughout different regions. </a:t>
            </a:r>
          </a:p>
        </p:txBody>
      </p:sp>
    </p:spTree>
    <p:extLst>
      <p:ext uri="{BB962C8B-B14F-4D97-AF65-F5344CB8AC3E}">
        <p14:creationId xmlns:p14="http://schemas.microsoft.com/office/powerpoint/2010/main" val="2592783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an example case study of how a decision maker might use CalHeatScore. </a:t>
            </a:r>
          </a:p>
          <a:p>
            <a:r>
              <a:rPr lang="en-US"/>
              <a:t>This shows a single day of CalHeatScore ranks around the central coast cities of Monterey and Salinas. </a:t>
            </a:r>
          </a:p>
          <a:p>
            <a:r>
              <a:rPr lang="en-US"/>
              <a:t>We’ve overlaid another dataset that is available in CalHeatScore but not part of our ranking: percentage older adults</a:t>
            </a:r>
          </a:p>
          <a:p>
            <a:r>
              <a:rPr lang="en-US"/>
              <a:t>This overlay gives us a picture of the risks shown by CalHeatScore, enhanced with an example vulnerable population. </a:t>
            </a:r>
          </a:p>
          <a:p>
            <a:r>
              <a:rPr lang="en-US"/>
              <a:t>If a decision maker were considering resource deployment to assist older adults, they might use this map to get an understanding of how these two datasets intersect. </a:t>
            </a:r>
          </a:p>
          <a:p>
            <a:r>
              <a:rPr lang="en-US"/>
              <a:t>On the left, the arrow shows a ZIP code that is particularly hot, with nearly 40% older adults.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CA290-115D-46C4-9B49-D82D37AE4A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859632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DAVE: consider deleting, given the prior examples?</a:t>
            </a:r>
          </a:p>
        </p:txBody>
      </p:sp>
    </p:spTree>
    <p:extLst>
      <p:ext uri="{BB962C8B-B14F-4D97-AF65-F5344CB8AC3E}">
        <p14:creationId xmlns:p14="http://schemas.microsoft.com/office/powerpoint/2010/main" val="1391264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742950" lvl="1" indent="-285750">
              <a:buFont typeface="Arial,Sans-Serif"/>
              <a:buChar char="•"/>
            </a:pPr>
            <a:endParaRPr/>
          </a:p>
        </p:txBody>
      </p:sp>
      <p:sp>
        <p:nvSpPr>
          <p:cNvPr id="253" name="Google Shape;2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33072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as extreme heat impacts so many, we think the users of CalHeatScore are numerous and varied. </a:t>
            </a:r>
          </a:p>
          <a:p>
            <a:r>
              <a:rPr lang="en-US"/>
              <a:t>Here are just some examples of potential users and use cases of CalHeatScore. </a:t>
            </a:r>
          </a:p>
        </p:txBody>
      </p:sp>
    </p:spTree>
    <p:extLst>
      <p:ext uri="{BB962C8B-B14F-4D97-AF65-F5344CB8AC3E}">
        <p14:creationId xmlns:p14="http://schemas.microsoft.com/office/powerpoint/2010/main" val="28624144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primary goal of our CalHeatScore program in 2025 is to raise public awareness of CalHeatScore and get initial input on the tool. </a:t>
            </a:r>
          </a:p>
          <a:p>
            <a:r>
              <a:rPr lang="en-US"/>
              <a:t>With this we’re planning on engaging with potential users in a variety of ways, including: </a:t>
            </a:r>
          </a:p>
          <a:p>
            <a:pPr lvl="1"/>
            <a:r>
              <a:rPr lang="en-US"/>
              <a:t>In-person workshops: hear stories on how heat impacts communities and how CalHeatScore can be a useful tool</a:t>
            </a:r>
          </a:p>
          <a:p>
            <a:pPr lvl="1"/>
            <a:r>
              <a:rPr lang="en-US"/>
              <a:t>Cohorts: focused discussion on CalHeatScore with tribes, older adults, and outdoor workers</a:t>
            </a:r>
          </a:p>
          <a:p>
            <a:pPr lvl="1"/>
            <a:r>
              <a:rPr lang="en-US"/>
              <a:t>Local Government: How can we make CalHeatScore usable in your operations? How do we get locally relevant extreme heat resources on our map? </a:t>
            </a:r>
          </a:p>
          <a:p>
            <a:pPr lvl="1"/>
            <a:r>
              <a:rPr lang="en-US"/>
              <a:t>And, broad partnerships with others throughout California to advance the research and explore how to make the tool flexible and powerful. </a:t>
            </a:r>
          </a:p>
        </p:txBody>
      </p:sp>
    </p:spTree>
    <p:extLst>
      <p:ext uri="{BB962C8B-B14F-4D97-AF65-F5344CB8AC3E}">
        <p14:creationId xmlns:p14="http://schemas.microsoft.com/office/powerpoint/2010/main" val="28257002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Here’s a broad timeline of our upcoming activities, as you can see focused around engagement.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All of this feedback we’re getting on CalHeatScore helps to inform our ongoing research to make this tool better.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CalHeatScore is very much a living and transparent tool that we’re looking to update for 2026 and beyond. </a:t>
            </a:r>
          </a:p>
          <a:p>
            <a:endParaRPr lang="en-US"/>
          </a:p>
        </p:txBody>
      </p:sp>
    </p:spTree>
    <p:extLst>
      <p:ext uri="{BB962C8B-B14F-4D97-AF65-F5344CB8AC3E}">
        <p14:creationId xmlns:p14="http://schemas.microsoft.com/office/powerpoint/2010/main" val="95323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already planning CalHeatScore improvements, some of which are listed here: </a:t>
            </a:r>
          </a:p>
          <a:p>
            <a:pPr lvl="1"/>
            <a:r>
              <a:rPr lang="en-US"/>
              <a:t>A mobile app, because people will use CalHeatScore on-the-go. </a:t>
            </a:r>
          </a:p>
          <a:p>
            <a:pPr lvl="1"/>
            <a:r>
              <a:rPr lang="en-US"/>
              <a:t>How do we communicate CalHeatScore in other ways, with less technology barriers? </a:t>
            </a:r>
          </a:p>
          <a:p>
            <a:pPr lvl="1"/>
            <a:r>
              <a:rPr lang="en-US"/>
              <a:t>How do we expand our metrics to more holistically measure heat and community health response? </a:t>
            </a:r>
          </a:p>
          <a:p>
            <a:pPr lvl="1"/>
            <a:r>
              <a:rPr lang="en-US"/>
              <a:t>Increased demographic reporting to add context to CalHeatScore. </a:t>
            </a:r>
          </a:p>
          <a:p>
            <a:pPr lvl="1"/>
            <a:r>
              <a:rPr lang="en-US"/>
              <a:t>Expansion of our mapping platform to include resources that are relevant at the community level. </a:t>
            </a:r>
          </a:p>
          <a:p>
            <a:pPr lvl="1"/>
            <a:r>
              <a:rPr lang="en-US"/>
              <a:t>Translation to many different languages to reflect California’s language diversity. </a:t>
            </a:r>
          </a:p>
          <a:p>
            <a:pPr lvl="0"/>
            <a:r>
              <a:rPr lang="en-US"/>
              <a:t>These are just some ideas, and we’re looking forward to input we receive from communities. </a:t>
            </a:r>
          </a:p>
        </p:txBody>
      </p:sp>
    </p:spTree>
    <p:extLst>
      <p:ext uri="{BB962C8B-B14F-4D97-AF65-F5344CB8AC3E}">
        <p14:creationId xmlns:p14="http://schemas.microsoft.com/office/powerpoint/2010/main" val="37470256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can you get involved in our process? </a:t>
            </a:r>
          </a:p>
          <a:p>
            <a:pPr lvl="1"/>
            <a:r>
              <a:rPr lang="en-US"/>
              <a:t>Join our listserv for updates</a:t>
            </a:r>
          </a:p>
          <a:p>
            <a:pPr lvl="1"/>
            <a:r>
              <a:rPr lang="en-US"/>
              <a:t>Email us with your comments, questions, or ideas, </a:t>
            </a:r>
          </a:p>
          <a:p>
            <a:pPr lvl="1"/>
            <a:r>
              <a:rPr lang="en-US"/>
              <a:t>And please, use the tool, and let us know how well you think it works! </a:t>
            </a:r>
          </a:p>
        </p:txBody>
      </p:sp>
    </p:spTree>
    <p:extLst>
      <p:ext uri="{BB962C8B-B14F-4D97-AF65-F5344CB8AC3E}">
        <p14:creationId xmlns:p14="http://schemas.microsoft.com/office/powerpoint/2010/main" val="13513849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B2B15-7ECC-47E0-AA83-22560CF06646}" type="slidenum">
              <a:rPr lang="en-US" smtClean="0"/>
              <a:t>114</a:t>
            </a:fld>
            <a:endParaRPr lang="en-US"/>
          </a:p>
        </p:txBody>
      </p:sp>
    </p:spTree>
    <p:extLst>
      <p:ext uri="{BB962C8B-B14F-4D97-AF65-F5344CB8AC3E}">
        <p14:creationId xmlns:p14="http://schemas.microsoft.com/office/powerpoint/2010/main" val="118737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a:extLst>
            <a:ext uri="{FF2B5EF4-FFF2-40B4-BE49-F238E27FC236}">
              <a16:creationId xmlns:a16="http://schemas.microsoft.com/office/drawing/2014/main" id="{7B789ECE-4582-D437-5EFF-6B6457311B0E}"/>
            </a:ext>
          </a:extLst>
        </p:cNvPr>
        <p:cNvGrpSpPr/>
        <p:nvPr/>
      </p:nvGrpSpPr>
      <p:grpSpPr>
        <a:xfrm>
          <a:off x="0" y="0"/>
          <a:ext cx="0" cy="0"/>
          <a:chOff x="0" y="0"/>
          <a:chExt cx="0" cy="0"/>
        </a:xfrm>
      </p:grpSpPr>
      <p:sp>
        <p:nvSpPr>
          <p:cNvPr id="252" name="Google Shape;252;p19:notes">
            <a:extLst>
              <a:ext uri="{FF2B5EF4-FFF2-40B4-BE49-F238E27FC236}">
                <a16:creationId xmlns:a16="http://schemas.microsoft.com/office/drawing/2014/main" id="{049D999E-46C2-8C9B-E2D4-C04855AFB48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9:notes">
            <a:extLst>
              <a:ext uri="{FF2B5EF4-FFF2-40B4-BE49-F238E27FC236}">
                <a16:creationId xmlns:a16="http://schemas.microsoft.com/office/drawing/2014/main" id="{2E041FAC-A102-D013-6305-7152F2320B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065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a:extLst>
            <a:ext uri="{FF2B5EF4-FFF2-40B4-BE49-F238E27FC236}">
              <a16:creationId xmlns:a16="http://schemas.microsoft.com/office/drawing/2014/main" id="{D1BDB945-226D-1284-B85C-86D9CBD64702}"/>
            </a:ext>
          </a:extLst>
        </p:cNvPr>
        <p:cNvGrpSpPr/>
        <p:nvPr/>
      </p:nvGrpSpPr>
      <p:grpSpPr>
        <a:xfrm>
          <a:off x="0" y="0"/>
          <a:ext cx="0" cy="0"/>
          <a:chOff x="0" y="0"/>
          <a:chExt cx="0" cy="0"/>
        </a:xfrm>
      </p:grpSpPr>
      <p:sp>
        <p:nvSpPr>
          <p:cNvPr id="252" name="Google Shape;252;p19:notes">
            <a:extLst>
              <a:ext uri="{FF2B5EF4-FFF2-40B4-BE49-F238E27FC236}">
                <a16:creationId xmlns:a16="http://schemas.microsoft.com/office/drawing/2014/main" id="{8232F43C-C5CF-B7AC-27E7-20B5E708B03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9:notes">
            <a:extLst>
              <a:ext uri="{FF2B5EF4-FFF2-40B4-BE49-F238E27FC236}">
                <a16:creationId xmlns:a16="http://schemas.microsoft.com/office/drawing/2014/main" id="{FC73127A-A134-94F1-9AF5-3621854DCCF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0882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a:extLst>
            <a:ext uri="{FF2B5EF4-FFF2-40B4-BE49-F238E27FC236}">
              <a16:creationId xmlns:a16="http://schemas.microsoft.com/office/drawing/2014/main" id="{1504DE5C-1C2F-5865-A618-8DFD188DC835}"/>
            </a:ext>
          </a:extLst>
        </p:cNvPr>
        <p:cNvGrpSpPr/>
        <p:nvPr/>
      </p:nvGrpSpPr>
      <p:grpSpPr>
        <a:xfrm>
          <a:off x="0" y="0"/>
          <a:ext cx="0" cy="0"/>
          <a:chOff x="0" y="0"/>
          <a:chExt cx="0" cy="0"/>
        </a:xfrm>
      </p:grpSpPr>
      <p:sp>
        <p:nvSpPr>
          <p:cNvPr id="252" name="Google Shape;252;p19:notes">
            <a:extLst>
              <a:ext uri="{FF2B5EF4-FFF2-40B4-BE49-F238E27FC236}">
                <a16:creationId xmlns:a16="http://schemas.microsoft.com/office/drawing/2014/main" id="{3478AE75-DE9B-40B6-49FE-3B1150A0E95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9:notes">
            <a:extLst>
              <a:ext uri="{FF2B5EF4-FFF2-40B4-BE49-F238E27FC236}">
                <a16:creationId xmlns:a16="http://schemas.microsoft.com/office/drawing/2014/main" id="{383EA057-434C-04CE-6E78-1A6A42AF205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8245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801CE-2E0A-D712-A80D-9C11402D3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9C1F1B-BED9-3220-B6AD-ACE8D4D9C2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A379F-4DBC-A1A1-3376-E6CE5581A4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44F081-FCD5-9E6D-6E66-48D3A7075AAE}"/>
              </a:ext>
            </a:extLst>
          </p:cNvPr>
          <p:cNvSpPr>
            <a:spLocks noGrp="1"/>
          </p:cNvSpPr>
          <p:nvPr>
            <p:ph type="sldNum" sz="quarter" idx="5"/>
          </p:nvPr>
        </p:nvSpPr>
        <p:spPr/>
        <p:txBody>
          <a:bodyPr/>
          <a:lstStyle/>
          <a:p>
            <a:fld id="{22AB2B15-7ECC-47E0-AA83-22560CF06646}" type="slidenum">
              <a:rPr lang="en-US" smtClean="0"/>
              <a:t>22</a:t>
            </a:fld>
            <a:endParaRPr lang="en-US"/>
          </a:p>
        </p:txBody>
      </p:sp>
    </p:spTree>
    <p:extLst>
      <p:ext uri="{BB962C8B-B14F-4D97-AF65-F5344CB8AC3E}">
        <p14:creationId xmlns:p14="http://schemas.microsoft.com/office/powerpoint/2010/main" val="38933388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B438-52B7-C4A9-83AF-DD877233A743}"/>
              </a:ext>
            </a:extLst>
          </p:cNvPr>
          <p:cNvSpPr>
            <a:spLocks noGrp="1"/>
          </p:cNvSpPr>
          <p:nvPr>
            <p:ph type="ctrTitle"/>
          </p:nvPr>
        </p:nvSpPr>
        <p:spPr>
          <a:xfrm>
            <a:off x="761999" y="1200000"/>
            <a:ext cx="5679057"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945EB430-33D1-0B64-5CE9-AE9AEA986D29}"/>
              </a:ext>
            </a:extLst>
          </p:cNvPr>
          <p:cNvSpPr>
            <a:spLocks noGrp="1"/>
          </p:cNvSpPr>
          <p:nvPr>
            <p:ph type="subTitle" idx="1"/>
          </p:nvPr>
        </p:nvSpPr>
        <p:spPr>
          <a:xfrm>
            <a:off x="761998" y="3841974"/>
            <a:ext cx="5679057" cy="875071"/>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Governor's Office of Land Use and Climate Innovation">
            <a:extLst>
              <a:ext uri="{FF2B5EF4-FFF2-40B4-BE49-F238E27FC236}">
                <a16:creationId xmlns:a16="http://schemas.microsoft.com/office/drawing/2014/main" id="{6AC23690-CD21-B68D-31ED-7C0B90727A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1998" y="4971419"/>
            <a:ext cx="3775861" cy="1397341"/>
          </a:xfrm>
          <a:prstGeom prst="rect">
            <a:avLst/>
          </a:prstGeom>
        </p:spPr>
      </p:pic>
      <p:sp>
        <p:nvSpPr>
          <p:cNvPr id="20" name="Picture Placeholder 19">
            <a:extLst>
              <a:ext uri="{FF2B5EF4-FFF2-40B4-BE49-F238E27FC236}">
                <a16:creationId xmlns:a16="http://schemas.microsoft.com/office/drawing/2014/main" id="{49EFAE8C-78B6-2CBB-B4C3-F33CEB60068A}"/>
              </a:ext>
            </a:extLst>
          </p:cNvPr>
          <p:cNvSpPr>
            <a:spLocks noGrp="1"/>
          </p:cNvSpPr>
          <p:nvPr>
            <p:ph type="pic" sz="quarter" idx="10"/>
          </p:nvPr>
        </p:nvSpPr>
        <p:spPr>
          <a:xfrm>
            <a:off x="6792913" y="585787"/>
            <a:ext cx="4818062" cy="5686425"/>
          </a:xfrm>
          <a:prstGeom prst="roundRect">
            <a:avLst>
              <a:gd name="adj" fmla="val 3412"/>
            </a:avLst>
          </a:prstGeom>
        </p:spPr>
        <p:txBody>
          <a:bodyPr/>
          <a:lstStyle/>
          <a:p>
            <a:endParaRPr lang="en-US"/>
          </a:p>
        </p:txBody>
      </p:sp>
    </p:spTree>
    <p:extLst>
      <p:ext uri="{BB962C8B-B14F-4D97-AF65-F5344CB8AC3E}">
        <p14:creationId xmlns:p14="http://schemas.microsoft.com/office/powerpoint/2010/main" val="280263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2 Photos">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AC23690-CD21-B68D-31ED-7C0B90727A9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5" y="5769889"/>
            <a:ext cx="1019033" cy="923003"/>
          </a:xfrm>
          <a:prstGeom prst="rect">
            <a:avLst/>
          </a:prstGeom>
        </p:spPr>
      </p:pic>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5929199" cy="1494971"/>
          </a:xfrm>
        </p:spPr>
        <p:txBody>
          <a:bodyPr>
            <a:normAutofit/>
          </a:bodyPr>
          <a:lstStyle>
            <a:lvl1pPr marL="0" indent="0" algn="l">
              <a:buNone/>
              <a:defRPr sz="4800" b="1">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7" name="Text Placeholder 6">
            <a:extLst>
              <a:ext uri="{FF2B5EF4-FFF2-40B4-BE49-F238E27FC236}">
                <a16:creationId xmlns:a16="http://schemas.microsoft.com/office/drawing/2014/main" id="{45B31E57-EBC0-2DA7-883D-4094B5C0BAD3}"/>
              </a:ext>
            </a:extLst>
          </p:cNvPr>
          <p:cNvSpPr>
            <a:spLocks noGrp="1"/>
          </p:cNvSpPr>
          <p:nvPr>
            <p:ph type="body" sz="quarter" idx="14"/>
          </p:nvPr>
        </p:nvSpPr>
        <p:spPr>
          <a:xfrm>
            <a:off x="498475" y="2409825"/>
            <a:ext cx="5929313" cy="313463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D280A675-F42B-618A-8544-5CFB91269336}"/>
              </a:ext>
            </a:extLst>
          </p:cNvPr>
          <p:cNvSpPr>
            <a:spLocks noGrp="1"/>
          </p:cNvSpPr>
          <p:nvPr>
            <p:ph type="pic" sz="quarter" idx="15"/>
          </p:nvPr>
        </p:nvSpPr>
        <p:spPr>
          <a:xfrm>
            <a:off x="6705600" y="532040"/>
            <a:ext cx="5219700" cy="2743200"/>
          </a:xfrm>
          <a:prstGeom prst="roundRect">
            <a:avLst>
              <a:gd name="adj" fmla="val 2593"/>
            </a:avLst>
          </a:prstGeom>
        </p:spPr>
        <p:txBody>
          <a:bodyPr/>
          <a:lstStyle/>
          <a:p>
            <a:endParaRPr lang="en-US"/>
          </a:p>
        </p:txBody>
      </p:sp>
      <p:sp>
        <p:nvSpPr>
          <p:cNvPr id="2" name="Picture Placeholder 8">
            <a:extLst>
              <a:ext uri="{FF2B5EF4-FFF2-40B4-BE49-F238E27FC236}">
                <a16:creationId xmlns:a16="http://schemas.microsoft.com/office/drawing/2014/main" id="{E23CCC14-2124-1D29-A58D-52EFFB189962}"/>
              </a:ext>
            </a:extLst>
          </p:cNvPr>
          <p:cNvSpPr>
            <a:spLocks noGrp="1"/>
          </p:cNvSpPr>
          <p:nvPr>
            <p:ph type="pic" sz="quarter" idx="16"/>
          </p:nvPr>
        </p:nvSpPr>
        <p:spPr>
          <a:xfrm>
            <a:off x="6705600" y="3582761"/>
            <a:ext cx="5219700" cy="1961696"/>
          </a:xfrm>
          <a:prstGeom prst="roundRect">
            <a:avLst>
              <a:gd name="adj" fmla="val 2593"/>
            </a:avLst>
          </a:prstGeom>
        </p:spPr>
        <p:txBody>
          <a:bodyPr/>
          <a:lstStyle/>
          <a:p>
            <a:endParaRPr lang="en-US"/>
          </a:p>
        </p:txBody>
      </p:sp>
      <p:sp>
        <p:nvSpPr>
          <p:cNvPr id="3" name="Slide Number Placeholder 3">
            <a:extLst>
              <a:ext uri="{FF2B5EF4-FFF2-40B4-BE49-F238E27FC236}">
                <a16:creationId xmlns:a16="http://schemas.microsoft.com/office/drawing/2014/main" id="{D3123D95-8976-8D3C-96A3-9A031521C085}"/>
              </a:ext>
            </a:extLst>
          </p:cNvPr>
          <p:cNvSpPr>
            <a:spLocks noGrp="1"/>
          </p:cNvSpPr>
          <p:nvPr>
            <p:ph type="sldNum" sz="quarter" idx="13"/>
          </p:nvPr>
        </p:nvSpPr>
        <p:spPr>
          <a:xfrm>
            <a:off x="9182100" y="6231390"/>
            <a:ext cx="2743200" cy="231361"/>
          </a:xfrm>
        </p:spPr>
        <p:txBody>
          <a:bodyPr/>
          <a:lstStyle>
            <a:lvl1pPr>
              <a:defRPr>
                <a:solidFill>
                  <a:schemeClr val="bg1"/>
                </a:solidFill>
                <a:latin typeface="+mj-lt"/>
              </a:defRPr>
            </a:lvl1pPr>
          </a:lstStyle>
          <a:p>
            <a:fld id="{2DF18D17-D940-42C0-8301-578A1E1D672E}" type="slidenum">
              <a:rPr lang="en-US" smtClean="0"/>
              <a:pPr/>
              <a:t>‹#›</a:t>
            </a:fld>
            <a:endParaRPr lang="en-US"/>
          </a:p>
        </p:txBody>
      </p:sp>
    </p:spTree>
    <p:extLst>
      <p:ext uri="{BB962C8B-B14F-4D97-AF65-F5344CB8AC3E}">
        <p14:creationId xmlns:p14="http://schemas.microsoft.com/office/powerpoint/2010/main" val="638843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2 Photos (Light)">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AC23690-CD21-B68D-31ED-7C0B90727A9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5" y="5769889"/>
            <a:ext cx="1019033" cy="923003"/>
          </a:xfrm>
          <a:prstGeom prst="rect">
            <a:avLst/>
          </a:prstGeom>
        </p:spPr>
      </p:pic>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5929199" cy="1494971"/>
          </a:xfrm>
        </p:spPr>
        <p:txBody>
          <a:bodyPr>
            <a:normAutofit/>
          </a:bodyPr>
          <a:lstStyle>
            <a:lvl1pPr marL="0" indent="0" algn="l">
              <a:buNone/>
              <a:defRPr sz="48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7" name="Text Placeholder 6">
            <a:extLst>
              <a:ext uri="{FF2B5EF4-FFF2-40B4-BE49-F238E27FC236}">
                <a16:creationId xmlns:a16="http://schemas.microsoft.com/office/drawing/2014/main" id="{45B31E57-EBC0-2DA7-883D-4094B5C0BAD3}"/>
              </a:ext>
            </a:extLst>
          </p:cNvPr>
          <p:cNvSpPr>
            <a:spLocks noGrp="1"/>
          </p:cNvSpPr>
          <p:nvPr>
            <p:ph type="body" sz="quarter" idx="14"/>
          </p:nvPr>
        </p:nvSpPr>
        <p:spPr>
          <a:xfrm>
            <a:off x="498475" y="2409825"/>
            <a:ext cx="5929313" cy="3134632"/>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D280A675-F42B-618A-8544-5CFB91269336}"/>
              </a:ext>
            </a:extLst>
          </p:cNvPr>
          <p:cNvSpPr>
            <a:spLocks noGrp="1"/>
          </p:cNvSpPr>
          <p:nvPr>
            <p:ph type="pic" sz="quarter" idx="15"/>
          </p:nvPr>
        </p:nvSpPr>
        <p:spPr>
          <a:xfrm>
            <a:off x="6705600" y="532040"/>
            <a:ext cx="5219700" cy="2743200"/>
          </a:xfrm>
          <a:prstGeom prst="roundRect">
            <a:avLst>
              <a:gd name="adj" fmla="val 2593"/>
            </a:avLst>
          </a:prstGeom>
        </p:spPr>
        <p:txBody>
          <a:bodyPr/>
          <a:lstStyle/>
          <a:p>
            <a:endParaRPr lang="en-US"/>
          </a:p>
        </p:txBody>
      </p:sp>
      <p:sp>
        <p:nvSpPr>
          <p:cNvPr id="2" name="Picture Placeholder 8">
            <a:extLst>
              <a:ext uri="{FF2B5EF4-FFF2-40B4-BE49-F238E27FC236}">
                <a16:creationId xmlns:a16="http://schemas.microsoft.com/office/drawing/2014/main" id="{E23CCC14-2124-1D29-A58D-52EFFB189962}"/>
              </a:ext>
            </a:extLst>
          </p:cNvPr>
          <p:cNvSpPr>
            <a:spLocks noGrp="1"/>
          </p:cNvSpPr>
          <p:nvPr>
            <p:ph type="pic" sz="quarter" idx="16"/>
          </p:nvPr>
        </p:nvSpPr>
        <p:spPr>
          <a:xfrm>
            <a:off x="6705600" y="3582761"/>
            <a:ext cx="5219700" cy="1961696"/>
          </a:xfrm>
          <a:prstGeom prst="roundRect">
            <a:avLst>
              <a:gd name="adj" fmla="val 2593"/>
            </a:avLst>
          </a:prstGeom>
        </p:spPr>
        <p:txBody>
          <a:bodyPr/>
          <a:lstStyle/>
          <a:p>
            <a:endParaRPr lang="en-US"/>
          </a:p>
        </p:txBody>
      </p:sp>
      <p:sp>
        <p:nvSpPr>
          <p:cNvPr id="3" name="Slide Number Placeholder 3">
            <a:extLst>
              <a:ext uri="{FF2B5EF4-FFF2-40B4-BE49-F238E27FC236}">
                <a16:creationId xmlns:a16="http://schemas.microsoft.com/office/drawing/2014/main" id="{D3123D95-8976-8D3C-96A3-9A031521C085}"/>
              </a:ext>
            </a:extLst>
          </p:cNvPr>
          <p:cNvSpPr>
            <a:spLocks noGrp="1"/>
          </p:cNvSpPr>
          <p:nvPr>
            <p:ph type="sldNum" sz="quarter" idx="13"/>
          </p:nvPr>
        </p:nvSpPr>
        <p:spPr>
          <a:xfrm>
            <a:off x="8949845" y="6048828"/>
            <a:ext cx="2743200" cy="365125"/>
          </a:xfrm>
        </p:spPr>
        <p:txBody>
          <a:bodyPr/>
          <a:lstStyle>
            <a:lvl1pPr>
              <a:defRPr>
                <a:solidFill>
                  <a:schemeClr val="tx1"/>
                </a:solidFill>
                <a:latin typeface="+mj-lt"/>
              </a:defRPr>
            </a:lvl1pPr>
          </a:lstStyle>
          <a:p>
            <a:fld id="{2DF18D17-D940-42C0-8301-578A1E1D672E}" type="slidenum">
              <a:rPr lang="en-US" smtClean="0"/>
              <a:pPr/>
              <a:t>‹#›</a:t>
            </a:fld>
            <a:endParaRPr lang="en-US"/>
          </a:p>
        </p:txBody>
      </p:sp>
    </p:spTree>
    <p:extLst>
      <p:ext uri="{BB962C8B-B14F-4D97-AF65-F5344CB8AC3E}">
        <p14:creationId xmlns:p14="http://schemas.microsoft.com/office/powerpoint/2010/main" val="786507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indmap">
    <p:bg>
      <p:bgPr>
        <a:solidFill>
          <a:schemeClr val="tx2"/>
        </a:solidFill>
        <a:effectLst/>
      </p:bgPr>
    </p:bg>
    <p:spTree>
      <p:nvGrpSpPr>
        <p:cNvPr id="1" name=""/>
        <p:cNvGrpSpPr/>
        <p:nvPr/>
      </p:nvGrpSpPr>
      <p:grpSpPr>
        <a:xfrm>
          <a:off x="0" y="0"/>
          <a:ext cx="0" cy="0"/>
          <a:chOff x="0" y="0"/>
          <a:chExt cx="0" cy="0"/>
        </a:xfrm>
      </p:grpSpPr>
      <p:sp>
        <p:nvSpPr>
          <p:cNvPr id="60" name="Rectangle: Rounded Corners 59">
            <a:extLst>
              <a:ext uri="{FF2B5EF4-FFF2-40B4-BE49-F238E27FC236}">
                <a16:creationId xmlns:a16="http://schemas.microsoft.com/office/drawing/2014/main" id="{16A6A219-FD4F-D2A0-9367-4920C8560B94}"/>
              </a:ext>
            </a:extLst>
          </p:cNvPr>
          <p:cNvSpPr>
            <a:spLocks noGrp="1" noRot="1" noMove="1" noResize="1" noEditPoints="1" noAdjustHandles="1" noChangeArrowheads="1" noChangeShapeType="1"/>
          </p:cNvSpPr>
          <p:nvPr userDrawn="1"/>
        </p:nvSpPr>
        <p:spPr>
          <a:xfrm>
            <a:off x="349250" y="346662"/>
            <a:ext cx="11493500" cy="6164676"/>
          </a:xfrm>
          <a:prstGeom prst="roundRect">
            <a:avLst>
              <a:gd name="adj" fmla="val 154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 </a:t>
            </a:r>
          </a:p>
        </p:txBody>
      </p:sp>
      <p:pic>
        <p:nvPicPr>
          <p:cNvPr id="13" name="Picture 12">
            <a:extLst>
              <a:ext uri="{FF2B5EF4-FFF2-40B4-BE49-F238E27FC236}">
                <a16:creationId xmlns:a16="http://schemas.microsoft.com/office/drawing/2014/main" id="{6AC23690-CD21-B68D-31ED-7C0B90727A9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6" y="5769890"/>
            <a:ext cx="754378" cy="683288"/>
          </a:xfrm>
          <a:prstGeom prst="rect">
            <a:avLst/>
          </a:prstGeom>
        </p:spPr>
      </p:pic>
      <p:grpSp>
        <p:nvGrpSpPr>
          <p:cNvPr id="3" name="Google Shape;124;p15">
            <a:extLst>
              <a:ext uri="{FF2B5EF4-FFF2-40B4-BE49-F238E27FC236}">
                <a16:creationId xmlns:a16="http://schemas.microsoft.com/office/drawing/2014/main" id="{44645469-9CC4-D03C-5688-89A1555DB285}"/>
              </a:ext>
            </a:extLst>
          </p:cNvPr>
          <p:cNvGrpSpPr/>
          <p:nvPr userDrawn="1"/>
        </p:nvGrpSpPr>
        <p:grpSpPr>
          <a:xfrm>
            <a:off x="814605" y="1701482"/>
            <a:ext cx="3063395" cy="858552"/>
            <a:chOff x="-2" y="-105"/>
            <a:chExt cx="821400" cy="241556"/>
          </a:xfrm>
          <a:solidFill>
            <a:schemeClr val="accent4"/>
          </a:solidFill>
        </p:grpSpPr>
        <p:sp>
          <p:nvSpPr>
            <p:cNvPr id="25" name="Google Shape;125;p15">
              <a:extLst>
                <a:ext uri="{FF2B5EF4-FFF2-40B4-BE49-F238E27FC236}">
                  <a16:creationId xmlns:a16="http://schemas.microsoft.com/office/drawing/2014/main" id="{B094CF68-DE8D-64BA-1EFF-B2B684F230E3}"/>
                </a:ext>
              </a:extLst>
            </p:cNvPr>
            <p:cNvSpPr/>
            <p:nvPr userDrawn="1"/>
          </p:nvSpPr>
          <p:spPr>
            <a:xfrm>
              <a:off x="0" y="0"/>
              <a:ext cx="821369" cy="241451"/>
            </a:xfrm>
            <a:prstGeom prst="roundRect">
              <a:avLst/>
            </a:pr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126;p15">
              <a:extLst>
                <a:ext uri="{FF2B5EF4-FFF2-40B4-BE49-F238E27FC236}">
                  <a16:creationId xmlns:a16="http://schemas.microsoft.com/office/drawing/2014/main" id="{B0715DB0-6ACC-449B-6E04-7102CF60E7FE}"/>
                </a:ext>
              </a:extLst>
            </p:cNvPr>
            <p:cNvSpPr txBox="1"/>
            <p:nvPr userDrawn="1"/>
          </p:nvSpPr>
          <p:spPr>
            <a:xfrm>
              <a:off x="-2" y="-105"/>
              <a:ext cx="821400" cy="241500"/>
            </a:xfrm>
            <a:prstGeom prst="roundRect">
              <a:avLst>
                <a:gd name="adj" fmla="val 10453"/>
              </a:avLst>
            </a:prstGeom>
            <a:grpFill/>
            <a:ln>
              <a:noFill/>
            </a:ln>
          </p:spPr>
          <p:txBody>
            <a:bodyPr spcFirstLastPara="1" wrap="square" lIns="254000" tIns="254000" rIns="254000" bIns="2540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40000"/>
                </a:lnSpc>
                <a:spcBef>
                  <a:spcPts val="0"/>
                </a:spcBef>
                <a:spcAft>
                  <a:spcPts val="0"/>
                </a:spcAft>
                <a:buNone/>
              </a:pPr>
              <a:endParaRPr>
                <a:latin typeface="+mj-lt"/>
              </a:endParaRPr>
            </a:p>
          </p:txBody>
        </p:sp>
      </p:grpSp>
      <p:sp>
        <p:nvSpPr>
          <p:cNvPr id="59" name="Text Placeholder 58">
            <a:extLst>
              <a:ext uri="{FF2B5EF4-FFF2-40B4-BE49-F238E27FC236}">
                <a16:creationId xmlns:a16="http://schemas.microsoft.com/office/drawing/2014/main" id="{FC6A1B98-38DC-EE23-0EAF-26CA73BAB143}"/>
              </a:ext>
            </a:extLst>
          </p:cNvPr>
          <p:cNvSpPr>
            <a:spLocks noGrp="1"/>
          </p:cNvSpPr>
          <p:nvPr>
            <p:ph type="body" sz="quarter" idx="10"/>
          </p:nvPr>
        </p:nvSpPr>
        <p:spPr>
          <a:xfrm>
            <a:off x="964366" y="1819841"/>
            <a:ext cx="2763875" cy="622332"/>
          </a:xfrm>
        </p:spPr>
        <p:txBody>
          <a:bodyPr>
            <a:normAutofit/>
          </a:bodyPr>
          <a:lstStyle>
            <a:lvl1pPr marL="0" indent="0" algn="ctr">
              <a:buNone/>
              <a:defRPr sz="2000" b="1">
                <a:solidFill>
                  <a:schemeClr val="tx1"/>
                </a:solidFill>
                <a:latin typeface="+mj-lt"/>
              </a:defRPr>
            </a:lvl1pPr>
            <a:lvl2pPr marL="457200" indent="0">
              <a:buNone/>
              <a:defRPr/>
            </a:lvl2pPr>
          </a:lstStyle>
          <a:p>
            <a:pPr lvl="0"/>
            <a:r>
              <a:rPr lang="en-US"/>
              <a:t>Click to edit Master text styles</a:t>
            </a:r>
          </a:p>
        </p:txBody>
      </p:sp>
      <p:sp>
        <p:nvSpPr>
          <p:cNvPr id="63" name="Google Shape;126;p15">
            <a:extLst>
              <a:ext uri="{FF2B5EF4-FFF2-40B4-BE49-F238E27FC236}">
                <a16:creationId xmlns:a16="http://schemas.microsoft.com/office/drawing/2014/main" id="{96177957-DAC0-6597-10B5-963164369E63}"/>
              </a:ext>
            </a:extLst>
          </p:cNvPr>
          <p:cNvSpPr txBox="1"/>
          <p:nvPr userDrawn="1"/>
        </p:nvSpPr>
        <p:spPr>
          <a:xfrm>
            <a:off x="4489367" y="1701482"/>
            <a:ext cx="3063395" cy="858353"/>
          </a:xfrm>
          <a:prstGeom prst="roundRect">
            <a:avLst>
              <a:gd name="adj" fmla="val 10453"/>
            </a:avLst>
          </a:prstGeom>
          <a:solidFill>
            <a:schemeClr val="accent5"/>
          </a:solidFill>
          <a:ln>
            <a:noFill/>
          </a:ln>
        </p:spPr>
        <p:txBody>
          <a:bodyPr spcFirstLastPara="1" wrap="square" lIns="254000" tIns="254000" rIns="254000" bIns="2540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40000"/>
              </a:lnSpc>
              <a:spcBef>
                <a:spcPts val="0"/>
              </a:spcBef>
              <a:spcAft>
                <a:spcPts val="0"/>
              </a:spcAft>
              <a:buNone/>
            </a:pPr>
            <a:endParaRPr>
              <a:latin typeface="+mj-lt"/>
            </a:endParaRPr>
          </a:p>
        </p:txBody>
      </p:sp>
      <p:sp>
        <p:nvSpPr>
          <p:cNvPr id="69" name="Google Shape;126;p15">
            <a:extLst>
              <a:ext uri="{FF2B5EF4-FFF2-40B4-BE49-F238E27FC236}">
                <a16:creationId xmlns:a16="http://schemas.microsoft.com/office/drawing/2014/main" id="{EBF42853-FC8C-9DE8-A216-022CC99D6B57}"/>
              </a:ext>
            </a:extLst>
          </p:cNvPr>
          <p:cNvSpPr txBox="1"/>
          <p:nvPr userDrawn="1"/>
        </p:nvSpPr>
        <p:spPr>
          <a:xfrm>
            <a:off x="8164239" y="1701482"/>
            <a:ext cx="3063395" cy="858353"/>
          </a:xfrm>
          <a:prstGeom prst="roundRect">
            <a:avLst>
              <a:gd name="adj" fmla="val 10453"/>
            </a:avLst>
          </a:prstGeom>
          <a:solidFill>
            <a:schemeClr val="accent3"/>
          </a:solidFill>
          <a:ln>
            <a:noFill/>
          </a:ln>
        </p:spPr>
        <p:txBody>
          <a:bodyPr spcFirstLastPara="1" wrap="square" lIns="254000" tIns="254000" rIns="254000" bIns="2540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40000"/>
              </a:lnSpc>
              <a:spcBef>
                <a:spcPts val="0"/>
              </a:spcBef>
              <a:spcAft>
                <a:spcPts val="0"/>
              </a:spcAft>
              <a:buNone/>
            </a:pPr>
            <a:endParaRPr>
              <a:latin typeface="+mj-lt"/>
            </a:endParaRPr>
          </a:p>
        </p:txBody>
      </p:sp>
      <p:sp>
        <p:nvSpPr>
          <p:cNvPr id="65" name="Text Placeholder 58">
            <a:extLst>
              <a:ext uri="{FF2B5EF4-FFF2-40B4-BE49-F238E27FC236}">
                <a16:creationId xmlns:a16="http://schemas.microsoft.com/office/drawing/2014/main" id="{A3AED97F-87B4-8F00-CD43-1923EAC89EAA}"/>
              </a:ext>
            </a:extLst>
          </p:cNvPr>
          <p:cNvSpPr>
            <a:spLocks noGrp="1"/>
          </p:cNvSpPr>
          <p:nvPr userDrawn="1">
            <p:ph type="body" sz="quarter" idx="11"/>
          </p:nvPr>
        </p:nvSpPr>
        <p:spPr>
          <a:xfrm>
            <a:off x="4639128" y="1819592"/>
            <a:ext cx="2763875" cy="622332"/>
          </a:xfrm>
        </p:spPr>
        <p:txBody>
          <a:bodyPr>
            <a:normAutofit/>
          </a:bodyPr>
          <a:lstStyle>
            <a:lvl1pPr marL="0" indent="0" algn="ctr">
              <a:buNone/>
              <a:defRPr sz="2000" b="1">
                <a:solidFill>
                  <a:schemeClr val="tx1"/>
                </a:solidFill>
                <a:latin typeface="+mj-lt"/>
              </a:defRPr>
            </a:lvl1pPr>
            <a:lvl2pPr marL="457200" indent="0">
              <a:buNone/>
              <a:defRPr/>
            </a:lvl2pPr>
          </a:lstStyle>
          <a:p>
            <a:pPr lvl="0"/>
            <a:r>
              <a:rPr lang="en-US"/>
              <a:t>Click to edit Master text styles</a:t>
            </a:r>
          </a:p>
        </p:txBody>
      </p:sp>
      <p:sp>
        <p:nvSpPr>
          <p:cNvPr id="70" name="Text Placeholder 58">
            <a:extLst>
              <a:ext uri="{FF2B5EF4-FFF2-40B4-BE49-F238E27FC236}">
                <a16:creationId xmlns:a16="http://schemas.microsoft.com/office/drawing/2014/main" id="{679DEF40-829C-5767-5B40-5E2C46EFCEEF}"/>
              </a:ext>
            </a:extLst>
          </p:cNvPr>
          <p:cNvSpPr>
            <a:spLocks noGrp="1"/>
          </p:cNvSpPr>
          <p:nvPr userDrawn="1">
            <p:ph type="body" sz="quarter" idx="12"/>
          </p:nvPr>
        </p:nvSpPr>
        <p:spPr>
          <a:xfrm>
            <a:off x="8313998" y="1819492"/>
            <a:ext cx="2763875" cy="622332"/>
          </a:xfrm>
        </p:spPr>
        <p:txBody>
          <a:bodyPr>
            <a:normAutofit/>
          </a:bodyPr>
          <a:lstStyle>
            <a:lvl1pPr marL="0" indent="0" algn="ctr">
              <a:buNone/>
              <a:defRPr sz="2000" b="1">
                <a:solidFill>
                  <a:schemeClr val="tx1"/>
                </a:solidFill>
                <a:latin typeface="+mj-lt"/>
              </a:defRPr>
            </a:lvl1pPr>
            <a:lvl2pPr marL="457200" indent="0">
              <a:buNone/>
              <a:defRPr/>
            </a:lvl2pPr>
          </a:lstStyle>
          <a:p>
            <a:pPr lvl="0"/>
            <a:r>
              <a:rPr lang="en-US"/>
              <a:t>Click to edit Master text styles</a:t>
            </a:r>
          </a:p>
        </p:txBody>
      </p:sp>
      <p:sp>
        <p:nvSpPr>
          <p:cNvPr id="74" name="Text Placeholder 73">
            <a:extLst>
              <a:ext uri="{FF2B5EF4-FFF2-40B4-BE49-F238E27FC236}">
                <a16:creationId xmlns:a16="http://schemas.microsoft.com/office/drawing/2014/main" id="{B18D19FF-20FA-F709-D58B-FB2108A4031A}"/>
              </a:ext>
            </a:extLst>
          </p:cNvPr>
          <p:cNvSpPr>
            <a:spLocks noGrp="1"/>
          </p:cNvSpPr>
          <p:nvPr>
            <p:ph type="body" sz="quarter" idx="13"/>
          </p:nvPr>
        </p:nvSpPr>
        <p:spPr>
          <a:xfrm>
            <a:off x="814388" y="2843213"/>
            <a:ext cx="3063875" cy="279687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5" name="Text Placeholder 73">
            <a:extLst>
              <a:ext uri="{FF2B5EF4-FFF2-40B4-BE49-F238E27FC236}">
                <a16:creationId xmlns:a16="http://schemas.microsoft.com/office/drawing/2014/main" id="{2756BC51-62DC-9DE7-4E06-3FEBCA2F8765}"/>
              </a:ext>
            </a:extLst>
          </p:cNvPr>
          <p:cNvSpPr>
            <a:spLocks noGrp="1"/>
          </p:cNvSpPr>
          <p:nvPr>
            <p:ph type="body" sz="quarter" idx="14"/>
          </p:nvPr>
        </p:nvSpPr>
        <p:spPr>
          <a:xfrm>
            <a:off x="4489367" y="2843439"/>
            <a:ext cx="3063875" cy="279687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7" name="Text Placeholder 4">
            <a:extLst>
              <a:ext uri="{FF2B5EF4-FFF2-40B4-BE49-F238E27FC236}">
                <a16:creationId xmlns:a16="http://schemas.microsoft.com/office/drawing/2014/main" id="{849B02BA-9914-F546-5BAB-8E993625E5F3}"/>
              </a:ext>
            </a:extLst>
          </p:cNvPr>
          <p:cNvSpPr>
            <a:spLocks noGrp="1"/>
          </p:cNvSpPr>
          <p:nvPr>
            <p:ph type="body" sz="quarter" idx="15"/>
          </p:nvPr>
        </p:nvSpPr>
        <p:spPr>
          <a:xfrm>
            <a:off x="888106" y="548712"/>
            <a:ext cx="10415788" cy="807817"/>
          </a:xfrm>
        </p:spPr>
        <p:txBody>
          <a:bodyPr anchor="ctr">
            <a:normAutofit/>
          </a:bodyPr>
          <a:lstStyle>
            <a:lvl1pPr marL="0" indent="0" algn="ctr">
              <a:buNone/>
              <a:defRPr sz="48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78" name="Text Placeholder 73">
            <a:extLst>
              <a:ext uri="{FF2B5EF4-FFF2-40B4-BE49-F238E27FC236}">
                <a16:creationId xmlns:a16="http://schemas.microsoft.com/office/drawing/2014/main" id="{A8A69708-93A2-AFCF-21D5-36ECD95A1630}"/>
              </a:ext>
            </a:extLst>
          </p:cNvPr>
          <p:cNvSpPr>
            <a:spLocks noGrp="1"/>
          </p:cNvSpPr>
          <p:nvPr>
            <p:ph type="body" sz="quarter" idx="16"/>
          </p:nvPr>
        </p:nvSpPr>
        <p:spPr>
          <a:xfrm>
            <a:off x="8163759" y="2843212"/>
            <a:ext cx="3063875" cy="279687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Slide Number Placeholder 3">
            <a:extLst>
              <a:ext uri="{FF2B5EF4-FFF2-40B4-BE49-F238E27FC236}">
                <a16:creationId xmlns:a16="http://schemas.microsoft.com/office/drawing/2014/main" id="{AA6B190E-6E64-0043-12C9-6C033BC6719D}"/>
              </a:ext>
            </a:extLst>
          </p:cNvPr>
          <p:cNvSpPr>
            <a:spLocks noGrp="1"/>
          </p:cNvSpPr>
          <p:nvPr>
            <p:ph type="sldNum" sz="quarter" idx="17"/>
          </p:nvPr>
        </p:nvSpPr>
        <p:spPr>
          <a:xfrm>
            <a:off x="8949844" y="6111534"/>
            <a:ext cx="2743200" cy="272926"/>
          </a:xfrm>
        </p:spPr>
        <p:txBody>
          <a:bodyPr/>
          <a:lstStyle>
            <a:lvl1pPr>
              <a:defRPr>
                <a:solidFill>
                  <a:schemeClr val="tx1"/>
                </a:solidFill>
                <a:latin typeface="+mj-lt"/>
              </a:defRPr>
            </a:lvl1pPr>
          </a:lstStyle>
          <a:p>
            <a:fld id="{2DF18D17-D940-42C0-8301-578A1E1D672E}" type="slidenum">
              <a:rPr lang="en-US" smtClean="0"/>
              <a:pPr/>
              <a:t>‹#›</a:t>
            </a:fld>
            <a:endParaRPr lang="en-US"/>
          </a:p>
        </p:txBody>
      </p:sp>
    </p:spTree>
    <p:extLst>
      <p:ext uri="{BB962C8B-B14F-4D97-AF65-F5344CB8AC3E}">
        <p14:creationId xmlns:p14="http://schemas.microsoft.com/office/powerpoint/2010/main" val="4291973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F4C1A2F-870A-D290-8379-5CE319BBA5E9}"/>
              </a:ext>
              <a:ext uri="{C183D7F6-B498-43B3-948B-1728B52AA6E4}">
                <adec:decorative xmlns:adec="http://schemas.microsoft.com/office/drawing/2017/decorative" val="1"/>
              </a:ext>
            </a:extLst>
          </p:cNvPr>
          <p:cNvSpPr>
            <a:spLocks/>
          </p:cNvSpPr>
          <p:nvPr userDrawn="1"/>
        </p:nvSpPr>
        <p:spPr>
          <a:xfrm>
            <a:off x="0" y="3162300"/>
            <a:ext cx="12192000" cy="36957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10415788" cy="807817"/>
          </a:xfrm>
        </p:spPr>
        <p:txBody>
          <a:bodyPr anchor="ctr">
            <a:normAutofit/>
          </a:bodyPr>
          <a:lstStyle>
            <a:lvl1pPr marL="0" indent="0" algn="l">
              <a:buNone/>
              <a:defRPr sz="48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242E9ACB-61A4-81E4-D286-0583AF6EC11B}"/>
              </a:ext>
            </a:extLst>
          </p:cNvPr>
          <p:cNvSpPr>
            <a:spLocks noGrp="1"/>
          </p:cNvSpPr>
          <p:nvPr>
            <p:ph type="sldNum" sz="quarter" idx="13"/>
          </p:nvPr>
        </p:nvSpPr>
        <p:spPr>
          <a:xfrm>
            <a:off x="8912564" y="6231390"/>
            <a:ext cx="2743200" cy="261257"/>
          </a:xfrm>
        </p:spPr>
        <p:txBody>
          <a:bodyPr/>
          <a:lstStyle>
            <a:lvl1pPr>
              <a:defRPr>
                <a:solidFill>
                  <a:schemeClr val="bg1"/>
                </a:solidFill>
                <a:latin typeface="+mj-lt"/>
              </a:defRPr>
            </a:lvl1pPr>
          </a:lstStyle>
          <a:p>
            <a:fld id="{2DF18D17-D940-42C0-8301-578A1E1D672E}" type="slidenum">
              <a:rPr lang="en-US" smtClean="0"/>
              <a:pPr/>
              <a:t>‹#›</a:t>
            </a:fld>
            <a:endParaRPr lang="en-US"/>
          </a:p>
        </p:txBody>
      </p:sp>
      <p:sp>
        <p:nvSpPr>
          <p:cNvPr id="7" name="Text Placeholder 6">
            <a:extLst>
              <a:ext uri="{FF2B5EF4-FFF2-40B4-BE49-F238E27FC236}">
                <a16:creationId xmlns:a16="http://schemas.microsoft.com/office/drawing/2014/main" id="{45B31E57-EBC0-2DA7-883D-4094B5C0BAD3}"/>
              </a:ext>
            </a:extLst>
          </p:cNvPr>
          <p:cNvSpPr>
            <a:spLocks noGrp="1"/>
          </p:cNvSpPr>
          <p:nvPr>
            <p:ph type="body" sz="quarter" idx="14"/>
          </p:nvPr>
        </p:nvSpPr>
        <p:spPr>
          <a:xfrm>
            <a:off x="319426" y="4230615"/>
            <a:ext cx="2397124" cy="635990"/>
          </a:xfrm>
          <a:noFill/>
        </p:spPr>
        <p:txBody>
          <a:bodyPr>
            <a:normAutofit/>
          </a:bodyPr>
          <a:lstStyle>
            <a:lvl1pPr marL="0" indent="0" algn="ctr">
              <a:buNone/>
              <a:defRPr sz="1800" b="1">
                <a:solidFill>
                  <a:schemeClr val="bg1"/>
                </a:solidFill>
                <a:latin typeface="+mj-lt"/>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1" name="Picture Placeholder 10">
            <a:extLst>
              <a:ext uri="{FF2B5EF4-FFF2-40B4-BE49-F238E27FC236}">
                <a16:creationId xmlns:a16="http://schemas.microsoft.com/office/drawing/2014/main" id="{DE9648C3-210A-52D4-A5B5-196DA2DC58FA}"/>
              </a:ext>
            </a:extLst>
          </p:cNvPr>
          <p:cNvSpPr>
            <a:spLocks noGrp="1"/>
          </p:cNvSpPr>
          <p:nvPr>
            <p:ph type="pic" sz="quarter" idx="19"/>
          </p:nvPr>
        </p:nvSpPr>
        <p:spPr>
          <a:xfrm>
            <a:off x="527388" y="1923814"/>
            <a:ext cx="1981200" cy="1981200"/>
          </a:xfrm>
          <a:prstGeom prst="flowChartConnector">
            <a:avLst/>
          </a:prstGeom>
        </p:spPr>
        <p:txBody>
          <a:bodyPr/>
          <a:lstStyle/>
          <a:p>
            <a:endParaRPr lang="en-US"/>
          </a:p>
        </p:txBody>
      </p:sp>
      <p:pic>
        <p:nvPicPr>
          <p:cNvPr id="15" name="Picture 14">
            <a:extLst>
              <a:ext uri="{FF2B5EF4-FFF2-40B4-BE49-F238E27FC236}">
                <a16:creationId xmlns:a16="http://schemas.microsoft.com/office/drawing/2014/main" id="{F56C07A9-2DFB-5B32-7B50-7014D9D8F8E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5" y="5769889"/>
            <a:ext cx="1019033" cy="923003"/>
          </a:xfrm>
          <a:prstGeom prst="rect">
            <a:avLst/>
          </a:prstGeom>
        </p:spPr>
      </p:pic>
      <p:sp>
        <p:nvSpPr>
          <p:cNvPr id="16" name="Text Placeholder 6">
            <a:extLst>
              <a:ext uri="{FF2B5EF4-FFF2-40B4-BE49-F238E27FC236}">
                <a16:creationId xmlns:a16="http://schemas.microsoft.com/office/drawing/2014/main" id="{771BFCF8-2765-1A58-802B-BC6FAD3736DE}"/>
              </a:ext>
            </a:extLst>
          </p:cNvPr>
          <p:cNvSpPr>
            <a:spLocks noGrp="1"/>
          </p:cNvSpPr>
          <p:nvPr>
            <p:ph type="body" sz="quarter" idx="20"/>
          </p:nvPr>
        </p:nvSpPr>
        <p:spPr>
          <a:xfrm>
            <a:off x="3253126" y="4230615"/>
            <a:ext cx="2397124" cy="635990"/>
          </a:xfrm>
          <a:noFill/>
        </p:spPr>
        <p:txBody>
          <a:bodyPr>
            <a:normAutofit/>
          </a:bodyPr>
          <a:lstStyle>
            <a:lvl1pPr marL="0" indent="0" algn="ctr">
              <a:buNone/>
              <a:defRPr sz="1800" b="1">
                <a:solidFill>
                  <a:schemeClr val="bg1"/>
                </a:solidFill>
                <a:latin typeface="+mj-lt"/>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7" name="Picture Placeholder 10">
            <a:extLst>
              <a:ext uri="{FF2B5EF4-FFF2-40B4-BE49-F238E27FC236}">
                <a16:creationId xmlns:a16="http://schemas.microsoft.com/office/drawing/2014/main" id="{3057388B-78B5-A0C3-7778-F4B5C8E7E641}"/>
              </a:ext>
            </a:extLst>
          </p:cNvPr>
          <p:cNvSpPr>
            <a:spLocks noGrp="1"/>
          </p:cNvSpPr>
          <p:nvPr>
            <p:ph type="pic" sz="quarter" idx="21"/>
          </p:nvPr>
        </p:nvSpPr>
        <p:spPr>
          <a:xfrm>
            <a:off x="3461088" y="1923814"/>
            <a:ext cx="1981200" cy="1981200"/>
          </a:xfrm>
          <a:prstGeom prst="flowChartConnector">
            <a:avLst/>
          </a:prstGeom>
        </p:spPr>
        <p:txBody>
          <a:bodyPr/>
          <a:lstStyle/>
          <a:p>
            <a:endParaRPr lang="en-US"/>
          </a:p>
        </p:txBody>
      </p:sp>
      <p:sp>
        <p:nvSpPr>
          <p:cNvPr id="18" name="Text Placeholder 6">
            <a:extLst>
              <a:ext uri="{FF2B5EF4-FFF2-40B4-BE49-F238E27FC236}">
                <a16:creationId xmlns:a16="http://schemas.microsoft.com/office/drawing/2014/main" id="{4DD41698-6686-10CD-8A57-D6A395CDE175}"/>
              </a:ext>
            </a:extLst>
          </p:cNvPr>
          <p:cNvSpPr>
            <a:spLocks noGrp="1"/>
          </p:cNvSpPr>
          <p:nvPr>
            <p:ph type="body" sz="quarter" idx="22"/>
          </p:nvPr>
        </p:nvSpPr>
        <p:spPr>
          <a:xfrm>
            <a:off x="5978864" y="4230615"/>
            <a:ext cx="2397124" cy="635990"/>
          </a:xfrm>
          <a:noFill/>
        </p:spPr>
        <p:txBody>
          <a:bodyPr>
            <a:normAutofit/>
          </a:bodyPr>
          <a:lstStyle>
            <a:lvl1pPr marL="0" indent="0" algn="ctr">
              <a:buNone/>
              <a:defRPr sz="1800" b="1">
                <a:solidFill>
                  <a:schemeClr val="bg1"/>
                </a:solidFill>
                <a:latin typeface="+mj-lt"/>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9" name="Picture Placeholder 10">
            <a:extLst>
              <a:ext uri="{FF2B5EF4-FFF2-40B4-BE49-F238E27FC236}">
                <a16:creationId xmlns:a16="http://schemas.microsoft.com/office/drawing/2014/main" id="{E047CFA4-381B-00EE-F7D5-3AF4BE597D4B}"/>
              </a:ext>
            </a:extLst>
          </p:cNvPr>
          <p:cNvSpPr>
            <a:spLocks noGrp="1"/>
          </p:cNvSpPr>
          <p:nvPr>
            <p:ph type="pic" sz="quarter" idx="23"/>
          </p:nvPr>
        </p:nvSpPr>
        <p:spPr>
          <a:xfrm>
            <a:off x="6186826" y="1923814"/>
            <a:ext cx="1981200" cy="1981200"/>
          </a:xfrm>
          <a:prstGeom prst="flowChartConnector">
            <a:avLst/>
          </a:prstGeom>
        </p:spPr>
        <p:txBody>
          <a:bodyPr/>
          <a:lstStyle/>
          <a:p>
            <a:endParaRPr lang="en-US"/>
          </a:p>
        </p:txBody>
      </p:sp>
      <p:sp>
        <p:nvSpPr>
          <p:cNvPr id="20" name="Text Placeholder 6">
            <a:extLst>
              <a:ext uri="{FF2B5EF4-FFF2-40B4-BE49-F238E27FC236}">
                <a16:creationId xmlns:a16="http://schemas.microsoft.com/office/drawing/2014/main" id="{A86082A9-8BD8-3557-7165-934F20224240}"/>
              </a:ext>
            </a:extLst>
          </p:cNvPr>
          <p:cNvSpPr>
            <a:spLocks noGrp="1"/>
          </p:cNvSpPr>
          <p:nvPr>
            <p:ph type="body" sz="quarter" idx="24"/>
          </p:nvPr>
        </p:nvSpPr>
        <p:spPr>
          <a:xfrm>
            <a:off x="8704602" y="4230615"/>
            <a:ext cx="2397124" cy="635990"/>
          </a:xfrm>
          <a:noFill/>
        </p:spPr>
        <p:txBody>
          <a:bodyPr>
            <a:normAutofit/>
          </a:bodyPr>
          <a:lstStyle>
            <a:lvl1pPr marL="0" indent="0" algn="ctr">
              <a:buNone/>
              <a:defRPr sz="1800" b="1">
                <a:solidFill>
                  <a:schemeClr val="bg1"/>
                </a:solidFill>
                <a:latin typeface="+mj-lt"/>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1" name="Picture Placeholder 10">
            <a:extLst>
              <a:ext uri="{FF2B5EF4-FFF2-40B4-BE49-F238E27FC236}">
                <a16:creationId xmlns:a16="http://schemas.microsoft.com/office/drawing/2014/main" id="{178A0450-BBE1-49AA-9F24-20136C3D0B57}"/>
              </a:ext>
            </a:extLst>
          </p:cNvPr>
          <p:cNvSpPr>
            <a:spLocks noGrp="1"/>
          </p:cNvSpPr>
          <p:nvPr>
            <p:ph type="pic" sz="quarter" idx="25"/>
          </p:nvPr>
        </p:nvSpPr>
        <p:spPr>
          <a:xfrm>
            <a:off x="8912564" y="1923814"/>
            <a:ext cx="1981200" cy="1981200"/>
          </a:xfrm>
          <a:prstGeom prst="flowChartConnector">
            <a:avLst/>
          </a:prstGeom>
        </p:spPr>
        <p:txBody>
          <a:bodyPr/>
          <a:lstStyle/>
          <a:p>
            <a:endParaRPr lang="en-US"/>
          </a:p>
        </p:txBody>
      </p:sp>
    </p:spTree>
    <p:extLst>
      <p:ext uri="{BB962C8B-B14F-4D97-AF65-F5344CB8AC3E}">
        <p14:creationId xmlns:p14="http://schemas.microsoft.com/office/powerpoint/2010/main" val="591091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Imag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AC23690-CD21-B68D-31ED-7C0B90727A9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5" y="5769889"/>
            <a:ext cx="1019033" cy="923003"/>
          </a:xfrm>
          <a:prstGeom prst="rect">
            <a:avLst/>
          </a:prstGeom>
        </p:spPr>
      </p:pic>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10415788" cy="807817"/>
          </a:xfrm>
        </p:spPr>
        <p:txBody>
          <a:bodyPr anchor="ctr">
            <a:normAutofit/>
          </a:bodyPr>
          <a:lstStyle>
            <a:lvl1pPr marL="0" indent="0" algn="l">
              <a:buNone/>
              <a:defRPr sz="48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242E9ACB-61A4-81E4-D286-0583AF6EC11B}"/>
              </a:ext>
            </a:extLst>
          </p:cNvPr>
          <p:cNvSpPr>
            <a:spLocks noGrp="1"/>
          </p:cNvSpPr>
          <p:nvPr>
            <p:ph type="sldNum" sz="quarter" idx="13"/>
          </p:nvPr>
        </p:nvSpPr>
        <p:spPr>
          <a:xfrm>
            <a:off x="8949845" y="6127522"/>
            <a:ext cx="2743200" cy="365125"/>
          </a:xfrm>
        </p:spPr>
        <p:txBody>
          <a:bodyPr/>
          <a:lstStyle>
            <a:lvl1pPr>
              <a:defRPr>
                <a:solidFill>
                  <a:schemeClr val="tx1"/>
                </a:solidFill>
                <a:latin typeface="+mj-lt"/>
              </a:defRPr>
            </a:lvl1pPr>
          </a:lstStyle>
          <a:p>
            <a:fld id="{2DF18D17-D940-42C0-8301-578A1E1D672E}" type="slidenum">
              <a:rPr lang="en-US" smtClean="0"/>
              <a:pPr/>
              <a:t>‹#›</a:t>
            </a:fld>
            <a:endParaRPr lang="en-US"/>
          </a:p>
        </p:txBody>
      </p:sp>
      <p:sp>
        <p:nvSpPr>
          <p:cNvPr id="7" name="Text Placeholder 6">
            <a:extLst>
              <a:ext uri="{FF2B5EF4-FFF2-40B4-BE49-F238E27FC236}">
                <a16:creationId xmlns:a16="http://schemas.microsoft.com/office/drawing/2014/main" id="{45B31E57-EBC0-2DA7-883D-4094B5C0BAD3}"/>
              </a:ext>
            </a:extLst>
          </p:cNvPr>
          <p:cNvSpPr>
            <a:spLocks noGrp="1"/>
          </p:cNvSpPr>
          <p:nvPr>
            <p:ph type="body" sz="quarter" idx="14"/>
          </p:nvPr>
        </p:nvSpPr>
        <p:spPr>
          <a:xfrm>
            <a:off x="498476" y="3822384"/>
            <a:ext cx="3293182" cy="1948178"/>
          </a:xfrm>
          <a:no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 name="Picture Placeholder 2">
            <a:extLst>
              <a:ext uri="{FF2B5EF4-FFF2-40B4-BE49-F238E27FC236}">
                <a16:creationId xmlns:a16="http://schemas.microsoft.com/office/drawing/2014/main" id="{AC510AA3-86C0-DF4F-3EEF-97A24DBC288F}"/>
              </a:ext>
            </a:extLst>
          </p:cNvPr>
          <p:cNvSpPr>
            <a:spLocks noGrp="1"/>
          </p:cNvSpPr>
          <p:nvPr>
            <p:ph type="pic" sz="quarter" idx="15"/>
          </p:nvPr>
        </p:nvSpPr>
        <p:spPr>
          <a:xfrm>
            <a:off x="497795" y="1835151"/>
            <a:ext cx="3292609" cy="1808162"/>
          </a:xfrm>
          <a:prstGeom prst="round2SameRect">
            <a:avLst/>
          </a:prstGeom>
          <a:ln w="28575">
            <a:solidFill>
              <a:schemeClr val="accent5"/>
            </a:solidFill>
          </a:ln>
        </p:spPr>
        <p:txBody>
          <a:bodyPr/>
          <a:lstStyle/>
          <a:p>
            <a:endParaRPr lang="en-US"/>
          </a:p>
        </p:txBody>
      </p:sp>
      <p:sp>
        <p:nvSpPr>
          <p:cNvPr id="6" name="Text Placeholder 6">
            <a:extLst>
              <a:ext uri="{FF2B5EF4-FFF2-40B4-BE49-F238E27FC236}">
                <a16:creationId xmlns:a16="http://schemas.microsoft.com/office/drawing/2014/main" id="{2658C9E3-357A-6374-D092-C48FCBED49C1}"/>
              </a:ext>
            </a:extLst>
          </p:cNvPr>
          <p:cNvSpPr>
            <a:spLocks noGrp="1"/>
          </p:cNvSpPr>
          <p:nvPr>
            <p:ph type="body" sz="quarter" idx="16"/>
          </p:nvPr>
        </p:nvSpPr>
        <p:spPr>
          <a:xfrm>
            <a:off x="4002476" y="3821711"/>
            <a:ext cx="3293182" cy="1948178"/>
          </a:xfrm>
          <a:no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Picture Placeholder 2">
            <a:extLst>
              <a:ext uri="{FF2B5EF4-FFF2-40B4-BE49-F238E27FC236}">
                <a16:creationId xmlns:a16="http://schemas.microsoft.com/office/drawing/2014/main" id="{B54A5882-F162-0A6B-A4B9-E34B3195C75F}"/>
              </a:ext>
            </a:extLst>
          </p:cNvPr>
          <p:cNvSpPr>
            <a:spLocks noGrp="1"/>
          </p:cNvSpPr>
          <p:nvPr>
            <p:ph type="pic" sz="quarter" idx="17"/>
          </p:nvPr>
        </p:nvSpPr>
        <p:spPr>
          <a:xfrm>
            <a:off x="4001795" y="1834478"/>
            <a:ext cx="3292609" cy="1808162"/>
          </a:xfrm>
          <a:prstGeom prst="round2SameRect">
            <a:avLst/>
          </a:prstGeom>
          <a:ln w="28575">
            <a:solidFill>
              <a:schemeClr val="accent4"/>
            </a:solidFill>
          </a:ln>
        </p:spPr>
        <p:txBody>
          <a:bodyPr/>
          <a:lstStyle/>
          <a:p>
            <a:endParaRPr lang="en-US"/>
          </a:p>
        </p:txBody>
      </p:sp>
      <p:sp>
        <p:nvSpPr>
          <p:cNvPr id="9" name="Text Placeholder 6">
            <a:extLst>
              <a:ext uri="{FF2B5EF4-FFF2-40B4-BE49-F238E27FC236}">
                <a16:creationId xmlns:a16="http://schemas.microsoft.com/office/drawing/2014/main" id="{97EA958F-CDD6-3CCC-26DB-093D7F628B5F}"/>
              </a:ext>
            </a:extLst>
          </p:cNvPr>
          <p:cNvSpPr>
            <a:spLocks noGrp="1"/>
          </p:cNvSpPr>
          <p:nvPr>
            <p:ph type="body" sz="quarter" idx="18"/>
          </p:nvPr>
        </p:nvSpPr>
        <p:spPr>
          <a:xfrm>
            <a:off x="7508303" y="3822384"/>
            <a:ext cx="3293182" cy="1948178"/>
          </a:xfrm>
          <a:no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Picture Placeholder 2">
            <a:extLst>
              <a:ext uri="{FF2B5EF4-FFF2-40B4-BE49-F238E27FC236}">
                <a16:creationId xmlns:a16="http://schemas.microsoft.com/office/drawing/2014/main" id="{CDBF1AB7-AC33-A348-400B-BBBC11C27F9B}"/>
              </a:ext>
            </a:extLst>
          </p:cNvPr>
          <p:cNvSpPr>
            <a:spLocks noGrp="1"/>
          </p:cNvSpPr>
          <p:nvPr>
            <p:ph type="pic" sz="quarter" idx="19"/>
          </p:nvPr>
        </p:nvSpPr>
        <p:spPr>
          <a:xfrm>
            <a:off x="7507622" y="1835151"/>
            <a:ext cx="3292609" cy="1808162"/>
          </a:xfrm>
          <a:prstGeom prst="round2SameRect">
            <a:avLst/>
          </a:prstGeom>
          <a:ln w="28575">
            <a:solidFill>
              <a:schemeClr val="accent3"/>
            </a:solidFill>
          </a:ln>
        </p:spPr>
        <p:txBody>
          <a:bodyPr/>
          <a:lstStyle/>
          <a:p>
            <a:endParaRPr lang="en-US"/>
          </a:p>
        </p:txBody>
      </p:sp>
    </p:spTree>
    <p:extLst>
      <p:ext uri="{BB962C8B-B14F-4D97-AF65-F5344CB8AC3E}">
        <p14:creationId xmlns:p14="http://schemas.microsoft.com/office/powerpoint/2010/main" val="2001393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3 Column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10415788" cy="807817"/>
          </a:xfrm>
        </p:spPr>
        <p:txBody>
          <a:bodyPr anchor="ctr">
            <a:normAutofit/>
          </a:bodyPr>
          <a:lstStyle>
            <a:lvl1pPr marL="0" indent="0" algn="l">
              <a:buNone/>
              <a:defRPr sz="48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2" name="Rectangle: Top Corners Rounded 1">
            <a:extLst>
              <a:ext uri="{FF2B5EF4-FFF2-40B4-BE49-F238E27FC236}">
                <a16:creationId xmlns:a16="http://schemas.microsoft.com/office/drawing/2014/main" id="{657C9109-C7E6-A16E-9CE4-E328FC8A9E96}"/>
              </a:ext>
            </a:extLst>
          </p:cNvPr>
          <p:cNvSpPr/>
          <p:nvPr userDrawn="1"/>
        </p:nvSpPr>
        <p:spPr>
          <a:xfrm>
            <a:off x="498955" y="1727200"/>
            <a:ext cx="3368505" cy="5130800"/>
          </a:xfrm>
          <a:prstGeom prst="round2SameRect">
            <a:avLst>
              <a:gd name="adj1" fmla="val 2994"/>
              <a:gd name="adj2" fmla="val 0"/>
            </a:avLst>
          </a:prstGeom>
          <a:solidFill>
            <a:srgbClr val="669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3DB14092-BFB6-7DE0-2577-F4A3033C3925}"/>
              </a:ext>
            </a:extLst>
          </p:cNvPr>
          <p:cNvSpPr/>
          <p:nvPr userDrawn="1"/>
        </p:nvSpPr>
        <p:spPr>
          <a:xfrm>
            <a:off x="4178625" y="1727200"/>
            <a:ext cx="3368505" cy="5130800"/>
          </a:xfrm>
          <a:prstGeom prst="round2SameRect">
            <a:avLst>
              <a:gd name="adj1" fmla="val 2994"/>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Top Corners Rounded 11">
            <a:extLst>
              <a:ext uri="{FF2B5EF4-FFF2-40B4-BE49-F238E27FC236}">
                <a16:creationId xmlns:a16="http://schemas.microsoft.com/office/drawing/2014/main" id="{A7982C91-08F5-BB92-8D73-44BD092591E5}"/>
              </a:ext>
            </a:extLst>
          </p:cNvPr>
          <p:cNvSpPr/>
          <p:nvPr userDrawn="1"/>
        </p:nvSpPr>
        <p:spPr>
          <a:xfrm>
            <a:off x="7858295" y="1727200"/>
            <a:ext cx="3368505" cy="5130800"/>
          </a:xfrm>
          <a:prstGeom prst="round2SameRect">
            <a:avLst>
              <a:gd name="adj1" fmla="val 2617"/>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D21993AC-15E2-0BC5-E8A5-B405656965ED}"/>
              </a:ext>
            </a:extLst>
          </p:cNvPr>
          <p:cNvSpPr>
            <a:spLocks noGrp="1"/>
          </p:cNvSpPr>
          <p:nvPr>
            <p:ph type="body" sz="quarter" idx="11"/>
          </p:nvPr>
        </p:nvSpPr>
        <p:spPr>
          <a:xfrm>
            <a:off x="762000" y="2044700"/>
            <a:ext cx="2857500" cy="431800"/>
          </a:xfrm>
        </p:spPr>
        <p:txBody>
          <a:bodyPr/>
          <a:lstStyle>
            <a:lvl1pPr marL="0" indent="0">
              <a:buNone/>
              <a:defRPr b="1">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Click to edit</a:t>
            </a:r>
          </a:p>
        </p:txBody>
      </p:sp>
      <p:sp>
        <p:nvSpPr>
          <p:cNvPr id="19" name="Text Placeholder 18">
            <a:extLst>
              <a:ext uri="{FF2B5EF4-FFF2-40B4-BE49-F238E27FC236}">
                <a16:creationId xmlns:a16="http://schemas.microsoft.com/office/drawing/2014/main" id="{4FEF44EB-323B-361B-47F0-2C61900A3625}"/>
              </a:ext>
            </a:extLst>
          </p:cNvPr>
          <p:cNvSpPr>
            <a:spLocks noGrp="1"/>
          </p:cNvSpPr>
          <p:nvPr>
            <p:ph type="body" sz="quarter" idx="12"/>
          </p:nvPr>
        </p:nvSpPr>
        <p:spPr>
          <a:xfrm>
            <a:off x="762000" y="2641600"/>
            <a:ext cx="2857500" cy="3668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5">
            <a:extLst>
              <a:ext uri="{FF2B5EF4-FFF2-40B4-BE49-F238E27FC236}">
                <a16:creationId xmlns:a16="http://schemas.microsoft.com/office/drawing/2014/main" id="{4D4F9942-E350-FA7F-6057-FCA442B26403}"/>
              </a:ext>
            </a:extLst>
          </p:cNvPr>
          <p:cNvSpPr>
            <a:spLocks noGrp="1"/>
          </p:cNvSpPr>
          <p:nvPr>
            <p:ph type="body" sz="quarter" idx="13"/>
          </p:nvPr>
        </p:nvSpPr>
        <p:spPr>
          <a:xfrm>
            <a:off x="4381500" y="2044700"/>
            <a:ext cx="2857500" cy="431800"/>
          </a:xfrm>
        </p:spPr>
        <p:txBody>
          <a:bodyPr/>
          <a:lstStyle>
            <a:lvl1pPr marL="0" indent="0">
              <a:buNone/>
              <a:defRPr b="1">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Click to edit</a:t>
            </a:r>
          </a:p>
        </p:txBody>
      </p:sp>
      <p:sp>
        <p:nvSpPr>
          <p:cNvPr id="23" name="Text Placeholder 18">
            <a:extLst>
              <a:ext uri="{FF2B5EF4-FFF2-40B4-BE49-F238E27FC236}">
                <a16:creationId xmlns:a16="http://schemas.microsoft.com/office/drawing/2014/main" id="{9A600E50-76C2-540B-9947-F87A602B4121}"/>
              </a:ext>
            </a:extLst>
          </p:cNvPr>
          <p:cNvSpPr>
            <a:spLocks noGrp="1"/>
          </p:cNvSpPr>
          <p:nvPr>
            <p:ph type="body" sz="quarter" idx="14"/>
          </p:nvPr>
        </p:nvSpPr>
        <p:spPr>
          <a:xfrm>
            <a:off x="4381500" y="2641600"/>
            <a:ext cx="2857500" cy="3668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5">
            <a:extLst>
              <a:ext uri="{FF2B5EF4-FFF2-40B4-BE49-F238E27FC236}">
                <a16:creationId xmlns:a16="http://schemas.microsoft.com/office/drawing/2014/main" id="{E77771A2-DAC5-2B90-E669-2DF3CA000E7E}"/>
              </a:ext>
            </a:extLst>
          </p:cNvPr>
          <p:cNvSpPr>
            <a:spLocks noGrp="1"/>
          </p:cNvSpPr>
          <p:nvPr>
            <p:ph type="body" sz="quarter" idx="15"/>
          </p:nvPr>
        </p:nvSpPr>
        <p:spPr>
          <a:xfrm>
            <a:off x="8057243" y="2044700"/>
            <a:ext cx="2857500" cy="431800"/>
          </a:xfrm>
        </p:spPr>
        <p:txBody>
          <a:bodyPr/>
          <a:lstStyle>
            <a:lvl1pPr marL="0" indent="0">
              <a:buNone/>
              <a:defRPr b="1">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Click to edit</a:t>
            </a:r>
          </a:p>
        </p:txBody>
      </p:sp>
      <p:sp>
        <p:nvSpPr>
          <p:cNvPr id="25" name="Text Placeholder 18">
            <a:extLst>
              <a:ext uri="{FF2B5EF4-FFF2-40B4-BE49-F238E27FC236}">
                <a16:creationId xmlns:a16="http://schemas.microsoft.com/office/drawing/2014/main" id="{2BE72DE3-1EC1-B043-8344-C418D5FA3403}"/>
              </a:ext>
            </a:extLst>
          </p:cNvPr>
          <p:cNvSpPr>
            <a:spLocks noGrp="1"/>
          </p:cNvSpPr>
          <p:nvPr>
            <p:ph type="body" sz="quarter" idx="16"/>
          </p:nvPr>
        </p:nvSpPr>
        <p:spPr>
          <a:xfrm>
            <a:off x="8057243" y="2641600"/>
            <a:ext cx="2857500" cy="3668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5356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FF6535-CAFE-086A-B3A3-1FDF75194C15}"/>
              </a:ext>
            </a:extLst>
          </p:cNvPr>
          <p:cNvSpPr/>
          <p:nvPr userDrawn="1"/>
        </p:nvSpPr>
        <p:spPr>
          <a:xfrm>
            <a:off x="0" y="4824663"/>
            <a:ext cx="12192000" cy="203333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FA9A8A-64D0-BB39-3F2D-FD26EA700B4A}"/>
              </a:ext>
            </a:extLst>
          </p:cNvPr>
          <p:cNvSpPr>
            <a:spLocks noGrp="1"/>
          </p:cNvSpPr>
          <p:nvPr>
            <p:ph type="title"/>
          </p:nvPr>
        </p:nvSpPr>
        <p:spPr>
          <a:xfrm>
            <a:off x="689811" y="4956488"/>
            <a:ext cx="10597314" cy="617164"/>
          </a:xfrm>
        </p:spPr>
        <p:txBody>
          <a:bodyPr/>
          <a:lstStyle/>
          <a:p>
            <a:r>
              <a:rPr lang="en-US"/>
              <a:t>Click to edit Master title style</a:t>
            </a:r>
          </a:p>
        </p:txBody>
      </p:sp>
      <p:sp>
        <p:nvSpPr>
          <p:cNvPr id="9" name="Picture Placeholder 8">
            <a:extLst>
              <a:ext uri="{FF2B5EF4-FFF2-40B4-BE49-F238E27FC236}">
                <a16:creationId xmlns:a16="http://schemas.microsoft.com/office/drawing/2014/main" id="{47D763E6-2F9E-54DD-1F33-E5DF8FC2C428}"/>
              </a:ext>
            </a:extLst>
          </p:cNvPr>
          <p:cNvSpPr>
            <a:spLocks noGrp="1"/>
          </p:cNvSpPr>
          <p:nvPr>
            <p:ph type="pic" sz="quarter" idx="10"/>
          </p:nvPr>
        </p:nvSpPr>
        <p:spPr>
          <a:xfrm>
            <a:off x="0" y="0"/>
            <a:ext cx="12192000" cy="4824413"/>
          </a:xfrm>
        </p:spPr>
        <p:txBody>
          <a:bodyPr/>
          <a:lstStyle/>
          <a:p>
            <a:endParaRPr lang="en-US"/>
          </a:p>
        </p:txBody>
      </p:sp>
      <p:sp>
        <p:nvSpPr>
          <p:cNvPr id="11" name="Text Placeholder 10">
            <a:extLst>
              <a:ext uri="{FF2B5EF4-FFF2-40B4-BE49-F238E27FC236}">
                <a16:creationId xmlns:a16="http://schemas.microsoft.com/office/drawing/2014/main" id="{FCF20C3D-7A4B-DEFC-1314-84A5762B3067}"/>
              </a:ext>
            </a:extLst>
          </p:cNvPr>
          <p:cNvSpPr>
            <a:spLocks noGrp="1"/>
          </p:cNvSpPr>
          <p:nvPr>
            <p:ph type="body" sz="quarter" idx="11"/>
          </p:nvPr>
        </p:nvSpPr>
        <p:spPr>
          <a:xfrm>
            <a:off x="689811" y="5705476"/>
            <a:ext cx="11502189" cy="708024"/>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697649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1">
    <p:bg>
      <p:bgPr>
        <a:solidFill>
          <a:schemeClr val="bg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10415788" cy="807817"/>
          </a:xfrm>
        </p:spPr>
        <p:txBody>
          <a:bodyPr anchor="ctr">
            <a:normAutofit/>
          </a:bodyPr>
          <a:lstStyle>
            <a:lvl1pPr marL="0" indent="0" algn="l">
              <a:buNone/>
              <a:defRPr sz="48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242E9ACB-61A4-81E4-D286-0583AF6EC11B}"/>
              </a:ext>
            </a:extLst>
          </p:cNvPr>
          <p:cNvSpPr>
            <a:spLocks noGrp="1"/>
          </p:cNvSpPr>
          <p:nvPr>
            <p:ph type="sldNum" sz="quarter" idx="13"/>
          </p:nvPr>
        </p:nvSpPr>
        <p:spPr>
          <a:xfrm>
            <a:off x="8949845" y="6179456"/>
            <a:ext cx="2743200" cy="261258"/>
          </a:xfrm>
        </p:spPr>
        <p:txBody>
          <a:bodyPr/>
          <a:lstStyle>
            <a:lvl1pPr>
              <a:defRPr>
                <a:solidFill>
                  <a:schemeClr val="tx1"/>
                </a:solidFill>
                <a:latin typeface="+mj-lt"/>
              </a:defRPr>
            </a:lvl1pPr>
          </a:lstStyle>
          <a:p>
            <a:fld id="{57C9C45E-8460-468B-B892-9E4BCAEB8950}" type="slidenum">
              <a:rPr lang="en-US" smtClean="0"/>
              <a:pPr/>
              <a:t>‹#›</a:t>
            </a:fld>
            <a:endParaRPr lang="en-US"/>
          </a:p>
        </p:txBody>
      </p:sp>
      <p:cxnSp>
        <p:nvCxnSpPr>
          <p:cNvPr id="11" name="Straight Arrow Connector 10">
            <a:extLst>
              <a:ext uri="{FF2B5EF4-FFF2-40B4-BE49-F238E27FC236}">
                <a16:creationId xmlns:a16="http://schemas.microsoft.com/office/drawing/2014/main" id="{B6BFD182-399B-9AEB-9396-B2C6717551B9}"/>
              </a:ext>
              <a:ext uri="{C183D7F6-B498-43B3-948B-1728B52AA6E4}">
                <adec:decorative xmlns:adec="http://schemas.microsoft.com/office/drawing/2017/decorative" val="1"/>
              </a:ext>
            </a:extLst>
          </p:cNvPr>
          <p:cNvCxnSpPr/>
          <p:nvPr userDrawn="1"/>
        </p:nvCxnSpPr>
        <p:spPr>
          <a:xfrm>
            <a:off x="721895" y="3934326"/>
            <a:ext cx="10840452" cy="0"/>
          </a:xfrm>
          <a:prstGeom prst="straightConnector1">
            <a:avLst/>
          </a:prstGeom>
          <a:ln w="34925">
            <a:solidFill>
              <a:schemeClr val="tx2"/>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4DE0A7E5-34C8-94A5-2234-8E6615F295C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5" y="5769889"/>
            <a:ext cx="1019033" cy="923003"/>
          </a:xfrm>
          <a:prstGeom prst="rect">
            <a:avLst/>
          </a:prstGeom>
        </p:spPr>
      </p:pic>
    </p:spTree>
    <p:extLst>
      <p:ext uri="{BB962C8B-B14F-4D97-AF65-F5344CB8AC3E}">
        <p14:creationId xmlns:p14="http://schemas.microsoft.com/office/powerpoint/2010/main" val="2423372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Photo Collage">
    <p:bg>
      <p:bgPr>
        <a:solidFill>
          <a:schemeClr val="bg2"/>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FD75CD06-491D-1BBD-BD48-680CE47F01CE}"/>
              </a:ext>
            </a:extLst>
          </p:cNvPr>
          <p:cNvSpPr>
            <a:spLocks noGrp="1"/>
          </p:cNvSpPr>
          <p:nvPr>
            <p:ph type="pic" sz="quarter" idx="15"/>
          </p:nvPr>
        </p:nvSpPr>
        <p:spPr>
          <a:xfrm>
            <a:off x="266700" y="203200"/>
            <a:ext cx="6769100" cy="3112860"/>
          </a:xfrm>
          <a:prstGeom prst="roundRect">
            <a:avLst>
              <a:gd name="adj" fmla="val 2593"/>
            </a:avLst>
          </a:prstGeom>
        </p:spPr>
        <p:txBody>
          <a:bodyPr/>
          <a:lstStyle/>
          <a:p>
            <a:endParaRPr lang="en-US"/>
          </a:p>
        </p:txBody>
      </p:sp>
      <p:sp>
        <p:nvSpPr>
          <p:cNvPr id="7" name="Picture Placeholder 8">
            <a:extLst>
              <a:ext uri="{FF2B5EF4-FFF2-40B4-BE49-F238E27FC236}">
                <a16:creationId xmlns:a16="http://schemas.microsoft.com/office/drawing/2014/main" id="{3B5E9EDE-AFA6-33B7-2177-EAD51542A92B}"/>
              </a:ext>
            </a:extLst>
          </p:cNvPr>
          <p:cNvSpPr>
            <a:spLocks noGrp="1"/>
          </p:cNvSpPr>
          <p:nvPr>
            <p:ph type="pic" sz="quarter" idx="16"/>
          </p:nvPr>
        </p:nvSpPr>
        <p:spPr>
          <a:xfrm>
            <a:off x="266700" y="3541940"/>
            <a:ext cx="6769100" cy="3112860"/>
          </a:xfrm>
          <a:prstGeom prst="roundRect">
            <a:avLst>
              <a:gd name="adj" fmla="val 2593"/>
            </a:avLst>
          </a:prstGeom>
        </p:spPr>
        <p:txBody>
          <a:bodyPr/>
          <a:lstStyle/>
          <a:p>
            <a:endParaRPr lang="en-US"/>
          </a:p>
        </p:txBody>
      </p:sp>
      <p:sp>
        <p:nvSpPr>
          <p:cNvPr id="8" name="Picture Placeholder 8">
            <a:extLst>
              <a:ext uri="{FF2B5EF4-FFF2-40B4-BE49-F238E27FC236}">
                <a16:creationId xmlns:a16="http://schemas.microsoft.com/office/drawing/2014/main" id="{C85E3C70-E72C-600B-2376-31EEC4D744EA}"/>
              </a:ext>
            </a:extLst>
          </p:cNvPr>
          <p:cNvSpPr>
            <a:spLocks noGrp="1"/>
          </p:cNvSpPr>
          <p:nvPr>
            <p:ph type="pic" sz="quarter" idx="17"/>
          </p:nvPr>
        </p:nvSpPr>
        <p:spPr>
          <a:xfrm>
            <a:off x="7175500" y="203200"/>
            <a:ext cx="4749800" cy="6451600"/>
          </a:xfrm>
          <a:prstGeom prst="roundRect">
            <a:avLst>
              <a:gd name="adj" fmla="val 2593"/>
            </a:avLst>
          </a:prstGeom>
        </p:spPr>
        <p:txBody>
          <a:bodyPr/>
          <a:lstStyle/>
          <a:p>
            <a:endParaRPr lang="en-US"/>
          </a:p>
        </p:txBody>
      </p:sp>
    </p:spTree>
    <p:extLst>
      <p:ext uri="{BB962C8B-B14F-4D97-AF65-F5344CB8AC3E}">
        <p14:creationId xmlns:p14="http://schemas.microsoft.com/office/powerpoint/2010/main" val="3481851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Photo Collage">
    <p:bg>
      <p:bgPr>
        <a:solidFill>
          <a:schemeClr val="bg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3CEA0B-F340-C52C-9C05-2F0F36653397}"/>
              </a:ext>
            </a:extLst>
          </p:cNvPr>
          <p:cNvSpPr>
            <a:spLocks noGrp="1"/>
          </p:cNvSpPr>
          <p:nvPr>
            <p:ph type="pic" sz="quarter" idx="15"/>
          </p:nvPr>
        </p:nvSpPr>
        <p:spPr>
          <a:xfrm>
            <a:off x="266700" y="203200"/>
            <a:ext cx="6769100" cy="3112860"/>
          </a:xfrm>
          <a:prstGeom prst="roundRect">
            <a:avLst>
              <a:gd name="adj" fmla="val 2593"/>
            </a:avLst>
          </a:prstGeom>
        </p:spPr>
        <p:txBody>
          <a:bodyPr/>
          <a:lstStyle/>
          <a:p>
            <a:endParaRPr lang="en-US"/>
          </a:p>
        </p:txBody>
      </p:sp>
      <p:sp>
        <p:nvSpPr>
          <p:cNvPr id="10" name="Picture Placeholder 8">
            <a:extLst>
              <a:ext uri="{FF2B5EF4-FFF2-40B4-BE49-F238E27FC236}">
                <a16:creationId xmlns:a16="http://schemas.microsoft.com/office/drawing/2014/main" id="{FF6FEFBC-B028-716F-5793-ED8815BCC99B}"/>
              </a:ext>
            </a:extLst>
          </p:cNvPr>
          <p:cNvSpPr>
            <a:spLocks noGrp="1"/>
          </p:cNvSpPr>
          <p:nvPr>
            <p:ph type="pic" sz="quarter" idx="16"/>
          </p:nvPr>
        </p:nvSpPr>
        <p:spPr>
          <a:xfrm>
            <a:off x="7261860" y="203200"/>
            <a:ext cx="4663440" cy="3112860"/>
          </a:xfrm>
          <a:prstGeom prst="roundRect">
            <a:avLst>
              <a:gd name="adj" fmla="val 2593"/>
            </a:avLst>
          </a:prstGeom>
        </p:spPr>
        <p:txBody>
          <a:bodyPr/>
          <a:lstStyle/>
          <a:p>
            <a:endParaRPr lang="en-US"/>
          </a:p>
        </p:txBody>
      </p:sp>
      <p:sp>
        <p:nvSpPr>
          <p:cNvPr id="11" name="Picture Placeholder 8">
            <a:extLst>
              <a:ext uri="{FF2B5EF4-FFF2-40B4-BE49-F238E27FC236}">
                <a16:creationId xmlns:a16="http://schemas.microsoft.com/office/drawing/2014/main" id="{919343E5-F54D-39A8-83B4-57078731B160}"/>
              </a:ext>
            </a:extLst>
          </p:cNvPr>
          <p:cNvSpPr>
            <a:spLocks noGrp="1"/>
          </p:cNvSpPr>
          <p:nvPr>
            <p:ph type="pic" sz="quarter" idx="17"/>
          </p:nvPr>
        </p:nvSpPr>
        <p:spPr>
          <a:xfrm>
            <a:off x="266700" y="3541940"/>
            <a:ext cx="4663440" cy="3112860"/>
          </a:xfrm>
          <a:prstGeom prst="roundRect">
            <a:avLst>
              <a:gd name="adj" fmla="val 2593"/>
            </a:avLst>
          </a:prstGeom>
        </p:spPr>
        <p:txBody>
          <a:bodyPr/>
          <a:lstStyle/>
          <a:p>
            <a:endParaRPr lang="en-US"/>
          </a:p>
        </p:txBody>
      </p:sp>
      <p:sp>
        <p:nvSpPr>
          <p:cNvPr id="14" name="Picture Placeholder 8">
            <a:extLst>
              <a:ext uri="{FF2B5EF4-FFF2-40B4-BE49-F238E27FC236}">
                <a16:creationId xmlns:a16="http://schemas.microsoft.com/office/drawing/2014/main" id="{3FE01480-2300-3036-E6DC-31CAAD45CF61}"/>
              </a:ext>
            </a:extLst>
          </p:cNvPr>
          <p:cNvSpPr>
            <a:spLocks noGrp="1"/>
          </p:cNvSpPr>
          <p:nvPr>
            <p:ph type="pic" sz="quarter" idx="18"/>
          </p:nvPr>
        </p:nvSpPr>
        <p:spPr>
          <a:xfrm>
            <a:off x="5156200" y="3541940"/>
            <a:ext cx="6769100" cy="3112860"/>
          </a:xfrm>
          <a:prstGeom prst="roundRect">
            <a:avLst>
              <a:gd name="adj" fmla="val 2593"/>
            </a:avLst>
          </a:prstGeom>
        </p:spPr>
        <p:txBody>
          <a:bodyPr/>
          <a:lstStyle/>
          <a:p>
            <a:endParaRPr lang="en-US"/>
          </a:p>
        </p:txBody>
      </p:sp>
    </p:spTree>
    <p:extLst>
      <p:ext uri="{BB962C8B-B14F-4D97-AF65-F5344CB8AC3E}">
        <p14:creationId xmlns:p14="http://schemas.microsoft.com/office/powerpoint/2010/main" val="2068241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B438-52B7-C4A9-83AF-DD877233A743}"/>
              </a:ext>
            </a:extLst>
          </p:cNvPr>
          <p:cNvSpPr>
            <a:spLocks noGrp="1"/>
          </p:cNvSpPr>
          <p:nvPr>
            <p:ph type="ctrTitle"/>
          </p:nvPr>
        </p:nvSpPr>
        <p:spPr>
          <a:xfrm>
            <a:off x="761999" y="1200000"/>
            <a:ext cx="5679057" cy="2387600"/>
          </a:xfr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945EB430-33D1-0B64-5CE9-AE9AEA986D29}"/>
              </a:ext>
            </a:extLst>
          </p:cNvPr>
          <p:cNvSpPr>
            <a:spLocks noGrp="1"/>
          </p:cNvSpPr>
          <p:nvPr>
            <p:ph type="subTitle" idx="1"/>
          </p:nvPr>
        </p:nvSpPr>
        <p:spPr>
          <a:xfrm>
            <a:off x="761998" y="3841974"/>
            <a:ext cx="5679057" cy="875071"/>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6AC23690-CD21-B68D-31ED-7C0B90727A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61998" y="4971664"/>
            <a:ext cx="3775861" cy="1396850"/>
          </a:xfrm>
          <a:prstGeom prst="rect">
            <a:avLst/>
          </a:prstGeom>
        </p:spPr>
      </p:pic>
      <p:sp>
        <p:nvSpPr>
          <p:cNvPr id="20" name="Picture Placeholder 19">
            <a:extLst>
              <a:ext uri="{FF2B5EF4-FFF2-40B4-BE49-F238E27FC236}">
                <a16:creationId xmlns:a16="http://schemas.microsoft.com/office/drawing/2014/main" id="{49EFAE8C-78B6-2CBB-B4C3-F33CEB60068A}"/>
              </a:ext>
            </a:extLst>
          </p:cNvPr>
          <p:cNvSpPr>
            <a:spLocks noGrp="1"/>
          </p:cNvSpPr>
          <p:nvPr>
            <p:ph type="pic" sz="quarter" idx="10"/>
          </p:nvPr>
        </p:nvSpPr>
        <p:spPr>
          <a:xfrm>
            <a:off x="6792913" y="585787"/>
            <a:ext cx="4818062" cy="5686425"/>
          </a:xfrm>
          <a:prstGeom prst="roundRect">
            <a:avLst>
              <a:gd name="adj" fmla="val 3412"/>
            </a:avLst>
          </a:prstGeom>
        </p:spPr>
        <p:txBody>
          <a:bodyPr/>
          <a:lstStyle/>
          <a:p>
            <a:endParaRPr lang="en-US"/>
          </a:p>
        </p:txBody>
      </p:sp>
    </p:spTree>
    <p:extLst>
      <p:ext uri="{BB962C8B-B14F-4D97-AF65-F5344CB8AC3E}">
        <p14:creationId xmlns:p14="http://schemas.microsoft.com/office/powerpoint/2010/main" val="12901301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464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Buckey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510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Navy Blu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482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1 Photo">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AC23690-CD21-B68D-31ED-7C0B90727A9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5" y="5769889"/>
            <a:ext cx="1019033" cy="923003"/>
          </a:xfrm>
          <a:prstGeom prst="rect">
            <a:avLst/>
          </a:prstGeom>
        </p:spPr>
      </p:pic>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5929199" cy="1494971"/>
          </a:xfrm>
        </p:spPr>
        <p:txBody>
          <a:bodyPr>
            <a:normAutofit/>
          </a:bodyPr>
          <a:lstStyle>
            <a:lvl1pPr marL="0" indent="0" algn="l">
              <a:buNone/>
              <a:defRPr sz="4800" b="1">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7" name="Text Placeholder 6">
            <a:extLst>
              <a:ext uri="{FF2B5EF4-FFF2-40B4-BE49-F238E27FC236}">
                <a16:creationId xmlns:a16="http://schemas.microsoft.com/office/drawing/2014/main" id="{45B31E57-EBC0-2DA7-883D-4094B5C0BAD3}"/>
              </a:ext>
            </a:extLst>
          </p:cNvPr>
          <p:cNvSpPr>
            <a:spLocks noGrp="1"/>
          </p:cNvSpPr>
          <p:nvPr>
            <p:ph type="body" sz="quarter" idx="14"/>
          </p:nvPr>
        </p:nvSpPr>
        <p:spPr>
          <a:xfrm>
            <a:off x="498475" y="2409825"/>
            <a:ext cx="5929313" cy="313463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D280A675-F42B-618A-8544-5CFB91269336}"/>
              </a:ext>
            </a:extLst>
          </p:cNvPr>
          <p:cNvSpPr>
            <a:spLocks noGrp="1"/>
          </p:cNvSpPr>
          <p:nvPr>
            <p:ph type="pic" sz="quarter" idx="15"/>
          </p:nvPr>
        </p:nvSpPr>
        <p:spPr>
          <a:xfrm>
            <a:off x="6997700" y="267611"/>
            <a:ext cx="4940300" cy="6322778"/>
          </a:xfrm>
          <a:prstGeom prst="roundRect">
            <a:avLst>
              <a:gd name="adj" fmla="val 2528"/>
            </a:avLst>
          </a:prstGeom>
        </p:spPr>
        <p:txBody>
          <a:bodyPr/>
          <a:lstStyle/>
          <a:p>
            <a:endParaRPr lang="en-US"/>
          </a:p>
        </p:txBody>
      </p:sp>
    </p:spTree>
    <p:extLst>
      <p:ext uri="{BB962C8B-B14F-4D97-AF65-F5344CB8AC3E}">
        <p14:creationId xmlns:p14="http://schemas.microsoft.com/office/powerpoint/2010/main" val="1140512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1 Photo (Light)">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AC23690-CD21-B68D-31ED-7C0B90727A9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5" y="5769889"/>
            <a:ext cx="1019033" cy="923003"/>
          </a:xfrm>
          <a:prstGeom prst="rect">
            <a:avLst/>
          </a:prstGeom>
        </p:spPr>
      </p:pic>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5929199" cy="1494971"/>
          </a:xfrm>
        </p:spPr>
        <p:txBody>
          <a:bodyPr>
            <a:normAutofit/>
          </a:bodyPr>
          <a:lstStyle>
            <a:lvl1pPr marL="0" indent="0" algn="l">
              <a:buNone/>
              <a:defRPr sz="48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7" name="Text Placeholder 6">
            <a:extLst>
              <a:ext uri="{FF2B5EF4-FFF2-40B4-BE49-F238E27FC236}">
                <a16:creationId xmlns:a16="http://schemas.microsoft.com/office/drawing/2014/main" id="{45B31E57-EBC0-2DA7-883D-4094B5C0BAD3}"/>
              </a:ext>
            </a:extLst>
          </p:cNvPr>
          <p:cNvSpPr>
            <a:spLocks noGrp="1"/>
          </p:cNvSpPr>
          <p:nvPr>
            <p:ph type="body" sz="quarter" idx="14"/>
          </p:nvPr>
        </p:nvSpPr>
        <p:spPr>
          <a:xfrm>
            <a:off x="498475" y="2409825"/>
            <a:ext cx="5929313" cy="3134632"/>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D280A675-F42B-618A-8544-5CFB91269336}"/>
              </a:ext>
            </a:extLst>
          </p:cNvPr>
          <p:cNvSpPr>
            <a:spLocks noGrp="1"/>
          </p:cNvSpPr>
          <p:nvPr>
            <p:ph type="pic" sz="quarter" idx="15"/>
          </p:nvPr>
        </p:nvSpPr>
        <p:spPr>
          <a:xfrm>
            <a:off x="6997700" y="267611"/>
            <a:ext cx="4940300" cy="6322778"/>
          </a:xfrm>
          <a:prstGeom prst="roundRect">
            <a:avLst>
              <a:gd name="adj" fmla="val 2528"/>
            </a:avLst>
          </a:prstGeom>
        </p:spPr>
        <p:txBody>
          <a:bodyPr/>
          <a:lstStyle/>
          <a:p>
            <a:endParaRPr lang="en-US"/>
          </a:p>
        </p:txBody>
      </p:sp>
    </p:spTree>
    <p:extLst>
      <p:ext uri="{BB962C8B-B14F-4D97-AF65-F5344CB8AC3E}">
        <p14:creationId xmlns:p14="http://schemas.microsoft.com/office/powerpoint/2010/main" val="4198463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2 Photos">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AC23690-CD21-B68D-31ED-7C0B90727A9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5" y="5769889"/>
            <a:ext cx="1019033" cy="923003"/>
          </a:xfrm>
          <a:prstGeom prst="rect">
            <a:avLst/>
          </a:prstGeom>
        </p:spPr>
      </p:pic>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5929199" cy="1494971"/>
          </a:xfrm>
        </p:spPr>
        <p:txBody>
          <a:bodyPr>
            <a:normAutofit/>
          </a:bodyPr>
          <a:lstStyle>
            <a:lvl1pPr marL="0" indent="0" algn="l">
              <a:buNone/>
              <a:defRPr sz="4800" b="1">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7" name="Text Placeholder 6">
            <a:extLst>
              <a:ext uri="{FF2B5EF4-FFF2-40B4-BE49-F238E27FC236}">
                <a16:creationId xmlns:a16="http://schemas.microsoft.com/office/drawing/2014/main" id="{45B31E57-EBC0-2DA7-883D-4094B5C0BAD3}"/>
              </a:ext>
            </a:extLst>
          </p:cNvPr>
          <p:cNvSpPr>
            <a:spLocks noGrp="1"/>
          </p:cNvSpPr>
          <p:nvPr>
            <p:ph type="body" sz="quarter" idx="14"/>
          </p:nvPr>
        </p:nvSpPr>
        <p:spPr>
          <a:xfrm>
            <a:off x="498475" y="2409825"/>
            <a:ext cx="5929313" cy="313463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D280A675-F42B-618A-8544-5CFB91269336}"/>
              </a:ext>
            </a:extLst>
          </p:cNvPr>
          <p:cNvSpPr>
            <a:spLocks noGrp="1"/>
          </p:cNvSpPr>
          <p:nvPr>
            <p:ph type="pic" sz="quarter" idx="15"/>
          </p:nvPr>
        </p:nvSpPr>
        <p:spPr>
          <a:xfrm>
            <a:off x="6705600" y="532040"/>
            <a:ext cx="5219700" cy="2743200"/>
          </a:xfrm>
          <a:prstGeom prst="roundRect">
            <a:avLst>
              <a:gd name="adj" fmla="val 2593"/>
            </a:avLst>
          </a:prstGeom>
        </p:spPr>
        <p:txBody>
          <a:bodyPr/>
          <a:lstStyle/>
          <a:p>
            <a:endParaRPr lang="en-US"/>
          </a:p>
        </p:txBody>
      </p:sp>
      <p:sp>
        <p:nvSpPr>
          <p:cNvPr id="2" name="Picture Placeholder 8">
            <a:extLst>
              <a:ext uri="{FF2B5EF4-FFF2-40B4-BE49-F238E27FC236}">
                <a16:creationId xmlns:a16="http://schemas.microsoft.com/office/drawing/2014/main" id="{E23CCC14-2124-1D29-A58D-52EFFB189962}"/>
              </a:ext>
            </a:extLst>
          </p:cNvPr>
          <p:cNvSpPr>
            <a:spLocks noGrp="1"/>
          </p:cNvSpPr>
          <p:nvPr>
            <p:ph type="pic" sz="quarter" idx="16"/>
          </p:nvPr>
        </p:nvSpPr>
        <p:spPr>
          <a:xfrm>
            <a:off x="6705600" y="3582761"/>
            <a:ext cx="5219700" cy="1961696"/>
          </a:xfrm>
          <a:prstGeom prst="roundRect">
            <a:avLst>
              <a:gd name="adj" fmla="val 2593"/>
            </a:avLst>
          </a:prstGeom>
        </p:spPr>
        <p:txBody>
          <a:bodyPr/>
          <a:lstStyle/>
          <a:p>
            <a:endParaRPr lang="en-US"/>
          </a:p>
        </p:txBody>
      </p:sp>
      <p:sp>
        <p:nvSpPr>
          <p:cNvPr id="3" name="Slide Number Placeholder 3">
            <a:extLst>
              <a:ext uri="{FF2B5EF4-FFF2-40B4-BE49-F238E27FC236}">
                <a16:creationId xmlns:a16="http://schemas.microsoft.com/office/drawing/2014/main" id="{D3123D95-8976-8D3C-96A3-9A031521C085}"/>
              </a:ext>
            </a:extLst>
          </p:cNvPr>
          <p:cNvSpPr>
            <a:spLocks noGrp="1"/>
          </p:cNvSpPr>
          <p:nvPr>
            <p:ph type="sldNum" sz="quarter" idx="13"/>
          </p:nvPr>
        </p:nvSpPr>
        <p:spPr>
          <a:xfrm>
            <a:off x="9182100" y="6231390"/>
            <a:ext cx="2743200" cy="231361"/>
          </a:xfrm>
        </p:spPr>
        <p:txBody>
          <a:bodyPr/>
          <a:lstStyle>
            <a:lvl1pPr>
              <a:defRPr>
                <a:solidFill>
                  <a:schemeClr val="bg1"/>
                </a:solidFill>
                <a:latin typeface="+mj-lt"/>
              </a:defRPr>
            </a:lvl1pPr>
          </a:lstStyle>
          <a:p>
            <a:fld id="{2DF18D17-D940-42C0-8301-578A1E1D672E}" type="slidenum">
              <a:rPr lang="en-US" smtClean="0"/>
              <a:pPr/>
              <a:t>‹#›</a:t>
            </a:fld>
            <a:endParaRPr lang="en-US"/>
          </a:p>
        </p:txBody>
      </p:sp>
    </p:spTree>
    <p:extLst>
      <p:ext uri="{BB962C8B-B14F-4D97-AF65-F5344CB8AC3E}">
        <p14:creationId xmlns:p14="http://schemas.microsoft.com/office/powerpoint/2010/main" val="1558300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2 Photos (Light)">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AC23690-CD21-B68D-31ED-7C0B90727A9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5" y="5769889"/>
            <a:ext cx="1019033" cy="923003"/>
          </a:xfrm>
          <a:prstGeom prst="rect">
            <a:avLst/>
          </a:prstGeom>
        </p:spPr>
      </p:pic>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5929199" cy="1494971"/>
          </a:xfrm>
        </p:spPr>
        <p:txBody>
          <a:bodyPr>
            <a:normAutofit/>
          </a:bodyPr>
          <a:lstStyle>
            <a:lvl1pPr marL="0" indent="0" algn="l">
              <a:buNone/>
              <a:defRPr sz="48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7" name="Text Placeholder 6">
            <a:extLst>
              <a:ext uri="{FF2B5EF4-FFF2-40B4-BE49-F238E27FC236}">
                <a16:creationId xmlns:a16="http://schemas.microsoft.com/office/drawing/2014/main" id="{45B31E57-EBC0-2DA7-883D-4094B5C0BAD3}"/>
              </a:ext>
            </a:extLst>
          </p:cNvPr>
          <p:cNvSpPr>
            <a:spLocks noGrp="1"/>
          </p:cNvSpPr>
          <p:nvPr>
            <p:ph type="body" sz="quarter" idx="14"/>
          </p:nvPr>
        </p:nvSpPr>
        <p:spPr>
          <a:xfrm>
            <a:off x="498475" y="2409825"/>
            <a:ext cx="5929313" cy="3134632"/>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D280A675-F42B-618A-8544-5CFB91269336}"/>
              </a:ext>
            </a:extLst>
          </p:cNvPr>
          <p:cNvSpPr>
            <a:spLocks noGrp="1"/>
          </p:cNvSpPr>
          <p:nvPr>
            <p:ph type="pic" sz="quarter" idx="15"/>
          </p:nvPr>
        </p:nvSpPr>
        <p:spPr>
          <a:xfrm>
            <a:off x="6705600" y="532040"/>
            <a:ext cx="5219700" cy="2743200"/>
          </a:xfrm>
          <a:prstGeom prst="roundRect">
            <a:avLst>
              <a:gd name="adj" fmla="val 2593"/>
            </a:avLst>
          </a:prstGeom>
        </p:spPr>
        <p:txBody>
          <a:bodyPr/>
          <a:lstStyle/>
          <a:p>
            <a:endParaRPr lang="en-US"/>
          </a:p>
        </p:txBody>
      </p:sp>
      <p:sp>
        <p:nvSpPr>
          <p:cNvPr id="2" name="Picture Placeholder 8">
            <a:extLst>
              <a:ext uri="{FF2B5EF4-FFF2-40B4-BE49-F238E27FC236}">
                <a16:creationId xmlns:a16="http://schemas.microsoft.com/office/drawing/2014/main" id="{E23CCC14-2124-1D29-A58D-52EFFB189962}"/>
              </a:ext>
            </a:extLst>
          </p:cNvPr>
          <p:cNvSpPr>
            <a:spLocks noGrp="1"/>
          </p:cNvSpPr>
          <p:nvPr>
            <p:ph type="pic" sz="quarter" idx="16"/>
          </p:nvPr>
        </p:nvSpPr>
        <p:spPr>
          <a:xfrm>
            <a:off x="6705600" y="3582761"/>
            <a:ext cx="5219700" cy="1961696"/>
          </a:xfrm>
          <a:prstGeom prst="roundRect">
            <a:avLst>
              <a:gd name="adj" fmla="val 2593"/>
            </a:avLst>
          </a:prstGeom>
        </p:spPr>
        <p:txBody>
          <a:bodyPr/>
          <a:lstStyle/>
          <a:p>
            <a:endParaRPr lang="en-US"/>
          </a:p>
        </p:txBody>
      </p:sp>
      <p:sp>
        <p:nvSpPr>
          <p:cNvPr id="3" name="Slide Number Placeholder 3">
            <a:extLst>
              <a:ext uri="{FF2B5EF4-FFF2-40B4-BE49-F238E27FC236}">
                <a16:creationId xmlns:a16="http://schemas.microsoft.com/office/drawing/2014/main" id="{D3123D95-8976-8D3C-96A3-9A031521C085}"/>
              </a:ext>
            </a:extLst>
          </p:cNvPr>
          <p:cNvSpPr>
            <a:spLocks noGrp="1"/>
          </p:cNvSpPr>
          <p:nvPr>
            <p:ph type="sldNum" sz="quarter" idx="13"/>
          </p:nvPr>
        </p:nvSpPr>
        <p:spPr>
          <a:xfrm>
            <a:off x="8949845" y="6048828"/>
            <a:ext cx="2743200" cy="365125"/>
          </a:xfrm>
        </p:spPr>
        <p:txBody>
          <a:bodyPr/>
          <a:lstStyle>
            <a:lvl1pPr>
              <a:defRPr>
                <a:solidFill>
                  <a:schemeClr val="tx1"/>
                </a:solidFill>
                <a:latin typeface="+mj-lt"/>
              </a:defRPr>
            </a:lvl1pPr>
          </a:lstStyle>
          <a:p>
            <a:fld id="{2DF18D17-D940-42C0-8301-578A1E1D672E}" type="slidenum">
              <a:rPr lang="en-US" smtClean="0"/>
              <a:pPr/>
              <a:t>‹#›</a:t>
            </a:fld>
            <a:endParaRPr lang="en-US"/>
          </a:p>
        </p:txBody>
      </p:sp>
    </p:spTree>
    <p:extLst>
      <p:ext uri="{BB962C8B-B14F-4D97-AF65-F5344CB8AC3E}">
        <p14:creationId xmlns:p14="http://schemas.microsoft.com/office/powerpoint/2010/main" val="422729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indmap">
    <p:bg>
      <p:bgPr>
        <a:solidFill>
          <a:schemeClr val="tx2"/>
        </a:solidFill>
        <a:effectLst/>
      </p:bgPr>
    </p:bg>
    <p:spTree>
      <p:nvGrpSpPr>
        <p:cNvPr id="1" name=""/>
        <p:cNvGrpSpPr/>
        <p:nvPr/>
      </p:nvGrpSpPr>
      <p:grpSpPr>
        <a:xfrm>
          <a:off x="0" y="0"/>
          <a:ext cx="0" cy="0"/>
          <a:chOff x="0" y="0"/>
          <a:chExt cx="0" cy="0"/>
        </a:xfrm>
      </p:grpSpPr>
      <p:sp>
        <p:nvSpPr>
          <p:cNvPr id="60" name="Rectangle: Rounded Corners 59">
            <a:extLst>
              <a:ext uri="{FF2B5EF4-FFF2-40B4-BE49-F238E27FC236}">
                <a16:creationId xmlns:a16="http://schemas.microsoft.com/office/drawing/2014/main" id="{16A6A219-FD4F-D2A0-9367-4920C8560B94}"/>
              </a:ext>
            </a:extLst>
          </p:cNvPr>
          <p:cNvSpPr>
            <a:spLocks noGrp="1" noRot="1" noMove="1" noResize="1" noEditPoints="1" noAdjustHandles="1" noChangeArrowheads="1" noChangeShapeType="1"/>
          </p:cNvSpPr>
          <p:nvPr userDrawn="1"/>
        </p:nvSpPr>
        <p:spPr>
          <a:xfrm>
            <a:off x="349250" y="346662"/>
            <a:ext cx="11493500" cy="6164676"/>
          </a:xfrm>
          <a:prstGeom prst="roundRect">
            <a:avLst>
              <a:gd name="adj" fmla="val 15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 </a:t>
            </a:r>
          </a:p>
        </p:txBody>
      </p:sp>
      <p:pic>
        <p:nvPicPr>
          <p:cNvPr id="13" name="Picture 12">
            <a:extLst>
              <a:ext uri="{FF2B5EF4-FFF2-40B4-BE49-F238E27FC236}">
                <a16:creationId xmlns:a16="http://schemas.microsoft.com/office/drawing/2014/main" id="{6AC23690-CD21-B68D-31ED-7C0B90727A9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6" y="5769890"/>
            <a:ext cx="754378" cy="683288"/>
          </a:xfrm>
          <a:prstGeom prst="rect">
            <a:avLst/>
          </a:prstGeom>
        </p:spPr>
      </p:pic>
      <p:grpSp>
        <p:nvGrpSpPr>
          <p:cNvPr id="3" name="Google Shape;124;p15">
            <a:extLst>
              <a:ext uri="{FF2B5EF4-FFF2-40B4-BE49-F238E27FC236}">
                <a16:creationId xmlns:a16="http://schemas.microsoft.com/office/drawing/2014/main" id="{44645469-9CC4-D03C-5688-89A1555DB285}"/>
              </a:ext>
            </a:extLst>
          </p:cNvPr>
          <p:cNvGrpSpPr/>
          <p:nvPr userDrawn="1"/>
        </p:nvGrpSpPr>
        <p:grpSpPr>
          <a:xfrm>
            <a:off x="814605" y="1701482"/>
            <a:ext cx="3063395" cy="858552"/>
            <a:chOff x="-2" y="-105"/>
            <a:chExt cx="821400" cy="241556"/>
          </a:xfrm>
          <a:solidFill>
            <a:schemeClr val="accent4"/>
          </a:solidFill>
        </p:grpSpPr>
        <p:sp>
          <p:nvSpPr>
            <p:cNvPr id="25" name="Google Shape;125;p15">
              <a:extLst>
                <a:ext uri="{FF2B5EF4-FFF2-40B4-BE49-F238E27FC236}">
                  <a16:creationId xmlns:a16="http://schemas.microsoft.com/office/drawing/2014/main" id="{B094CF68-DE8D-64BA-1EFF-B2B684F230E3}"/>
                </a:ext>
              </a:extLst>
            </p:cNvPr>
            <p:cNvSpPr/>
            <p:nvPr userDrawn="1"/>
          </p:nvSpPr>
          <p:spPr>
            <a:xfrm>
              <a:off x="0" y="0"/>
              <a:ext cx="821369" cy="241451"/>
            </a:xfrm>
            <a:prstGeom prst="roundRect">
              <a:avLst/>
            </a:pr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126;p15">
              <a:extLst>
                <a:ext uri="{FF2B5EF4-FFF2-40B4-BE49-F238E27FC236}">
                  <a16:creationId xmlns:a16="http://schemas.microsoft.com/office/drawing/2014/main" id="{B0715DB0-6ACC-449B-6E04-7102CF60E7FE}"/>
                </a:ext>
              </a:extLst>
            </p:cNvPr>
            <p:cNvSpPr txBox="1"/>
            <p:nvPr userDrawn="1"/>
          </p:nvSpPr>
          <p:spPr>
            <a:xfrm>
              <a:off x="-2" y="-105"/>
              <a:ext cx="821400" cy="241500"/>
            </a:xfrm>
            <a:prstGeom prst="roundRect">
              <a:avLst>
                <a:gd name="adj" fmla="val 10453"/>
              </a:avLst>
            </a:prstGeom>
            <a:grpFill/>
            <a:ln>
              <a:noFill/>
            </a:ln>
          </p:spPr>
          <p:txBody>
            <a:bodyPr spcFirstLastPara="1" wrap="square" lIns="254000" tIns="254000" rIns="254000" bIns="2540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40000"/>
                </a:lnSpc>
                <a:spcBef>
                  <a:spcPts val="0"/>
                </a:spcBef>
                <a:spcAft>
                  <a:spcPts val="0"/>
                </a:spcAft>
                <a:buNone/>
              </a:pPr>
              <a:endParaRPr>
                <a:latin typeface="+mj-lt"/>
              </a:endParaRPr>
            </a:p>
          </p:txBody>
        </p:sp>
      </p:grpSp>
      <p:sp>
        <p:nvSpPr>
          <p:cNvPr id="59" name="Text Placeholder 58">
            <a:extLst>
              <a:ext uri="{FF2B5EF4-FFF2-40B4-BE49-F238E27FC236}">
                <a16:creationId xmlns:a16="http://schemas.microsoft.com/office/drawing/2014/main" id="{FC6A1B98-38DC-EE23-0EAF-26CA73BAB143}"/>
              </a:ext>
            </a:extLst>
          </p:cNvPr>
          <p:cNvSpPr>
            <a:spLocks noGrp="1"/>
          </p:cNvSpPr>
          <p:nvPr>
            <p:ph type="body" sz="quarter" idx="10"/>
          </p:nvPr>
        </p:nvSpPr>
        <p:spPr>
          <a:xfrm>
            <a:off x="964366" y="1819841"/>
            <a:ext cx="2763875" cy="622332"/>
          </a:xfrm>
        </p:spPr>
        <p:txBody>
          <a:bodyPr>
            <a:normAutofit/>
          </a:bodyPr>
          <a:lstStyle>
            <a:lvl1pPr marL="0" indent="0" algn="ctr">
              <a:buNone/>
              <a:defRPr sz="2000" b="1">
                <a:solidFill>
                  <a:schemeClr val="tx1"/>
                </a:solidFill>
                <a:latin typeface="+mj-lt"/>
              </a:defRPr>
            </a:lvl1pPr>
            <a:lvl2pPr marL="457200" indent="0">
              <a:buNone/>
              <a:defRPr/>
            </a:lvl2pPr>
          </a:lstStyle>
          <a:p>
            <a:pPr lvl="0"/>
            <a:r>
              <a:rPr lang="en-US"/>
              <a:t>Click to edit Master text styles</a:t>
            </a:r>
          </a:p>
        </p:txBody>
      </p:sp>
      <p:sp>
        <p:nvSpPr>
          <p:cNvPr id="63" name="Google Shape;126;p15">
            <a:extLst>
              <a:ext uri="{FF2B5EF4-FFF2-40B4-BE49-F238E27FC236}">
                <a16:creationId xmlns:a16="http://schemas.microsoft.com/office/drawing/2014/main" id="{96177957-DAC0-6597-10B5-963164369E63}"/>
              </a:ext>
            </a:extLst>
          </p:cNvPr>
          <p:cNvSpPr txBox="1"/>
          <p:nvPr userDrawn="1"/>
        </p:nvSpPr>
        <p:spPr>
          <a:xfrm>
            <a:off x="4489367" y="1701482"/>
            <a:ext cx="3063395" cy="858353"/>
          </a:xfrm>
          <a:prstGeom prst="roundRect">
            <a:avLst>
              <a:gd name="adj" fmla="val 10453"/>
            </a:avLst>
          </a:prstGeom>
          <a:solidFill>
            <a:schemeClr val="accent5"/>
          </a:solidFill>
          <a:ln>
            <a:noFill/>
          </a:ln>
        </p:spPr>
        <p:txBody>
          <a:bodyPr spcFirstLastPara="1" wrap="square" lIns="254000" tIns="254000" rIns="254000" bIns="2540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40000"/>
              </a:lnSpc>
              <a:spcBef>
                <a:spcPts val="0"/>
              </a:spcBef>
              <a:spcAft>
                <a:spcPts val="0"/>
              </a:spcAft>
              <a:buNone/>
            </a:pPr>
            <a:endParaRPr>
              <a:latin typeface="+mj-lt"/>
            </a:endParaRPr>
          </a:p>
        </p:txBody>
      </p:sp>
      <p:sp>
        <p:nvSpPr>
          <p:cNvPr id="69" name="Google Shape;126;p15">
            <a:extLst>
              <a:ext uri="{FF2B5EF4-FFF2-40B4-BE49-F238E27FC236}">
                <a16:creationId xmlns:a16="http://schemas.microsoft.com/office/drawing/2014/main" id="{EBF42853-FC8C-9DE8-A216-022CC99D6B57}"/>
              </a:ext>
            </a:extLst>
          </p:cNvPr>
          <p:cNvSpPr txBox="1"/>
          <p:nvPr userDrawn="1"/>
        </p:nvSpPr>
        <p:spPr>
          <a:xfrm>
            <a:off x="8164239" y="1701482"/>
            <a:ext cx="3063395" cy="858353"/>
          </a:xfrm>
          <a:prstGeom prst="roundRect">
            <a:avLst>
              <a:gd name="adj" fmla="val 10453"/>
            </a:avLst>
          </a:prstGeom>
          <a:solidFill>
            <a:schemeClr val="accent3"/>
          </a:solidFill>
          <a:ln>
            <a:noFill/>
          </a:ln>
        </p:spPr>
        <p:txBody>
          <a:bodyPr spcFirstLastPara="1" wrap="square" lIns="254000" tIns="254000" rIns="254000" bIns="2540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40000"/>
              </a:lnSpc>
              <a:spcBef>
                <a:spcPts val="0"/>
              </a:spcBef>
              <a:spcAft>
                <a:spcPts val="0"/>
              </a:spcAft>
              <a:buNone/>
            </a:pPr>
            <a:endParaRPr>
              <a:latin typeface="+mj-lt"/>
            </a:endParaRPr>
          </a:p>
        </p:txBody>
      </p:sp>
      <p:sp>
        <p:nvSpPr>
          <p:cNvPr id="65" name="Text Placeholder 58">
            <a:extLst>
              <a:ext uri="{FF2B5EF4-FFF2-40B4-BE49-F238E27FC236}">
                <a16:creationId xmlns:a16="http://schemas.microsoft.com/office/drawing/2014/main" id="{A3AED97F-87B4-8F00-CD43-1923EAC89EAA}"/>
              </a:ext>
            </a:extLst>
          </p:cNvPr>
          <p:cNvSpPr>
            <a:spLocks noGrp="1"/>
          </p:cNvSpPr>
          <p:nvPr userDrawn="1">
            <p:ph type="body" sz="quarter" idx="11"/>
          </p:nvPr>
        </p:nvSpPr>
        <p:spPr>
          <a:xfrm>
            <a:off x="4639128" y="1819592"/>
            <a:ext cx="2763875" cy="622332"/>
          </a:xfrm>
        </p:spPr>
        <p:txBody>
          <a:bodyPr>
            <a:normAutofit/>
          </a:bodyPr>
          <a:lstStyle>
            <a:lvl1pPr marL="0" indent="0" algn="ctr">
              <a:buNone/>
              <a:defRPr sz="2000" b="1">
                <a:solidFill>
                  <a:schemeClr val="tx1"/>
                </a:solidFill>
                <a:latin typeface="+mj-lt"/>
              </a:defRPr>
            </a:lvl1pPr>
            <a:lvl2pPr marL="457200" indent="0">
              <a:buNone/>
              <a:defRPr/>
            </a:lvl2pPr>
          </a:lstStyle>
          <a:p>
            <a:pPr lvl="0"/>
            <a:r>
              <a:rPr lang="en-US"/>
              <a:t>Click to edit Master text styles</a:t>
            </a:r>
          </a:p>
        </p:txBody>
      </p:sp>
      <p:sp>
        <p:nvSpPr>
          <p:cNvPr id="70" name="Text Placeholder 58">
            <a:extLst>
              <a:ext uri="{FF2B5EF4-FFF2-40B4-BE49-F238E27FC236}">
                <a16:creationId xmlns:a16="http://schemas.microsoft.com/office/drawing/2014/main" id="{679DEF40-829C-5767-5B40-5E2C46EFCEEF}"/>
              </a:ext>
            </a:extLst>
          </p:cNvPr>
          <p:cNvSpPr>
            <a:spLocks noGrp="1"/>
          </p:cNvSpPr>
          <p:nvPr userDrawn="1">
            <p:ph type="body" sz="quarter" idx="12"/>
          </p:nvPr>
        </p:nvSpPr>
        <p:spPr>
          <a:xfrm>
            <a:off x="8313998" y="1819492"/>
            <a:ext cx="2763875" cy="622332"/>
          </a:xfrm>
        </p:spPr>
        <p:txBody>
          <a:bodyPr>
            <a:normAutofit/>
          </a:bodyPr>
          <a:lstStyle>
            <a:lvl1pPr marL="0" indent="0" algn="ctr">
              <a:buNone/>
              <a:defRPr sz="2000" b="1">
                <a:solidFill>
                  <a:schemeClr val="tx1"/>
                </a:solidFill>
                <a:latin typeface="+mj-lt"/>
              </a:defRPr>
            </a:lvl1pPr>
            <a:lvl2pPr marL="457200" indent="0">
              <a:buNone/>
              <a:defRPr/>
            </a:lvl2pPr>
          </a:lstStyle>
          <a:p>
            <a:pPr lvl="0"/>
            <a:r>
              <a:rPr lang="en-US"/>
              <a:t>Click to edit Master text styles</a:t>
            </a:r>
          </a:p>
        </p:txBody>
      </p:sp>
      <p:sp>
        <p:nvSpPr>
          <p:cNvPr id="74" name="Text Placeholder 73">
            <a:extLst>
              <a:ext uri="{FF2B5EF4-FFF2-40B4-BE49-F238E27FC236}">
                <a16:creationId xmlns:a16="http://schemas.microsoft.com/office/drawing/2014/main" id="{B18D19FF-20FA-F709-D58B-FB2108A4031A}"/>
              </a:ext>
            </a:extLst>
          </p:cNvPr>
          <p:cNvSpPr>
            <a:spLocks noGrp="1"/>
          </p:cNvSpPr>
          <p:nvPr>
            <p:ph type="body" sz="quarter" idx="13"/>
          </p:nvPr>
        </p:nvSpPr>
        <p:spPr>
          <a:xfrm>
            <a:off x="814388" y="2843213"/>
            <a:ext cx="3063875" cy="279687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5" name="Text Placeholder 73">
            <a:extLst>
              <a:ext uri="{FF2B5EF4-FFF2-40B4-BE49-F238E27FC236}">
                <a16:creationId xmlns:a16="http://schemas.microsoft.com/office/drawing/2014/main" id="{2756BC51-62DC-9DE7-4E06-3FEBCA2F8765}"/>
              </a:ext>
            </a:extLst>
          </p:cNvPr>
          <p:cNvSpPr>
            <a:spLocks noGrp="1"/>
          </p:cNvSpPr>
          <p:nvPr>
            <p:ph type="body" sz="quarter" idx="14"/>
          </p:nvPr>
        </p:nvSpPr>
        <p:spPr>
          <a:xfrm>
            <a:off x="4489367" y="2843439"/>
            <a:ext cx="3063875" cy="279687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7" name="Text Placeholder 4">
            <a:extLst>
              <a:ext uri="{FF2B5EF4-FFF2-40B4-BE49-F238E27FC236}">
                <a16:creationId xmlns:a16="http://schemas.microsoft.com/office/drawing/2014/main" id="{849B02BA-9914-F546-5BAB-8E993625E5F3}"/>
              </a:ext>
            </a:extLst>
          </p:cNvPr>
          <p:cNvSpPr>
            <a:spLocks noGrp="1"/>
          </p:cNvSpPr>
          <p:nvPr>
            <p:ph type="body" sz="quarter" idx="15"/>
          </p:nvPr>
        </p:nvSpPr>
        <p:spPr>
          <a:xfrm>
            <a:off x="888106" y="548712"/>
            <a:ext cx="10415788" cy="807817"/>
          </a:xfrm>
        </p:spPr>
        <p:txBody>
          <a:bodyPr anchor="ctr">
            <a:normAutofit/>
          </a:bodyPr>
          <a:lstStyle>
            <a:lvl1pPr marL="0" indent="0" algn="ctr">
              <a:buNone/>
              <a:defRPr sz="48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78" name="Text Placeholder 73">
            <a:extLst>
              <a:ext uri="{FF2B5EF4-FFF2-40B4-BE49-F238E27FC236}">
                <a16:creationId xmlns:a16="http://schemas.microsoft.com/office/drawing/2014/main" id="{A8A69708-93A2-AFCF-21D5-36ECD95A1630}"/>
              </a:ext>
            </a:extLst>
          </p:cNvPr>
          <p:cNvSpPr>
            <a:spLocks noGrp="1"/>
          </p:cNvSpPr>
          <p:nvPr>
            <p:ph type="body" sz="quarter" idx="16"/>
          </p:nvPr>
        </p:nvSpPr>
        <p:spPr>
          <a:xfrm>
            <a:off x="8163759" y="2843212"/>
            <a:ext cx="3063875" cy="279687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Slide Number Placeholder 3">
            <a:extLst>
              <a:ext uri="{FF2B5EF4-FFF2-40B4-BE49-F238E27FC236}">
                <a16:creationId xmlns:a16="http://schemas.microsoft.com/office/drawing/2014/main" id="{AA6B190E-6E64-0043-12C9-6C033BC6719D}"/>
              </a:ext>
            </a:extLst>
          </p:cNvPr>
          <p:cNvSpPr>
            <a:spLocks noGrp="1"/>
          </p:cNvSpPr>
          <p:nvPr>
            <p:ph type="sldNum" sz="quarter" idx="17"/>
          </p:nvPr>
        </p:nvSpPr>
        <p:spPr>
          <a:xfrm>
            <a:off x="8949844" y="6111534"/>
            <a:ext cx="2743200" cy="272926"/>
          </a:xfrm>
        </p:spPr>
        <p:txBody>
          <a:bodyPr/>
          <a:lstStyle>
            <a:lvl1pPr>
              <a:defRPr>
                <a:solidFill>
                  <a:schemeClr val="tx1"/>
                </a:solidFill>
                <a:latin typeface="+mj-lt"/>
              </a:defRPr>
            </a:lvl1pPr>
          </a:lstStyle>
          <a:p>
            <a:fld id="{2DF18D17-D940-42C0-8301-578A1E1D672E}" type="slidenum">
              <a:rPr lang="en-US" smtClean="0"/>
              <a:pPr/>
              <a:t>‹#›</a:t>
            </a:fld>
            <a:endParaRPr lang="en-US"/>
          </a:p>
        </p:txBody>
      </p:sp>
    </p:spTree>
    <p:extLst>
      <p:ext uri="{BB962C8B-B14F-4D97-AF65-F5344CB8AC3E}">
        <p14:creationId xmlns:p14="http://schemas.microsoft.com/office/powerpoint/2010/main" val="1789354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F4C1A2F-870A-D290-8379-5CE319BBA5E9}"/>
              </a:ext>
              <a:ext uri="{C183D7F6-B498-43B3-948B-1728B52AA6E4}">
                <adec:decorative xmlns:adec="http://schemas.microsoft.com/office/drawing/2017/decorative" val="1"/>
              </a:ext>
            </a:extLst>
          </p:cNvPr>
          <p:cNvSpPr>
            <a:spLocks/>
          </p:cNvSpPr>
          <p:nvPr userDrawn="1"/>
        </p:nvSpPr>
        <p:spPr>
          <a:xfrm>
            <a:off x="0" y="3162300"/>
            <a:ext cx="12192000" cy="36957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10415788" cy="807817"/>
          </a:xfrm>
        </p:spPr>
        <p:txBody>
          <a:bodyPr anchor="ctr">
            <a:normAutofit/>
          </a:bodyPr>
          <a:lstStyle>
            <a:lvl1pPr marL="0" indent="0" algn="l">
              <a:buNone/>
              <a:defRPr sz="48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242E9ACB-61A4-81E4-D286-0583AF6EC11B}"/>
              </a:ext>
            </a:extLst>
          </p:cNvPr>
          <p:cNvSpPr>
            <a:spLocks noGrp="1"/>
          </p:cNvSpPr>
          <p:nvPr>
            <p:ph type="sldNum" sz="quarter" idx="13"/>
          </p:nvPr>
        </p:nvSpPr>
        <p:spPr>
          <a:xfrm>
            <a:off x="8912564" y="6231390"/>
            <a:ext cx="2743200" cy="261257"/>
          </a:xfrm>
        </p:spPr>
        <p:txBody>
          <a:bodyPr/>
          <a:lstStyle>
            <a:lvl1pPr>
              <a:defRPr>
                <a:solidFill>
                  <a:schemeClr val="bg1"/>
                </a:solidFill>
                <a:latin typeface="+mj-lt"/>
              </a:defRPr>
            </a:lvl1pPr>
          </a:lstStyle>
          <a:p>
            <a:fld id="{2DF18D17-D940-42C0-8301-578A1E1D672E}" type="slidenum">
              <a:rPr lang="en-US" smtClean="0"/>
              <a:pPr/>
              <a:t>‹#›</a:t>
            </a:fld>
            <a:endParaRPr lang="en-US"/>
          </a:p>
        </p:txBody>
      </p:sp>
      <p:sp>
        <p:nvSpPr>
          <p:cNvPr id="7" name="Text Placeholder 6">
            <a:extLst>
              <a:ext uri="{FF2B5EF4-FFF2-40B4-BE49-F238E27FC236}">
                <a16:creationId xmlns:a16="http://schemas.microsoft.com/office/drawing/2014/main" id="{45B31E57-EBC0-2DA7-883D-4094B5C0BAD3}"/>
              </a:ext>
            </a:extLst>
          </p:cNvPr>
          <p:cNvSpPr>
            <a:spLocks noGrp="1"/>
          </p:cNvSpPr>
          <p:nvPr>
            <p:ph type="body" sz="quarter" idx="14"/>
          </p:nvPr>
        </p:nvSpPr>
        <p:spPr>
          <a:xfrm>
            <a:off x="319426" y="4230615"/>
            <a:ext cx="2397124" cy="635990"/>
          </a:xfrm>
          <a:noFill/>
        </p:spPr>
        <p:txBody>
          <a:bodyPr>
            <a:normAutofit/>
          </a:bodyPr>
          <a:lstStyle>
            <a:lvl1pPr marL="0" indent="0" algn="ctr">
              <a:buNone/>
              <a:defRPr sz="1800" b="1">
                <a:solidFill>
                  <a:schemeClr val="bg1"/>
                </a:solidFill>
                <a:latin typeface="+mj-lt"/>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1" name="Picture Placeholder 10">
            <a:extLst>
              <a:ext uri="{FF2B5EF4-FFF2-40B4-BE49-F238E27FC236}">
                <a16:creationId xmlns:a16="http://schemas.microsoft.com/office/drawing/2014/main" id="{DE9648C3-210A-52D4-A5B5-196DA2DC58FA}"/>
              </a:ext>
            </a:extLst>
          </p:cNvPr>
          <p:cNvSpPr>
            <a:spLocks noGrp="1"/>
          </p:cNvSpPr>
          <p:nvPr>
            <p:ph type="pic" sz="quarter" idx="19"/>
          </p:nvPr>
        </p:nvSpPr>
        <p:spPr>
          <a:xfrm>
            <a:off x="527388" y="1923814"/>
            <a:ext cx="1981200" cy="1981200"/>
          </a:xfrm>
          <a:prstGeom prst="flowChartConnector">
            <a:avLst/>
          </a:prstGeom>
        </p:spPr>
        <p:txBody>
          <a:bodyPr/>
          <a:lstStyle/>
          <a:p>
            <a:endParaRPr lang="en-US"/>
          </a:p>
        </p:txBody>
      </p:sp>
      <p:pic>
        <p:nvPicPr>
          <p:cNvPr id="15" name="Picture 14">
            <a:extLst>
              <a:ext uri="{FF2B5EF4-FFF2-40B4-BE49-F238E27FC236}">
                <a16:creationId xmlns:a16="http://schemas.microsoft.com/office/drawing/2014/main" id="{F56C07A9-2DFB-5B32-7B50-7014D9D8F8E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5" y="5769889"/>
            <a:ext cx="1019033" cy="923003"/>
          </a:xfrm>
          <a:prstGeom prst="rect">
            <a:avLst/>
          </a:prstGeom>
        </p:spPr>
      </p:pic>
      <p:sp>
        <p:nvSpPr>
          <p:cNvPr id="16" name="Text Placeholder 6">
            <a:extLst>
              <a:ext uri="{FF2B5EF4-FFF2-40B4-BE49-F238E27FC236}">
                <a16:creationId xmlns:a16="http://schemas.microsoft.com/office/drawing/2014/main" id="{771BFCF8-2765-1A58-802B-BC6FAD3736DE}"/>
              </a:ext>
            </a:extLst>
          </p:cNvPr>
          <p:cNvSpPr>
            <a:spLocks noGrp="1"/>
          </p:cNvSpPr>
          <p:nvPr>
            <p:ph type="body" sz="quarter" idx="20"/>
          </p:nvPr>
        </p:nvSpPr>
        <p:spPr>
          <a:xfrm>
            <a:off x="3253126" y="4230615"/>
            <a:ext cx="2397124" cy="635990"/>
          </a:xfrm>
          <a:noFill/>
        </p:spPr>
        <p:txBody>
          <a:bodyPr>
            <a:normAutofit/>
          </a:bodyPr>
          <a:lstStyle>
            <a:lvl1pPr marL="0" indent="0" algn="ctr">
              <a:buNone/>
              <a:defRPr sz="1800" b="1">
                <a:solidFill>
                  <a:schemeClr val="bg1"/>
                </a:solidFill>
                <a:latin typeface="+mj-lt"/>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7" name="Picture Placeholder 10">
            <a:extLst>
              <a:ext uri="{FF2B5EF4-FFF2-40B4-BE49-F238E27FC236}">
                <a16:creationId xmlns:a16="http://schemas.microsoft.com/office/drawing/2014/main" id="{3057388B-78B5-A0C3-7778-F4B5C8E7E641}"/>
              </a:ext>
            </a:extLst>
          </p:cNvPr>
          <p:cNvSpPr>
            <a:spLocks noGrp="1"/>
          </p:cNvSpPr>
          <p:nvPr>
            <p:ph type="pic" sz="quarter" idx="21"/>
          </p:nvPr>
        </p:nvSpPr>
        <p:spPr>
          <a:xfrm>
            <a:off x="3461088" y="1923814"/>
            <a:ext cx="1981200" cy="1981200"/>
          </a:xfrm>
          <a:prstGeom prst="flowChartConnector">
            <a:avLst/>
          </a:prstGeom>
        </p:spPr>
        <p:txBody>
          <a:bodyPr/>
          <a:lstStyle/>
          <a:p>
            <a:endParaRPr lang="en-US"/>
          </a:p>
        </p:txBody>
      </p:sp>
      <p:sp>
        <p:nvSpPr>
          <p:cNvPr id="18" name="Text Placeholder 6">
            <a:extLst>
              <a:ext uri="{FF2B5EF4-FFF2-40B4-BE49-F238E27FC236}">
                <a16:creationId xmlns:a16="http://schemas.microsoft.com/office/drawing/2014/main" id="{4DD41698-6686-10CD-8A57-D6A395CDE175}"/>
              </a:ext>
            </a:extLst>
          </p:cNvPr>
          <p:cNvSpPr>
            <a:spLocks noGrp="1"/>
          </p:cNvSpPr>
          <p:nvPr>
            <p:ph type="body" sz="quarter" idx="22"/>
          </p:nvPr>
        </p:nvSpPr>
        <p:spPr>
          <a:xfrm>
            <a:off x="5978864" y="4230615"/>
            <a:ext cx="2397124" cy="635990"/>
          </a:xfrm>
          <a:noFill/>
        </p:spPr>
        <p:txBody>
          <a:bodyPr>
            <a:normAutofit/>
          </a:bodyPr>
          <a:lstStyle>
            <a:lvl1pPr marL="0" indent="0" algn="ctr">
              <a:buNone/>
              <a:defRPr sz="1800" b="1">
                <a:solidFill>
                  <a:schemeClr val="bg1"/>
                </a:solidFill>
                <a:latin typeface="+mj-lt"/>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9" name="Picture Placeholder 10">
            <a:extLst>
              <a:ext uri="{FF2B5EF4-FFF2-40B4-BE49-F238E27FC236}">
                <a16:creationId xmlns:a16="http://schemas.microsoft.com/office/drawing/2014/main" id="{E047CFA4-381B-00EE-F7D5-3AF4BE597D4B}"/>
              </a:ext>
            </a:extLst>
          </p:cNvPr>
          <p:cNvSpPr>
            <a:spLocks noGrp="1"/>
          </p:cNvSpPr>
          <p:nvPr>
            <p:ph type="pic" sz="quarter" idx="23"/>
          </p:nvPr>
        </p:nvSpPr>
        <p:spPr>
          <a:xfrm>
            <a:off x="6186826" y="1923814"/>
            <a:ext cx="1981200" cy="1981200"/>
          </a:xfrm>
          <a:prstGeom prst="flowChartConnector">
            <a:avLst/>
          </a:prstGeom>
        </p:spPr>
        <p:txBody>
          <a:bodyPr/>
          <a:lstStyle/>
          <a:p>
            <a:endParaRPr lang="en-US"/>
          </a:p>
        </p:txBody>
      </p:sp>
      <p:sp>
        <p:nvSpPr>
          <p:cNvPr id="20" name="Text Placeholder 6">
            <a:extLst>
              <a:ext uri="{FF2B5EF4-FFF2-40B4-BE49-F238E27FC236}">
                <a16:creationId xmlns:a16="http://schemas.microsoft.com/office/drawing/2014/main" id="{A86082A9-8BD8-3557-7165-934F20224240}"/>
              </a:ext>
            </a:extLst>
          </p:cNvPr>
          <p:cNvSpPr>
            <a:spLocks noGrp="1"/>
          </p:cNvSpPr>
          <p:nvPr>
            <p:ph type="body" sz="quarter" idx="24"/>
          </p:nvPr>
        </p:nvSpPr>
        <p:spPr>
          <a:xfrm>
            <a:off x="8704602" y="4230615"/>
            <a:ext cx="2397124" cy="635990"/>
          </a:xfrm>
          <a:noFill/>
        </p:spPr>
        <p:txBody>
          <a:bodyPr>
            <a:normAutofit/>
          </a:bodyPr>
          <a:lstStyle>
            <a:lvl1pPr marL="0" indent="0" algn="ctr">
              <a:buNone/>
              <a:defRPr sz="1800" b="1">
                <a:solidFill>
                  <a:schemeClr val="bg1"/>
                </a:solidFill>
                <a:latin typeface="+mj-lt"/>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1" name="Picture Placeholder 10">
            <a:extLst>
              <a:ext uri="{FF2B5EF4-FFF2-40B4-BE49-F238E27FC236}">
                <a16:creationId xmlns:a16="http://schemas.microsoft.com/office/drawing/2014/main" id="{178A0450-BBE1-49AA-9F24-20136C3D0B57}"/>
              </a:ext>
            </a:extLst>
          </p:cNvPr>
          <p:cNvSpPr>
            <a:spLocks noGrp="1"/>
          </p:cNvSpPr>
          <p:nvPr>
            <p:ph type="pic" sz="quarter" idx="25"/>
          </p:nvPr>
        </p:nvSpPr>
        <p:spPr>
          <a:xfrm>
            <a:off x="8912564" y="1923814"/>
            <a:ext cx="1981200" cy="1981200"/>
          </a:xfrm>
          <a:prstGeom prst="flowChartConnector">
            <a:avLst/>
          </a:prstGeom>
        </p:spPr>
        <p:txBody>
          <a:bodyPr/>
          <a:lstStyle/>
          <a:p>
            <a:endParaRPr lang="en-US"/>
          </a:p>
        </p:txBody>
      </p:sp>
    </p:spTree>
    <p:extLst>
      <p:ext uri="{BB962C8B-B14F-4D97-AF65-F5344CB8AC3E}">
        <p14:creationId xmlns:p14="http://schemas.microsoft.com/office/powerpoint/2010/main" val="2911649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Imag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AC23690-CD21-B68D-31ED-7C0B90727A9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5" y="5769889"/>
            <a:ext cx="1019033" cy="923003"/>
          </a:xfrm>
          <a:prstGeom prst="rect">
            <a:avLst/>
          </a:prstGeom>
        </p:spPr>
      </p:pic>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10415788" cy="807817"/>
          </a:xfrm>
        </p:spPr>
        <p:txBody>
          <a:bodyPr anchor="ctr">
            <a:normAutofit/>
          </a:bodyPr>
          <a:lstStyle>
            <a:lvl1pPr marL="0" indent="0" algn="l">
              <a:buNone/>
              <a:defRPr sz="48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242E9ACB-61A4-81E4-D286-0583AF6EC11B}"/>
              </a:ext>
            </a:extLst>
          </p:cNvPr>
          <p:cNvSpPr>
            <a:spLocks noGrp="1"/>
          </p:cNvSpPr>
          <p:nvPr>
            <p:ph type="sldNum" sz="quarter" idx="13"/>
          </p:nvPr>
        </p:nvSpPr>
        <p:spPr>
          <a:xfrm>
            <a:off x="8949845" y="6127522"/>
            <a:ext cx="2743200" cy="365125"/>
          </a:xfrm>
        </p:spPr>
        <p:txBody>
          <a:bodyPr/>
          <a:lstStyle>
            <a:lvl1pPr>
              <a:defRPr>
                <a:solidFill>
                  <a:schemeClr val="tx1"/>
                </a:solidFill>
                <a:latin typeface="+mj-lt"/>
              </a:defRPr>
            </a:lvl1pPr>
          </a:lstStyle>
          <a:p>
            <a:fld id="{2DF18D17-D940-42C0-8301-578A1E1D672E}" type="slidenum">
              <a:rPr lang="en-US" smtClean="0"/>
              <a:pPr/>
              <a:t>‹#›</a:t>
            </a:fld>
            <a:endParaRPr lang="en-US"/>
          </a:p>
        </p:txBody>
      </p:sp>
      <p:sp>
        <p:nvSpPr>
          <p:cNvPr id="7" name="Text Placeholder 6">
            <a:extLst>
              <a:ext uri="{FF2B5EF4-FFF2-40B4-BE49-F238E27FC236}">
                <a16:creationId xmlns:a16="http://schemas.microsoft.com/office/drawing/2014/main" id="{45B31E57-EBC0-2DA7-883D-4094B5C0BAD3}"/>
              </a:ext>
            </a:extLst>
          </p:cNvPr>
          <p:cNvSpPr>
            <a:spLocks noGrp="1"/>
          </p:cNvSpPr>
          <p:nvPr>
            <p:ph type="body" sz="quarter" idx="14"/>
          </p:nvPr>
        </p:nvSpPr>
        <p:spPr>
          <a:xfrm>
            <a:off x="498476" y="3822384"/>
            <a:ext cx="3293182" cy="1948178"/>
          </a:xfrm>
          <a:no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 name="Picture Placeholder 2">
            <a:extLst>
              <a:ext uri="{FF2B5EF4-FFF2-40B4-BE49-F238E27FC236}">
                <a16:creationId xmlns:a16="http://schemas.microsoft.com/office/drawing/2014/main" id="{AC510AA3-86C0-DF4F-3EEF-97A24DBC288F}"/>
              </a:ext>
            </a:extLst>
          </p:cNvPr>
          <p:cNvSpPr>
            <a:spLocks noGrp="1"/>
          </p:cNvSpPr>
          <p:nvPr>
            <p:ph type="pic" sz="quarter" idx="15"/>
          </p:nvPr>
        </p:nvSpPr>
        <p:spPr>
          <a:xfrm>
            <a:off x="497795" y="1835151"/>
            <a:ext cx="3292609" cy="1808162"/>
          </a:xfrm>
          <a:prstGeom prst="round2SameRect">
            <a:avLst/>
          </a:prstGeom>
          <a:ln w="28575">
            <a:solidFill>
              <a:schemeClr val="accent5"/>
            </a:solidFill>
          </a:ln>
        </p:spPr>
        <p:txBody>
          <a:bodyPr/>
          <a:lstStyle/>
          <a:p>
            <a:endParaRPr lang="en-US"/>
          </a:p>
        </p:txBody>
      </p:sp>
      <p:sp>
        <p:nvSpPr>
          <p:cNvPr id="6" name="Text Placeholder 6">
            <a:extLst>
              <a:ext uri="{FF2B5EF4-FFF2-40B4-BE49-F238E27FC236}">
                <a16:creationId xmlns:a16="http://schemas.microsoft.com/office/drawing/2014/main" id="{2658C9E3-357A-6374-D092-C48FCBED49C1}"/>
              </a:ext>
            </a:extLst>
          </p:cNvPr>
          <p:cNvSpPr>
            <a:spLocks noGrp="1"/>
          </p:cNvSpPr>
          <p:nvPr>
            <p:ph type="body" sz="quarter" idx="16"/>
          </p:nvPr>
        </p:nvSpPr>
        <p:spPr>
          <a:xfrm>
            <a:off x="4002476" y="3821711"/>
            <a:ext cx="3293182" cy="1948178"/>
          </a:xfrm>
          <a:no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Picture Placeholder 2">
            <a:extLst>
              <a:ext uri="{FF2B5EF4-FFF2-40B4-BE49-F238E27FC236}">
                <a16:creationId xmlns:a16="http://schemas.microsoft.com/office/drawing/2014/main" id="{B54A5882-F162-0A6B-A4B9-E34B3195C75F}"/>
              </a:ext>
            </a:extLst>
          </p:cNvPr>
          <p:cNvSpPr>
            <a:spLocks noGrp="1"/>
          </p:cNvSpPr>
          <p:nvPr>
            <p:ph type="pic" sz="quarter" idx="17"/>
          </p:nvPr>
        </p:nvSpPr>
        <p:spPr>
          <a:xfrm>
            <a:off x="4001795" y="1834478"/>
            <a:ext cx="3292609" cy="1808162"/>
          </a:xfrm>
          <a:prstGeom prst="round2SameRect">
            <a:avLst/>
          </a:prstGeom>
          <a:ln w="28575">
            <a:solidFill>
              <a:schemeClr val="accent4"/>
            </a:solidFill>
          </a:ln>
        </p:spPr>
        <p:txBody>
          <a:bodyPr/>
          <a:lstStyle/>
          <a:p>
            <a:endParaRPr lang="en-US"/>
          </a:p>
        </p:txBody>
      </p:sp>
      <p:sp>
        <p:nvSpPr>
          <p:cNvPr id="9" name="Text Placeholder 6">
            <a:extLst>
              <a:ext uri="{FF2B5EF4-FFF2-40B4-BE49-F238E27FC236}">
                <a16:creationId xmlns:a16="http://schemas.microsoft.com/office/drawing/2014/main" id="{97EA958F-CDD6-3CCC-26DB-093D7F628B5F}"/>
              </a:ext>
            </a:extLst>
          </p:cNvPr>
          <p:cNvSpPr>
            <a:spLocks noGrp="1"/>
          </p:cNvSpPr>
          <p:nvPr>
            <p:ph type="body" sz="quarter" idx="18"/>
          </p:nvPr>
        </p:nvSpPr>
        <p:spPr>
          <a:xfrm>
            <a:off x="7508303" y="3822384"/>
            <a:ext cx="3293182" cy="1948178"/>
          </a:xfrm>
          <a:no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Picture Placeholder 2">
            <a:extLst>
              <a:ext uri="{FF2B5EF4-FFF2-40B4-BE49-F238E27FC236}">
                <a16:creationId xmlns:a16="http://schemas.microsoft.com/office/drawing/2014/main" id="{CDBF1AB7-AC33-A348-400B-BBBC11C27F9B}"/>
              </a:ext>
            </a:extLst>
          </p:cNvPr>
          <p:cNvSpPr>
            <a:spLocks noGrp="1"/>
          </p:cNvSpPr>
          <p:nvPr>
            <p:ph type="pic" sz="quarter" idx="19"/>
          </p:nvPr>
        </p:nvSpPr>
        <p:spPr>
          <a:xfrm>
            <a:off x="7507622" y="1835151"/>
            <a:ext cx="3292609" cy="1808162"/>
          </a:xfrm>
          <a:prstGeom prst="round2SameRect">
            <a:avLst/>
          </a:prstGeom>
          <a:ln w="28575">
            <a:solidFill>
              <a:schemeClr val="accent3"/>
            </a:solidFill>
          </a:ln>
        </p:spPr>
        <p:txBody>
          <a:bodyPr/>
          <a:lstStyle/>
          <a:p>
            <a:endParaRPr lang="en-US"/>
          </a:p>
        </p:txBody>
      </p:sp>
    </p:spTree>
    <p:extLst>
      <p:ext uri="{BB962C8B-B14F-4D97-AF65-F5344CB8AC3E}">
        <p14:creationId xmlns:p14="http://schemas.microsoft.com/office/powerpoint/2010/main" val="2737777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1">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DBA069-B7B4-4583-0358-83DD16D8B01A}"/>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4426857" y="0"/>
            <a:ext cx="7765143" cy="6858000"/>
          </a:xfrm>
          <a:prstGeom prst="rect">
            <a:avLst/>
          </a:prstGeom>
        </p:spPr>
      </p:pic>
      <p:pic>
        <p:nvPicPr>
          <p:cNvPr id="13" name="Picture 12">
            <a:extLst>
              <a:ext uri="{FF2B5EF4-FFF2-40B4-BE49-F238E27FC236}">
                <a16:creationId xmlns:a16="http://schemas.microsoft.com/office/drawing/2014/main" id="{6AC23690-CD21-B68D-31ED-7C0B90727A92}"/>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4800" y="5592311"/>
            <a:ext cx="2329657" cy="862141"/>
          </a:xfrm>
          <a:prstGeom prst="rect">
            <a:avLst/>
          </a:prstGeom>
        </p:spPr>
      </p:pic>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674800" y="2681513"/>
            <a:ext cx="6952569" cy="1494971"/>
          </a:xfrm>
        </p:spPr>
        <p:txBody>
          <a:bodyPr>
            <a:normAutofit/>
          </a:bodyPr>
          <a:lstStyle>
            <a:lvl1pPr marL="0" indent="0" algn="l">
              <a:buNone/>
              <a:defRPr sz="5400" b="1">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Tree>
    <p:extLst>
      <p:ext uri="{BB962C8B-B14F-4D97-AF65-F5344CB8AC3E}">
        <p14:creationId xmlns:p14="http://schemas.microsoft.com/office/powerpoint/2010/main" val="161392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3 Column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10415788" cy="807817"/>
          </a:xfrm>
        </p:spPr>
        <p:txBody>
          <a:bodyPr anchor="ctr">
            <a:normAutofit/>
          </a:bodyPr>
          <a:lstStyle>
            <a:lvl1pPr marL="0" indent="0" algn="l">
              <a:buNone/>
              <a:defRPr sz="48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2" name="Rectangle: Top Corners Rounded 1">
            <a:extLst>
              <a:ext uri="{FF2B5EF4-FFF2-40B4-BE49-F238E27FC236}">
                <a16:creationId xmlns:a16="http://schemas.microsoft.com/office/drawing/2014/main" id="{657C9109-C7E6-A16E-9CE4-E328FC8A9E96}"/>
              </a:ext>
            </a:extLst>
          </p:cNvPr>
          <p:cNvSpPr/>
          <p:nvPr userDrawn="1"/>
        </p:nvSpPr>
        <p:spPr>
          <a:xfrm>
            <a:off x="498955" y="1727200"/>
            <a:ext cx="3368505" cy="5130800"/>
          </a:xfrm>
          <a:prstGeom prst="round2SameRect">
            <a:avLst>
              <a:gd name="adj1" fmla="val 2994"/>
              <a:gd name="adj2" fmla="val 0"/>
            </a:avLst>
          </a:prstGeom>
          <a:solidFill>
            <a:srgbClr val="669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3DB14092-BFB6-7DE0-2577-F4A3033C3925}"/>
              </a:ext>
            </a:extLst>
          </p:cNvPr>
          <p:cNvSpPr/>
          <p:nvPr userDrawn="1"/>
        </p:nvSpPr>
        <p:spPr>
          <a:xfrm>
            <a:off x="4178625" y="1727200"/>
            <a:ext cx="3368505" cy="5130800"/>
          </a:xfrm>
          <a:prstGeom prst="round2SameRect">
            <a:avLst>
              <a:gd name="adj1" fmla="val 2994"/>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Top Corners Rounded 11">
            <a:extLst>
              <a:ext uri="{FF2B5EF4-FFF2-40B4-BE49-F238E27FC236}">
                <a16:creationId xmlns:a16="http://schemas.microsoft.com/office/drawing/2014/main" id="{A7982C91-08F5-BB92-8D73-44BD092591E5}"/>
              </a:ext>
            </a:extLst>
          </p:cNvPr>
          <p:cNvSpPr/>
          <p:nvPr userDrawn="1"/>
        </p:nvSpPr>
        <p:spPr>
          <a:xfrm>
            <a:off x="7858295" y="1727200"/>
            <a:ext cx="3368505" cy="5130800"/>
          </a:xfrm>
          <a:prstGeom prst="round2SameRect">
            <a:avLst>
              <a:gd name="adj1" fmla="val 2617"/>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D21993AC-15E2-0BC5-E8A5-B405656965ED}"/>
              </a:ext>
            </a:extLst>
          </p:cNvPr>
          <p:cNvSpPr>
            <a:spLocks noGrp="1"/>
          </p:cNvSpPr>
          <p:nvPr>
            <p:ph type="body" sz="quarter" idx="11"/>
          </p:nvPr>
        </p:nvSpPr>
        <p:spPr>
          <a:xfrm>
            <a:off x="762000" y="2044700"/>
            <a:ext cx="2857500" cy="431800"/>
          </a:xfrm>
        </p:spPr>
        <p:txBody>
          <a:bodyPr/>
          <a:lstStyle>
            <a:lvl1pPr marL="0" indent="0">
              <a:buNone/>
              <a:defRPr b="1">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Click to edit</a:t>
            </a:r>
          </a:p>
        </p:txBody>
      </p:sp>
      <p:sp>
        <p:nvSpPr>
          <p:cNvPr id="19" name="Text Placeholder 18">
            <a:extLst>
              <a:ext uri="{FF2B5EF4-FFF2-40B4-BE49-F238E27FC236}">
                <a16:creationId xmlns:a16="http://schemas.microsoft.com/office/drawing/2014/main" id="{4FEF44EB-323B-361B-47F0-2C61900A3625}"/>
              </a:ext>
            </a:extLst>
          </p:cNvPr>
          <p:cNvSpPr>
            <a:spLocks noGrp="1"/>
          </p:cNvSpPr>
          <p:nvPr>
            <p:ph type="body" sz="quarter" idx="12"/>
          </p:nvPr>
        </p:nvSpPr>
        <p:spPr>
          <a:xfrm>
            <a:off x="762000" y="2641600"/>
            <a:ext cx="2857500" cy="3668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5">
            <a:extLst>
              <a:ext uri="{FF2B5EF4-FFF2-40B4-BE49-F238E27FC236}">
                <a16:creationId xmlns:a16="http://schemas.microsoft.com/office/drawing/2014/main" id="{4D4F9942-E350-FA7F-6057-FCA442B26403}"/>
              </a:ext>
            </a:extLst>
          </p:cNvPr>
          <p:cNvSpPr>
            <a:spLocks noGrp="1"/>
          </p:cNvSpPr>
          <p:nvPr>
            <p:ph type="body" sz="quarter" idx="13"/>
          </p:nvPr>
        </p:nvSpPr>
        <p:spPr>
          <a:xfrm>
            <a:off x="4381500" y="2044700"/>
            <a:ext cx="2857500" cy="431800"/>
          </a:xfrm>
        </p:spPr>
        <p:txBody>
          <a:bodyPr/>
          <a:lstStyle>
            <a:lvl1pPr marL="0" indent="0">
              <a:buNone/>
              <a:defRPr b="1">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Click to edit</a:t>
            </a:r>
          </a:p>
        </p:txBody>
      </p:sp>
      <p:sp>
        <p:nvSpPr>
          <p:cNvPr id="23" name="Text Placeholder 18">
            <a:extLst>
              <a:ext uri="{FF2B5EF4-FFF2-40B4-BE49-F238E27FC236}">
                <a16:creationId xmlns:a16="http://schemas.microsoft.com/office/drawing/2014/main" id="{9A600E50-76C2-540B-9947-F87A602B4121}"/>
              </a:ext>
            </a:extLst>
          </p:cNvPr>
          <p:cNvSpPr>
            <a:spLocks noGrp="1"/>
          </p:cNvSpPr>
          <p:nvPr>
            <p:ph type="body" sz="quarter" idx="14"/>
          </p:nvPr>
        </p:nvSpPr>
        <p:spPr>
          <a:xfrm>
            <a:off x="4381500" y="2641600"/>
            <a:ext cx="2857500" cy="3668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5">
            <a:extLst>
              <a:ext uri="{FF2B5EF4-FFF2-40B4-BE49-F238E27FC236}">
                <a16:creationId xmlns:a16="http://schemas.microsoft.com/office/drawing/2014/main" id="{E77771A2-DAC5-2B90-E669-2DF3CA000E7E}"/>
              </a:ext>
            </a:extLst>
          </p:cNvPr>
          <p:cNvSpPr>
            <a:spLocks noGrp="1"/>
          </p:cNvSpPr>
          <p:nvPr>
            <p:ph type="body" sz="quarter" idx="15"/>
          </p:nvPr>
        </p:nvSpPr>
        <p:spPr>
          <a:xfrm>
            <a:off x="8057243" y="2044700"/>
            <a:ext cx="2857500" cy="431800"/>
          </a:xfrm>
        </p:spPr>
        <p:txBody>
          <a:bodyPr/>
          <a:lstStyle>
            <a:lvl1pPr marL="0" indent="0">
              <a:buNone/>
              <a:defRPr b="1">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Click to edit</a:t>
            </a:r>
          </a:p>
        </p:txBody>
      </p:sp>
      <p:sp>
        <p:nvSpPr>
          <p:cNvPr id="25" name="Text Placeholder 18">
            <a:extLst>
              <a:ext uri="{FF2B5EF4-FFF2-40B4-BE49-F238E27FC236}">
                <a16:creationId xmlns:a16="http://schemas.microsoft.com/office/drawing/2014/main" id="{2BE72DE3-1EC1-B043-8344-C418D5FA3403}"/>
              </a:ext>
            </a:extLst>
          </p:cNvPr>
          <p:cNvSpPr>
            <a:spLocks noGrp="1"/>
          </p:cNvSpPr>
          <p:nvPr>
            <p:ph type="body" sz="quarter" idx="16"/>
          </p:nvPr>
        </p:nvSpPr>
        <p:spPr>
          <a:xfrm>
            <a:off x="8057243" y="2641600"/>
            <a:ext cx="2857500" cy="3668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3617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FF6535-CAFE-086A-B3A3-1FDF75194C15}"/>
              </a:ext>
            </a:extLst>
          </p:cNvPr>
          <p:cNvSpPr/>
          <p:nvPr userDrawn="1"/>
        </p:nvSpPr>
        <p:spPr>
          <a:xfrm>
            <a:off x="0" y="4824663"/>
            <a:ext cx="12192000" cy="203333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FA9A8A-64D0-BB39-3F2D-FD26EA700B4A}"/>
              </a:ext>
            </a:extLst>
          </p:cNvPr>
          <p:cNvSpPr>
            <a:spLocks noGrp="1"/>
          </p:cNvSpPr>
          <p:nvPr>
            <p:ph type="title"/>
          </p:nvPr>
        </p:nvSpPr>
        <p:spPr>
          <a:xfrm>
            <a:off x="689811" y="4956488"/>
            <a:ext cx="10597314" cy="617164"/>
          </a:xfrm>
        </p:spPr>
        <p:txBody>
          <a:bodyPr/>
          <a:lstStyle/>
          <a:p>
            <a:r>
              <a:rPr lang="en-US"/>
              <a:t>Click to edit Master title style</a:t>
            </a:r>
          </a:p>
        </p:txBody>
      </p:sp>
      <p:sp>
        <p:nvSpPr>
          <p:cNvPr id="9" name="Picture Placeholder 8">
            <a:extLst>
              <a:ext uri="{FF2B5EF4-FFF2-40B4-BE49-F238E27FC236}">
                <a16:creationId xmlns:a16="http://schemas.microsoft.com/office/drawing/2014/main" id="{47D763E6-2F9E-54DD-1F33-E5DF8FC2C428}"/>
              </a:ext>
            </a:extLst>
          </p:cNvPr>
          <p:cNvSpPr>
            <a:spLocks noGrp="1"/>
          </p:cNvSpPr>
          <p:nvPr>
            <p:ph type="pic" sz="quarter" idx="10"/>
          </p:nvPr>
        </p:nvSpPr>
        <p:spPr>
          <a:xfrm>
            <a:off x="0" y="0"/>
            <a:ext cx="12192000" cy="4824413"/>
          </a:xfrm>
        </p:spPr>
        <p:txBody>
          <a:bodyPr/>
          <a:lstStyle/>
          <a:p>
            <a:endParaRPr lang="en-US"/>
          </a:p>
        </p:txBody>
      </p:sp>
      <p:sp>
        <p:nvSpPr>
          <p:cNvPr id="11" name="Text Placeholder 10">
            <a:extLst>
              <a:ext uri="{FF2B5EF4-FFF2-40B4-BE49-F238E27FC236}">
                <a16:creationId xmlns:a16="http://schemas.microsoft.com/office/drawing/2014/main" id="{FCF20C3D-7A4B-DEFC-1314-84A5762B3067}"/>
              </a:ext>
            </a:extLst>
          </p:cNvPr>
          <p:cNvSpPr>
            <a:spLocks noGrp="1"/>
          </p:cNvSpPr>
          <p:nvPr>
            <p:ph type="body" sz="quarter" idx="11"/>
          </p:nvPr>
        </p:nvSpPr>
        <p:spPr>
          <a:xfrm>
            <a:off x="689811" y="5705476"/>
            <a:ext cx="11502189" cy="708024"/>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468457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ection-1">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10415788" cy="807817"/>
          </a:xfrm>
        </p:spPr>
        <p:txBody>
          <a:bodyPr anchor="ctr">
            <a:normAutofit/>
          </a:bodyPr>
          <a:lstStyle>
            <a:lvl1pPr marL="0" indent="0" algn="l">
              <a:buNone/>
              <a:defRPr sz="48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242E9ACB-61A4-81E4-D286-0583AF6EC11B}"/>
              </a:ext>
            </a:extLst>
          </p:cNvPr>
          <p:cNvSpPr>
            <a:spLocks noGrp="1"/>
          </p:cNvSpPr>
          <p:nvPr>
            <p:ph type="sldNum" sz="quarter" idx="13"/>
          </p:nvPr>
        </p:nvSpPr>
        <p:spPr>
          <a:xfrm>
            <a:off x="8949845" y="6179456"/>
            <a:ext cx="2743200" cy="261258"/>
          </a:xfrm>
        </p:spPr>
        <p:txBody>
          <a:bodyPr/>
          <a:lstStyle>
            <a:lvl1pPr>
              <a:defRPr>
                <a:solidFill>
                  <a:schemeClr val="tx1"/>
                </a:solidFill>
                <a:latin typeface="+mj-lt"/>
              </a:defRPr>
            </a:lvl1pPr>
          </a:lstStyle>
          <a:p>
            <a:fld id="{57C9C45E-8460-468B-B892-9E4BCAEB8950}" type="slidenum">
              <a:rPr lang="en-US" smtClean="0"/>
              <a:pPr/>
              <a:t>‹#›</a:t>
            </a:fld>
            <a:endParaRPr lang="en-US"/>
          </a:p>
        </p:txBody>
      </p:sp>
      <p:cxnSp>
        <p:nvCxnSpPr>
          <p:cNvPr id="11" name="Straight Arrow Connector 10">
            <a:extLst>
              <a:ext uri="{FF2B5EF4-FFF2-40B4-BE49-F238E27FC236}">
                <a16:creationId xmlns:a16="http://schemas.microsoft.com/office/drawing/2014/main" id="{B6BFD182-399B-9AEB-9396-B2C6717551B9}"/>
              </a:ext>
              <a:ext uri="{C183D7F6-B498-43B3-948B-1728B52AA6E4}">
                <adec:decorative xmlns:adec="http://schemas.microsoft.com/office/drawing/2017/decorative" val="1"/>
              </a:ext>
            </a:extLst>
          </p:cNvPr>
          <p:cNvCxnSpPr/>
          <p:nvPr userDrawn="1"/>
        </p:nvCxnSpPr>
        <p:spPr>
          <a:xfrm>
            <a:off x="721895" y="3934326"/>
            <a:ext cx="10840452" cy="0"/>
          </a:xfrm>
          <a:prstGeom prst="straightConnector1">
            <a:avLst/>
          </a:prstGeom>
          <a:ln w="34925">
            <a:solidFill>
              <a:schemeClr val="tx2"/>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4DE0A7E5-34C8-94A5-2234-8E6615F295C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5" y="5769889"/>
            <a:ext cx="1019033" cy="923003"/>
          </a:xfrm>
          <a:prstGeom prst="rect">
            <a:avLst/>
          </a:prstGeom>
        </p:spPr>
      </p:pic>
    </p:spTree>
    <p:extLst>
      <p:ext uri="{BB962C8B-B14F-4D97-AF65-F5344CB8AC3E}">
        <p14:creationId xmlns:p14="http://schemas.microsoft.com/office/powerpoint/2010/main" val="2260365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Photo Collage">
    <p:bg>
      <p:bgPr>
        <a:solidFill>
          <a:schemeClr val="bg1"/>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FD75CD06-491D-1BBD-BD48-680CE47F01CE}"/>
              </a:ext>
            </a:extLst>
          </p:cNvPr>
          <p:cNvSpPr>
            <a:spLocks noGrp="1"/>
          </p:cNvSpPr>
          <p:nvPr>
            <p:ph type="pic" sz="quarter" idx="15"/>
          </p:nvPr>
        </p:nvSpPr>
        <p:spPr>
          <a:xfrm>
            <a:off x="266700" y="203200"/>
            <a:ext cx="6769100" cy="3112860"/>
          </a:xfrm>
          <a:prstGeom prst="roundRect">
            <a:avLst>
              <a:gd name="adj" fmla="val 2593"/>
            </a:avLst>
          </a:prstGeom>
        </p:spPr>
        <p:txBody>
          <a:bodyPr/>
          <a:lstStyle/>
          <a:p>
            <a:endParaRPr lang="en-US"/>
          </a:p>
        </p:txBody>
      </p:sp>
      <p:sp>
        <p:nvSpPr>
          <p:cNvPr id="7" name="Picture Placeholder 8">
            <a:extLst>
              <a:ext uri="{FF2B5EF4-FFF2-40B4-BE49-F238E27FC236}">
                <a16:creationId xmlns:a16="http://schemas.microsoft.com/office/drawing/2014/main" id="{3B5E9EDE-AFA6-33B7-2177-EAD51542A92B}"/>
              </a:ext>
            </a:extLst>
          </p:cNvPr>
          <p:cNvSpPr>
            <a:spLocks noGrp="1"/>
          </p:cNvSpPr>
          <p:nvPr>
            <p:ph type="pic" sz="quarter" idx="16"/>
          </p:nvPr>
        </p:nvSpPr>
        <p:spPr>
          <a:xfrm>
            <a:off x="266700" y="3541940"/>
            <a:ext cx="6769100" cy="3112860"/>
          </a:xfrm>
          <a:prstGeom prst="roundRect">
            <a:avLst>
              <a:gd name="adj" fmla="val 2593"/>
            </a:avLst>
          </a:prstGeom>
        </p:spPr>
        <p:txBody>
          <a:bodyPr/>
          <a:lstStyle/>
          <a:p>
            <a:endParaRPr lang="en-US"/>
          </a:p>
        </p:txBody>
      </p:sp>
      <p:sp>
        <p:nvSpPr>
          <p:cNvPr id="8" name="Picture Placeholder 8">
            <a:extLst>
              <a:ext uri="{FF2B5EF4-FFF2-40B4-BE49-F238E27FC236}">
                <a16:creationId xmlns:a16="http://schemas.microsoft.com/office/drawing/2014/main" id="{C85E3C70-E72C-600B-2376-31EEC4D744EA}"/>
              </a:ext>
            </a:extLst>
          </p:cNvPr>
          <p:cNvSpPr>
            <a:spLocks noGrp="1"/>
          </p:cNvSpPr>
          <p:nvPr>
            <p:ph type="pic" sz="quarter" idx="17"/>
          </p:nvPr>
        </p:nvSpPr>
        <p:spPr>
          <a:xfrm>
            <a:off x="7175500" y="203200"/>
            <a:ext cx="4749800" cy="6451600"/>
          </a:xfrm>
          <a:prstGeom prst="roundRect">
            <a:avLst>
              <a:gd name="adj" fmla="val 2593"/>
            </a:avLst>
          </a:prstGeom>
        </p:spPr>
        <p:txBody>
          <a:bodyPr/>
          <a:lstStyle/>
          <a:p>
            <a:endParaRPr lang="en-US"/>
          </a:p>
        </p:txBody>
      </p:sp>
    </p:spTree>
    <p:extLst>
      <p:ext uri="{BB962C8B-B14F-4D97-AF65-F5344CB8AC3E}">
        <p14:creationId xmlns:p14="http://schemas.microsoft.com/office/powerpoint/2010/main" val="673058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Photo Collage">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3CEA0B-F340-C52C-9C05-2F0F36653397}"/>
              </a:ext>
            </a:extLst>
          </p:cNvPr>
          <p:cNvSpPr>
            <a:spLocks noGrp="1"/>
          </p:cNvSpPr>
          <p:nvPr>
            <p:ph type="pic" sz="quarter" idx="15"/>
          </p:nvPr>
        </p:nvSpPr>
        <p:spPr>
          <a:xfrm>
            <a:off x="266700" y="203200"/>
            <a:ext cx="6769100" cy="3112860"/>
          </a:xfrm>
          <a:prstGeom prst="roundRect">
            <a:avLst>
              <a:gd name="adj" fmla="val 2593"/>
            </a:avLst>
          </a:prstGeom>
        </p:spPr>
        <p:txBody>
          <a:bodyPr/>
          <a:lstStyle/>
          <a:p>
            <a:endParaRPr lang="en-US"/>
          </a:p>
        </p:txBody>
      </p:sp>
      <p:sp>
        <p:nvSpPr>
          <p:cNvPr id="10" name="Picture Placeholder 8">
            <a:extLst>
              <a:ext uri="{FF2B5EF4-FFF2-40B4-BE49-F238E27FC236}">
                <a16:creationId xmlns:a16="http://schemas.microsoft.com/office/drawing/2014/main" id="{FF6FEFBC-B028-716F-5793-ED8815BCC99B}"/>
              </a:ext>
            </a:extLst>
          </p:cNvPr>
          <p:cNvSpPr>
            <a:spLocks noGrp="1"/>
          </p:cNvSpPr>
          <p:nvPr>
            <p:ph type="pic" sz="quarter" idx="16"/>
          </p:nvPr>
        </p:nvSpPr>
        <p:spPr>
          <a:xfrm>
            <a:off x="7261860" y="203200"/>
            <a:ext cx="4663440" cy="3112860"/>
          </a:xfrm>
          <a:prstGeom prst="roundRect">
            <a:avLst>
              <a:gd name="adj" fmla="val 2593"/>
            </a:avLst>
          </a:prstGeom>
        </p:spPr>
        <p:txBody>
          <a:bodyPr/>
          <a:lstStyle/>
          <a:p>
            <a:endParaRPr lang="en-US"/>
          </a:p>
        </p:txBody>
      </p:sp>
      <p:sp>
        <p:nvSpPr>
          <p:cNvPr id="11" name="Picture Placeholder 8">
            <a:extLst>
              <a:ext uri="{FF2B5EF4-FFF2-40B4-BE49-F238E27FC236}">
                <a16:creationId xmlns:a16="http://schemas.microsoft.com/office/drawing/2014/main" id="{919343E5-F54D-39A8-83B4-57078731B160}"/>
              </a:ext>
            </a:extLst>
          </p:cNvPr>
          <p:cNvSpPr>
            <a:spLocks noGrp="1"/>
          </p:cNvSpPr>
          <p:nvPr>
            <p:ph type="pic" sz="quarter" idx="17"/>
          </p:nvPr>
        </p:nvSpPr>
        <p:spPr>
          <a:xfrm>
            <a:off x="266700" y="3541940"/>
            <a:ext cx="4663440" cy="3112860"/>
          </a:xfrm>
          <a:prstGeom prst="roundRect">
            <a:avLst>
              <a:gd name="adj" fmla="val 2593"/>
            </a:avLst>
          </a:prstGeom>
        </p:spPr>
        <p:txBody>
          <a:bodyPr/>
          <a:lstStyle/>
          <a:p>
            <a:endParaRPr lang="en-US"/>
          </a:p>
        </p:txBody>
      </p:sp>
      <p:sp>
        <p:nvSpPr>
          <p:cNvPr id="14" name="Picture Placeholder 8">
            <a:extLst>
              <a:ext uri="{FF2B5EF4-FFF2-40B4-BE49-F238E27FC236}">
                <a16:creationId xmlns:a16="http://schemas.microsoft.com/office/drawing/2014/main" id="{3FE01480-2300-3036-E6DC-31CAAD45CF61}"/>
              </a:ext>
            </a:extLst>
          </p:cNvPr>
          <p:cNvSpPr>
            <a:spLocks noGrp="1"/>
          </p:cNvSpPr>
          <p:nvPr>
            <p:ph type="pic" sz="quarter" idx="18"/>
          </p:nvPr>
        </p:nvSpPr>
        <p:spPr>
          <a:xfrm>
            <a:off x="5156200" y="3541940"/>
            <a:ext cx="6769100" cy="3112860"/>
          </a:xfrm>
          <a:prstGeom prst="roundRect">
            <a:avLst>
              <a:gd name="adj" fmla="val 2593"/>
            </a:avLst>
          </a:prstGeom>
        </p:spPr>
        <p:txBody>
          <a:bodyPr/>
          <a:lstStyle/>
          <a:p>
            <a:endParaRPr lang="en-US"/>
          </a:p>
        </p:txBody>
      </p:sp>
    </p:spTree>
    <p:extLst>
      <p:ext uri="{BB962C8B-B14F-4D97-AF65-F5344CB8AC3E}">
        <p14:creationId xmlns:p14="http://schemas.microsoft.com/office/powerpoint/2010/main" val="3732598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375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Buckey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18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Navy Blu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533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79800" y="1688433"/>
            <a:ext cx="7632400" cy="2632400"/>
          </a:xfrm>
          <a:prstGeom prst="rect">
            <a:avLst/>
          </a:prstGeom>
          <a:noFill/>
        </p:spPr>
        <p:txBody>
          <a:bodyPr spcFirstLastPara="1" wrap="square" lIns="91425" tIns="91425" rIns="91425" bIns="91425" anchor="t" anchorCtr="0">
            <a:noAutofit/>
          </a:bodyPr>
          <a:lstStyle>
            <a:lvl1pPr lvl="0">
              <a:spcBef>
                <a:spcPts val="0"/>
              </a:spcBef>
              <a:spcAft>
                <a:spcPts val="0"/>
              </a:spcAft>
              <a:buSzPts val="4500"/>
              <a:buFont typeface="Loved by the King"/>
              <a:buNone/>
              <a:defRPr sz="8000">
                <a:latin typeface="Open Sans" panose="020B0606030504020204" pitchFamily="34" charset="0"/>
                <a:ea typeface="Open Sans" panose="020B0606030504020204" pitchFamily="34" charset="0"/>
                <a:cs typeface="Open Sans" panose="020B0606030504020204" pitchFamily="34" charset="0"/>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10" name="Google Shape;10;p2"/>
          <p:cNvSpPr txBox="1">
            <a:spLocks noGrp="1"/>
          </p:cNvSpPr>
          <p:nvPr>
            <p:ph type="subTitle" idx="1"/>
          </p:nvPr>
        </p:nvSpPr>
        <p:spPr>
          <a:xfrm>
            <a:off x="2280000" y="4584384"/>
            <a:ext cx="7632000" cy="6096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1200"/>
              <a:buNone/>
              <a:defRPr sz="2133">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2" name="Rectangle 1">
            <a:extLst>
              <a:ext uri="{FF2B5EF4-FFF2-40B4-BE49-F238E27FC236}">
                <a16:creationId xmlns:a16="http://schemas.microsoft.com/office/drawing/2014/main" id="{94EE549D-6490-D9CB-CCA5-0B7913E7FE69}"/>
              </a:ext>
            </a:extLst>
          </p:cNvPr>
          <p:cNvSpPr/>
          <p:nvPr userDrawn="1"/>
        </p:nvSpPr>
        <p:spPr>
          <a:xfrm>
            <a:off x="0" y="6555691"/>
            <a:ext cx="12192000" cy="3023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1B1B1B"/>
              </a:solidFill>
              <a:effectLst/>
              <a:uLnTx/>
              <a:uFillTx/>
              <a:latin typeface="Arial"/>
              <a:ea typeface="+mn-ea"/>
              <a:cs typeface="+mn-cs"/>
              <a:sym typeface="Arial"/>
            </a:endParaRPr>
          </a:p>
        </p:txBody>
      </p:sp>
    </p:spTree>
    <p:extLst>
      <p:ext uri="{BB962C8B-B14F-4D97-AF65-F5344CB8AC3E}">
        <p14:creationId xmlns:p14="http://schemas.microsoft.com/office/powerpoint/2010/main" val="2506769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2"/>
        <p:cNvGrpSpPr/>
        <p:nvPr/>
      </p:nvGrpSpPr>
      <p:grpSpPr>
        <a:xfrm>
          <a:off x="0" y="0"/>
          <a:ext cx="0" cy="0"/>
          <a:chOff x="0" y="0"/>
          <a:chExt cx="0" cy="0"/>
        </a:xfrm>
      </p:grpSpPr>
      <p:sp>
        <p:nvSpPr>
          <p:cNvPr id="2" name="Rectangle 1">
            <a:extLst>
              <a:ext uri="{FF2B5EF4-FFF2-40B4-BE49-F238E27FC236}">
                <a16:creationId xmlns:a16="http://schemas.microsoft.com/office/drawing/2014/main" id="{997E6160-BD34-4ED4-DD92-0013D7A28363}"/>
              </a:ext>
            </a:extLst>
          </p:cNvPr>
          <p:cNvSpPr/>
          <p:nvPr userDrawn="1"/>
        </p:nvSpPr>
        <p:spPr>
          <a:xfrm>
            <a:off x="0" y="6555691"/>
            <a:ext cx="12192000" cy="3023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43" name="Google Shape;43;p7"/>
          <p:cNvSpPr txBox="1">
            <a:spLocks noGrp="1"/>
          </p:cNvSpPr>
          <p:nvPr>
            <p:ph type="body" idx="1"/>
          </p:nvPr>
        </p:nvSpPr>
        <p:spPr>
          <a:xfrm>
            <a:off x="3337400" y="2050333"/>
            <a:ext cx="5517200" cy="2926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Clr>
                <a:schemeClr val="dk1"/>
              </a:buClr>
              <a:buSzPts val="1600"/>
              <a:buFont typeface="Hind Light"/>
              <a:buChar char="●"/>
              <a:defRPr/>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06390" rtl="0">
              <a:lnSpc>
                <a:spcPct val="100000"/>
              </a:lnSpc>
              <a:spcBef>
                <a:spcPts val="2133"/>
              </a:spcBef>
              <a:spcAft>
                <a:spcPts val="0"/>
              </a:spcAft>
              <a:buSzPts val="1200"/>
              <a:buFont typeface="Nunito Light"/>
              <a:buChar char="○"/>
              <a:defRPr/>
            </a:lvl5pPr>
            <a:lvl6pPr marL="3657509" lvl="5" indent="-406390" rtl="0">
              <a:lnSpc>
                <a:spcPct val="100000"/>
              </a:lnSpc>
              <a:spcBef>
                <a:spcPts val="2133"/>
              </a:spcBef>
              <a:spcAft>
                <a:spcPts val="0"/>
              </a:spcAft>
              <a:buSzPts val="12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06390" rtl="0">
              <a:lnSpc>
                <a:spcPct val="100000"/>
              </a:lnSpc>
              <a:spcBef>
                <a:spcPts val="2133"/>
              </a:spcBef>
              <a:spcAft>
                <a:spcPts val="2133"/>
              </a:spcAft>
              <a:buSzPts val="1200"/>
              <a:buFont typeface="Nunito Light"/>
              <a:buChar char="■"/>
              <a:defRPr/>
            </a:lvl9pPr>
          </a:lstStyle>
          <a:p>
            <a:endParaRPr/>
          </a:p>
        </p:txBody>
      </p:sp>
      <p:sp>
        <p:nvSpPr>
          <p:cNvPr id="44" name="Google Shape;44;p7"/>
          <p:cNvSpPr txBox="1">
            <a:spLocks noGrp="1"/>
          </p:cNvSpPr>
          <p:nvPr>
            <p:ph type="title"/>
          </p:nvPr>
        </p:nvSpPr>
        <p:spPr>
          <a:xfrm>
            <a:off x="960000" y="487680"/>
            <a:ext cx="10272000" cy="731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cxnSp>
        <p:nvCxnSpPr>
          <p:cNvPr id="45" name="Google Shape;45;p7"/>
          <p:cNvCxnSpPr/>
          <p:nvPr/>
        </p:nvCxnSpPr>
        <p:spPr>
          <a:xfrm>
            <a:off x="950800" y="6586600"/>
            <a:ext cx="10290400" cy="0"/>
          </a:xfrm>
          <a:prstGeom prst="straightConnector1">
            <a:avLst/>
          </a:prstGeom>
          <a:noFill/>
          <a:ln w="19050" cap="flat" cmpd="sng">
            <a:solidFill>
              <a:schemeClr val="accent1"/>
            </a:solidFill>
            <a:prstDash val="solid"/>
            <a:round/>
            <a:headEnd type="none" w="med" len="med"/>
            <a:tailEnd type="none" w="med" len="med"/>
          </a:ln>
        </p:spPr>
      </p:cxnSp>
      <p:pic>
        <p:nvPicPr>
          <p:cNvPr id="3" name="Google Shape;59;p13" descr="A picture containing drawing, food, room&#10;&#10;Description automatically generated">
            <a:extLst>
              <a:ext uri="{FF2B5EF4-FFF2-40B4-BE49-F238E27FC236}">
                <a16:creationId xmlns:a16="http://schemas.microsoft.com/office/drawing/2014/main" id="{059EC129-82BE-3073-BA3D-CBBA55A3DCB9}"/>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11194293" y="5577625"/>
            <a:ext cx="1107817" cy="965496"/>
          </a:xfrm>
          <a:prstGeom prst="rect">
            <a:avLst/>
          </a:prstGeom>
          <a:noFill/>
          <a:ln>
            <a:noFill/>
          </a:ln>
        </p:spPr>
      </p:pic>
    </p:spTree>
    <p:extLst>
      <p:ext uri="{BB962C8B-B14F-4D97-AF65-F5344CB8AC3E}">
        <p14:creationId xmlns:p14="http://schemas.microsoft.com/office/powerpoint/2010/main" val="121513191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2">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33BDEC-D90B-A2D5-72F0-5DECA75703B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4800" y="5592311"/>
            <a:ext cx="2329657" cy="862141"/>
          </a:xfrm>
          <a:prstGeom prst="rect">
            <a:avLst/>
          </a:prstGeom>
        </p:spPr>
      </p:pic>
      <p:sp>
        <p:nvSpPr>
          <p:cNvPr id="4" name="Text Placeholder 4">
            <a:extLst>
              <a:ext uri="{FF2B5EF4-FFF2-40B4-BE49-F238E27FC236}">
                <a16:creationId xmlns:a16="http://schemas.microsoft.com/office/drawing/2014/main" id="{BF4390C9-3C47-8EDD-1190-BA4DCB6ED3E9}"/>
              </a:ext>
            </a:extLst>
          </p:cNvPr>
          <p:cNvSpPr>
            <a:spLocks noGrp="1"/>
          </p:cNvSpPr>
          <p:nvPr>
            <p:ph type="body" sz="quarter" idx="10"/>
          </p:nvPr>
        </p:nvSpPr>
        <p:spPr>
          <a:xfrm>
            <a:off x="674800" y="2681513"/>
            <a:ext cx="6952569" cy="1494971"/>
          </a:xfrm>
        </p:spPr>
        <p:txBody>
          <a:bodyPr>
            <a:normAutofit/>
          </a:bodyPr>
          <a:lstStyle>
            <a:lvl1pPr marL="0" indent="0" algn="l">
              <a:buNone/>
              <a:defRPr sz="54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pic>
        <p:nvPicPr>
          <p:cNvPr id="6" name="Picture 5">
            <a:extLst>
              <a:ext uri="{FF2B5EF4-FFF2-40B4-BE49-F238E27FC236}">
                <a16:creationId xmlns:a16="http://schemas.microsoft.com/office/drawing/2014/main" id="{9C853361-9ECE-1F8E-1164-5B4C30B6D055}"/>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
            <a:extLst>
              <a:ext uri="{28A0092B-C50C-407E-A947-70E740481C1C}">
                <a14:useLocalDpi xmlns:a14="http://schemas.microsoft.com/office/drawing/2010/main"/>
              </a:ext>
            </a:extLst>
          </a:blip>
          <a:srcRect/>
          <a:stretch/>
        </p:blipFill>
        <p:spPr>
          <a:xfrm>
            <a:off x="4426857" y="0"/>
            <a:ext cx="7765143" cy="6858000"/>
          </a:xfrm>
          <a:prstGeom prst="rect">
            <a:avLst/>
          </a:prstGeom>
        </p:spPr>
      </p:pic>
    </p:spTree>
    <p:extLst>
      <p:ext uri="{BB962C8B-B14F-4D97-AF65-F5344CB8AC3E}">
        <p14:creationId xmlns:p14="http://schemas.microsoft.com/office/powerpoint/2010/main" val="14879371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2" name="Rectangle 1">
            <a:extLst>
              <a:ext uri="{FF2B5EF4-FFF2-40B4-BE49-F238E27FC236}">
                <a16:creationId xmlns:a16="http://schemas.microsoft.com/office/drawing/2014/main" id="{64B3ADA9-19E3-66DA-D1A8-D60D3EC58C03}"/>
              </a:ext>
            </a:extLst>
          </p:cNvPr>
          <p:cNvSpPr/>
          <p:nvPr userDrawn="1"/>
        </p:nvSpPr>
        <p:spPr>
          <a:xfrm>
            <a:off x="0" y="6555691"/>
            <a:ext cx="12192000" cy="3023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pic>
        <p:nvPicPr>
          <p:cNvPr id="3" name="Google Shape;59;p13" descr="A picture containing drawing, food, room&#10;&#10;Description automatically generated">
            <a:extLst>
              <a:ext uri="{FF2B5EF4-FFF2-40B4-BE49-F238E27FC236}">
                <a16:creationId xmlns:a16="http://schemas.microsoft.com/office/drawing/2014/main" id="{03DAC2A4-6161-401B-E93C-405A251327FD}"/>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11194293" y="5577625"/>
            <a:ext cx="1107817" cy="965496"/>
          </a:xfrm>
          <a:prstGeom prst="rect">
            <a:avLst/>
          </a:prstGeom>
          <a:noFill/>
          <a:ln>
            <a:noFill/>
          </a:ln>
        </p:spPr>
      </p:pic>
    </p:spTree>
    <p:extLst>
      <p:ext uri="{BB962C8B-B14F-4D97-AF65-F5344CB8AC3E}">
        <p14:creationId xmlns:p14="http://schemas.microsoft.com/office/powerpoint/2010/main" val="23315393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1">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DBA069-B7B4-4583-0358-83DD16D8B01A}"/>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4426858" y="0"/>
            <a:ext cx="7765143" cy="6858000"/>
          </a:xfrm>
          <a:prstGeom prst="rect">
            <a:avLst/>
          </a:prstGeom>
        </p:spPr>
      </p:pic>
      <p:pic>
        <p:nvPicPr>
          <p:cNvPr id="13" name="Picture 12">
            <a:extLst>
              <a:ext uri="{FF2B5EF4-FFF2-40B4-BE49-F238E27FC236}">
                <a16:creationId xmlns:a16="http://schemas.microsoft.com/office/drawing/2014/main" id="{6AC23690-CD21-B68D-31ED-7C0B90727A92}"/>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4801" y="5592312"/>
            <a:ext cx="2329657" cy="862141"/>
          </a:xfrm>
          <a:prstGeom prst="rect">
            <a:avLst/>
          </a:prstGeom>
        </p:spPr>
      </p:pic>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674801" y="2681513"/>
            <a:ext cx="6952569" cy="1494971"/>
          </a:xfrm>
        </p:spPr>
        <p:txBody>
          <a:bodyPr>
            <a:normAutofit/>
          </a:bodyPr>
          <a:lstStyle>
            <a:lvl1pPr marL="0" indent="0" algn="l">
              <a:buNone/>
              <a:defRPr sz="5400" b="1">
                <a:solidFill>
                  <a:schemeClr val="bg1"/>
                </a:solidFill>
                <a:latin typeface="+mj-lt"/>
              </a:defRPr>
            </a:lvl1pPr>
            <a:lvl2pPr marL="457189" indent="0">
              <a:buNone/>
              <a:defRPr>
                <a:latin typeface="+mj-lt"/>
              </a:defRPr>
            </a:lvl2pPr>
            <a:lvl3pPr marL="914377" indent="0">
              <a:buNone/>
              <a:defRPr>
                <a:latin typeface="+mj-lt"/>
              </a:defRPr>
            </a:lvl3pPr>
            <a:lvl4pPr marL="1371566" indent="0">
              <a:buNone/>
              <a:defRPr>
                <a:latin typeface="+mj-lt"/>
              </a:defRPr>
            </a:lvl4pPr>
            <a:lvl5pPr marL="1828754" indent="0">
              <a:buNone/>
              <a:defRPr>
                <a:latin typeface="+mj-lt"/>
              </a:defRPr>
            </a:lvl5pPr>
          </a:lstStyle>
          <a:p>
            <a:pPr lvl="0"/>
            <a:r>
              <a:rPr lang="en-US"/>
              <a:t>Click to edit Master text styles</a:t>
            </a:r>
          </a:p>
        </p:txBody>
      </p:sp>
    </p:spTree>
    <p:extLst>
      <p:ext uri="{BB962C8B-B14F-4D97-AF65-F5344CB8AC3E}">
        <p14:creationId xmlns:p14="http://schemas.microsoft.com/office/powerpoint/2010/main" val="3298590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6599D-7876-5640-682F-00654CC9204A}"/>
              </a:ext>
            </a:extLst>
          </p:cNvPr>
          <p:cNvSpPr>
            <a:spLocks noGrp="1"/>
          </p:cNvSpPr>
          <p:nvPr>
            <p:ph type="dt" sz="half" idx="10"/>
          </p:nvPr>
        </p:nvSpPr>
        <p:spPr/>
        <p:txBody>
          <a:bodyPr/>
          <a:lstStyle/>
          <a:p>
            <a:pPr defTabSz="1219170">
              <a:buClr>
                <a:srgbClr val="000000"/>
              </a:buClr>
            </a:pPr>
            <a:fld id="{82006334-2C1E-47A7-9EBC-E97C26692E36}" type="datetimeFigureOut">
              <a:rPr lang="en-US" kern="0" smtClean="0">
                <a:solidFill>
                  <a:prstClr val="black">
                    <a:tint val="82000"/>
                  </a:prstClr>
                </a:solidFill>
                <a:latin typeface="Arial"/>
                <a:cs typeface="Arial"/>
                <a:sym typeface="Arial"/>
              </a:rPr>
              <a:pPr defTabSz="1219170">
                <a:buClr>
                  <a:srgbClr val="000000"/>
                </a:buClr>
              </a:pPr>
              <a:t>6/19/2025</a:t>
            </a:fld>
            <a:endParaRPr lang="en-US" kern="0">
              <a:solidFill>
                <a:prstClr val="black">
                  <a:tint val="82000"/>
                </a:prstClr>
              </a:solidFill>
              <a:latin typeface="Arial"/>
              <a:cs typeface="Arial"/>
              <a:sym typeface="Arial"/>
            </a:endParaRPr>
          </a:p>
        </p:txBody>
      </p:sp>
      <p:sp>
        <p:nvSpPr>
          <p:cNvPr id="3" name="Footer Placeholder 2">
            <a:extLst>
              <a:ext uri="{FF2B5EF4-FFF2-40B4-BE49-F238E27FC236}">
                <a16:creationId xmlns:a16="http://schemas.microsoft.com/office/drawing/2014/main" id="{4A3AEED8-B5C4-2959-4532-4E82A5F0A8D1}"/>
              </a:ext>
            </a:extLst>
          </p:cNvPr>
          <p:cNvSpPr>
            <a:spLocks noGrp="1"/>
          </p:cNvSpPr>
          <p:nvPr>
            <p:ph type="ftr" sz="quarter" idx="11"/>
          </p:nvPr>
        </p:nvSpPr>
        <p:spPr/>
        <p:txBody>
          <a:bodyPr/>
          <a:lstStyle/>
          <a:p>
            <a:pPr defTabSz="1219170">
              <a:buClr>
                <a:srgbClr val="000000"/>
              </a:buClr>
            </a:pPr>
            <a:endParaRPr lang="en-US" kern="0">
              <a:solidFill>
                <a:prstClr val="black">
                  <a:tint val="82000"/>
                </a:prstClr>
              </a:solidFill>
              <a:latin typeface="Arial"/>
              <a:cs typeface="Arial"/>
              <a:sym typeface="Arial"/>
            </a:endParaRPr>
          </a:p>
        </p:txBody>
      </p:sp>
      <p:sp>
        <p:nvSpPr>
          <p:cNvPr id="4" name="Slide Number Placeholder 3">
            <a:extLst>
              <a:ext uri="{FF2B5EF4-FFF2-40B4-BE49-F238E27FC236}">
                <a16:creationId xmlns:a16="http://schemas.microsoft.com/office/drawing/2014/main" id="{3C22D2F4-8FEE-9E4D-AD55-AB4AE5533B96}"/>
              </a:ext>
            </a:extLst>
          </p:cNvPr>
          <p:cNvSpPr>
            <a:spLocks noGrp="1"/>
          </p:cNvSpPr>
          <p:nvPr>
            <p:ph type="sldNum" sz="quarter" idx="12"/>
          </p:nvPr>
        </p:nvSpPr>
        <p:spPr/>
        <p:txBody>
          <a:bodyPr/>
          <a:lstStyle/>
          <a:p>
            <a:pPr defTabSz="1219170">
              <a:buClr>
                <a:srgbClr val="000000"/>
              </a:buClr>
            </a:pPr>
            <a:fld id="{49377140-FEBB-498B-9D0C-DC6EDC619C9A}" type="slidenum">
              <a:rPr lang="en-US" kern="0" smtClean="0">
                <a:solidFill>
                  <a:prstClr val="black">
                    <a:tint val="82000"/>
                  </a:prstClr>
                </a:solidFill>
                <a:latin typeface="Arial"/>
                <a:cs typeface="Arial"/>
                <a:sym typeface="Arial"/>
              </a:rPr>
              <a:pPr defTabSz="1219170">
                <a:buClr>
                  <a:srgbClr val="000000"/>
                </a:buClr>
              </a:pPr>
              <a:t>‹#›</a:t>
            </a:fld>
            <a:endParaRPr lang="en-US" kern="0">
              <a:solidFill>
                <a:prstClr val="black">
                  <a:tint val="82000"/>
                </a:prstClr>
              </a:solidFill>
              <a:latin typeface="Arial"/>
              <a:cs typeface="Arial"/>
              <a:sym typeface="Arial"/>
            </a:endParaRPr>
          </a:p>
        </p:txBody>
      </p:sp>
    </p:spTree>
    <p:extLst>
      <p:ext uri="{BB962C8B-B14F-4D97-AF65-F5344CB8AC3E}">
        <p14:creationId xmlns:p14="http://schemas.microsoft.com/office/powerpoint/2010/main" val="2363973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3777-7FD3-764D-B455-8B03402CF2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C65DE-3C32-F54A-91A1-B0CDAA8413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352722-8E75-7F49-A58B-08388E74F7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74FE1-4189-9648-93CD-9D18DECF609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35A9C8D-B503-4748-97AE-D8679D63F57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E16B3BA-102D-644E-8D6F-2FB21AAAB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9B4B0-EB90-C541-BA13-0F08BF26F9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7865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CF2B5-2B64-C946-87AD-E6C960966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A9621-7D70-9248-8B4E-0BAD8848B9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293A1-E64F-704F-8A92-C58372C0FA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74FE1-4189-9648-93CD-9D18DECF609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B5AF7A4-6A36-F44B-93F1-AA16DB1CFD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46F161-0C50-4E40-9861-EBBAFF8251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9B4B0-EB90-C541-BA13-0F08BF26F9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4098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D3363-90E7-9342-97FD-7B702FEBD0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A0FA98-E120-9942-8808-37BCC1B9A5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10C56C-3021-2A41-8A24-F96F51455E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74FE1-4189-9648-93CD-9D18DECF609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7C95F21-4824-5A40-A413-821038ACD8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023133B-093E-A74D-9048-05F78C86BD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9B4B0-EB90-C541-BA13-0F08BF26F9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0849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309805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9626262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B438-52B7-C4A9-83AF-DD877233A743}"/>
              </a:ext>
            </a:extLst>
          </p:cNvPr>
          <p:cNvSpPr>
            <a:spLocks noGrp="1"/>
          </p:cNvSpPr>
          <p:nvPr>
            <p:ph type="ctrTitle"/>
          </p:nvPr>
        </p:nvSpPr>
        <p:spPr>
          <a:xfrm>
            <a:off x="761999" y="1200000"/>
            <a:ext cx="5679057"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945EB430-33D1-0B64-5CE9-AE9AEA986D29}"/>
              </a:ext>
            </a:extLst>
          </p:cNvPr>
          <p:cNvSpPr>
            <a:spLocks noGrp="1"/>
          </p:cNvSpPr>
          <p:nvPr>
            <p:ph type="subTitle" idx="1"/>
          </p:nvPr>
        </p:nvSpPr>
        <p:spPr>
          <a:xfrm>
            <a:off x="761998" y="3841974"/>
            <a:ext cx="5679057" cy="875071"/>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Governor's Office of Land Use and Climate Innovation">
            <a:extLst>
              <a:ext uri="{FF2B5EF4-FFF2-40B4-BE49-F238E27FC236}">
                <a16:creationId xmlns:a16="http://schemas.microsoft.com/office/drawing/2014/main" id="{6AC23690-CD21-B68D-31ED-7C0B90727A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1998" y="4971419"/>
            <a:ext cx="3775861" cy="1397341"/>
          </a:xfrm>
          <a:prstGeom prst="rect">
            <a:avLst/>
          </a:prstGeom>
        </p:spPr>
      </p:pic>
      <p:sp>
        <p:nvSpPr>
          <p:cNvPr id="20" name="Picture Placeholder 19">
            <a:extLst>
              <a:ext uri="{FF2B5EF4-FFF2-40B4-BE49-F238E27FC236}">
                <a16:creationId xmlns:a16="http://schemas.microsoft.com/office/drawing/2014/main" id="{49EFAE8C-78B6-2CBB-B4C3-F33CEB60068A}"/>
              </a:ext>
            </a:extLst>
          </p:cNvPr>
          <p:cNvSpPr>
            <a:spLocks noGrp="1"/>
          </p:cNvSpPr>
          <p:nvPr>
            <p:ph type="pic" sz="quarter" idx="10"/>
          </p:nvPr>
        </p:nvSpPr>
        <p:spPr>
          <a:xfrm>
            <a:off x="6792913" y="585787"/>
            <a:ext cx="4818062" cy="5686425"/>
          </a:xfrm>
          <a:prstGeom prst="roundRect">
            <a:avLst>
              <a:gd name="adj" fmla="val 3412"/>
            </a:avLst>
          </a:prstGeom>
        </p:spPr>
        <p:txBody>
          <a:bodyPr/>
          <a:lstStyle/>
          <a:p>
            <a:endParaRPr lang="en-US"/>
          </a:p>
        </p:txBody>
      </p:sp>
    </p:spTree>
    <p:extLst>
      <p:ext uri="{BB962C8B-B14F-4D97-AF65-F5344CB8AC3E}">
        <p14:creationId xmlns:p14="http://schemas.microsoft.com/office/powerpoint/2010/main" val="3534020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2">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33BDEC-D90B-A2D5-72F0-5DECA75703B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4800" y="5592311"/>
            <a:ext cx="2329657" cy="862141"/>
          </a:xfrm>
          <a:prstGeom prst="rect">
            <a:avLst/>
          </a:prstGeom>
        </p:spPr>
      </p:pic>
      <p:sp>
        <p:nvSpPr>
          <p:cNvPr id="4" name="Text Placeholder 4">
            <a:extLst>
              <a:ext uri="{FF2B5EF4-FFF2-40B4-BE49-F238E27FC236}">
                <a16:creationId xmlns:a16="http://schemas.microsoft.com/office/drawing/2014/main" id="{BF4390C9-3C47-8EDD-1190-BA4DCB6ED3E9}"/>
              </a:ext>
            </a:extLst>
          </p:cNvPr>
          <p:cNvSpPr>
            <a:spLocks noGrp="1"/>
          </p:cNvSpPr>
          <p:nvPr>
            <p:ph type="body" sz="quarter" idx="10"/>
          </p:nvPr>
        </p:nvSpPr>
        <p:spPr>
          <a:xfrm>
            <a:off x="674800" y="2681513"/>
            <a:ext cx="6952569" cy="1494971"/>
          </a:xfrm>
        </p:spPr>
        <p:txBody>
          <a:bodyPr>
            <a:normAutofit/>
          </a:bodyPr>
          <a:lstStyle>
            <a:lvl1pPr marL="0" indent="0" algn="l">
              <a:buNone/>
              <a:defRPr sz="54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pic>
        <p:nvPicPr>
          <p:cNvPr id="6" name="Picture 5">
            <a:extLst>
              <a:ext uri="{FF2B5EF4-FFF2-40B4-BE49-F238E27FC236}">
                <a16:creationId xmlns:a16="http://schemas.microsoft.com/office/drawing/2014/main" id="{9C853361-9ECE-1F8E-1164-5B4C30B6D055}"/>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
            <a:extLst>
              <a:ext uri="{28A0092B-C50C-407E-A947-70E740481C1C}">
                <a14:useLocalDpi xmlns:a14="http://schemas.microsoft.com/office/drawing/2010/main"/>
              </a:ext>
            </a:extLst>
          </a:blip>
          <a:srcRect/>
          <a:stretch/>
        </p:blipFill>
        <p:spPr>
          <a:xfrm>
            <a:off x="4426857" y="0"/>
            <a:ext cx="7765143" cy="6858000"/>
          </a:xfrm>
          <a:prstGeom prst="rect">
            <a:avLst/>
          </a:prstGeom>
        </p:spPr>
      </p:pic>
    </p:spTree>
    <p:extLst>
      <p:ext uri="{BB962C8B-B14F-4D97-AF65-F5344CB8AC3E}">
        <p14:creationId xmlns:p14="http://schemas.microsoft.com/office/powerpoint/2010/main" val="2541219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 1 Photo (Light)">
  <p:cSld name="Text + 1 Photo (Light)">
    <p:bg>
      <p:bgPr>
        <a:solidFill>
          <a:schemeClr val="lt2"/>
        </a:solidFill>
        <a:effectLst/>
      </p:bgPr>
    </p:bg>
    <p:spTree>
      <p:nvGrpSpPr>
        <p:cNvPr id="1" name="Shape 59"/>
        <p:cNvGrpSpPr/>
        <p:nvPr/>
      </p:nvGrpSpPr>
      <p:grpSpPr>
        <a:xfrm>
          <a:off x="0" y="0"/>
          <a:ext cx="0" cy="0"/>
          <a:chOff x="0" y="0"/>
          <a:chExt cx="0" cy="0"/>
        </a:xfrm>
      </p:grpSpPr>
      <p:pic>
        <p:nvPicPr>
          <p:cNvPr id="60" name="Google Shape;60;p6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98955" y="5769889"/>
            <a:ext cx="1019033" cy="923003"/>
          </a:xfrm>
          <a:prstGeom prst="rect">
            <a:avLst/>
          </a:prstGeom>
          <a:noFill/>
          <a:ln>
            <a:noFill/>
          </a:ln>
        </p:spPr>
      </p:pic>
      <p:sp>
        <p:nvSpPr>
          <p:cNvPr id="61" name="Google Shape;61;p66"/>
          <p:cNvSpPr txBox="1">
            <a:spLocks noGrp="1"/>
          </p:cNvSpPr>
          <p:nvPr>
            <p:ph type="body" idx="1"/>
          </p:nvPr>
        </p:nvSpPr>
        <p:spPr>
          <a:xfrm>
            <a:off x="498955" y="547915"/>
            <a:ext cx="5929199" cy="14949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4800"/>
              <a:buNone/>
              <a:defRPr sz="4800" b="1">
                <a:solidFill>
                  <a:schemeClr val="dk2"/>
                </a:solidFill>
                <a:latin typeface="Rockwell"/>
                <a:ea typeface="Rockwell"/>
                <a:cs typeface="Rockwell"/>
                <a:sym typeface="Rockwell"/>
              </a:defRPr>
            </a:lvl1pPr>
            <a:lvl2pPr marL="914400" lvl="1" indent="-228600" algn="l">
              <a:lnSpc>
                <a:spcPct val="90000"/>
              </a:lnSpc>
              <a:spcBef>
                <a:spcPts val="500"/>
              </a:spcBef>
              <a:spcAft>
                <a:spcPts val="0"/>
              </a:spcAft>
              <a:buClr>
                <a:schemeClr val="dk1"/>
              </a:buClr>
              <a:buSzPts val="2400"/>
              <a:buNone/>
              <a:defRPr>
                <a:latin typeface="Rockwell"/>
                <a:ea typeface="Rockwell"/>
                <a:cs typeface="Rockwell"/>
                <a:sym typeface="Rockwell"/>
              </a:defRPr>
            </a:lvl2pPr>
            <a:lvl3pPr marL="1371600" lvl="2" indent="-228600" algn="l">
              <a:lnSpc>
                <a:spcPct val="90000"/>
              </a:lnSpc>
              <a:spcBef>
                <a:spcPts val="500"/>
              </a:spcBef>
              <a:spcAft>
                <a:spcPts val="0"/>
              </a:spcAft>
              <a:buClr>
                <a:schemeClr val="dk1"/>
              </a:buClr>
              <a:buSzPts val="2000"/>
              <a:buNone/>
              <a:defRPr>
                <a:latin typeface="Rockwell"/>
                <a:ea typeface="Rockwell"/>
                <a:cs typeface="Rockwell"/>
                <a:sym typeface="Rockwell"/>
              </a:defRPr>
            </a:lvl3pPr>
            <a:lvl4pPr marL="1828800" lvl="3" indent="-228600" algn="l">
              <a:lnSpc>
                <a:spcPct val="90000"/>
              </a:lnSpc>
              <a:spcBef>
                <a:spcPts val="500"/>
              </a:spcBef>
              <a:spcAft>
                <a:spcPts val="0"/>
              </a:spcAft>
              <a:buClr>
                <a:schemeClr val="dk1"/>
              </a:buClr>
              <a:buSzPts val="1800"/>
              <a:buNone/>
              <a:defRPr>
                <a:latin typeface="Rockwell"/>
                <a:ea typeface="Rockwell"/>
                <a:cs typeface="Rockwell"/>
                <a:sym typeface="Rockwell"/>
              </a:defRPr>
            </a:lvl4pPr>
            <a:lvl5pPr marL="2286000" lvl="4" indent="-228600" algn="l">
              <a:lnSpc>
                <a:spcPct val="90000"/>
              </a:lnSpc>
              <a:spcBef>
                <a:spcPts val="500"/>
              </a:spcBef>
              <a:spcAft>
                <a:spcPts val="0"/>
              </a:spcAft>
              <a:buClr>
                <a:schemeClr val="dk1"/>
              </a:buClr>
              <a:buSzPts val="1800"/>
              <a:buNone/>
              <a:defRPr>
                <a:latin typeface="Rockwell"/>
                <a:ea typeface="Rockwell"/>
                <a:cs typeface="Rockwell"/>
                <a:sym typeface="Rockwe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66"/>
          <p:cNvSpPr txBox="1">
            <a:spLocks noGrp="1"/>
          </p:cNvSpPr>
          <p:nvPr>
            <p:ph type="body" idx="2"/>
          </p:nvPr>
        </p:nvSpPr>
        <p:spPr>
          <a:xfrm>
            <a:off x="498475" y="2409825"/>
            <a:ext cx="5929313" cy="31346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solidFill>
                  <a:schemeClr val="dk1"/>
                </a:solidFill>
              </a:defRPr>
            </a:lvl1pPr>
            <a:lvl2pPr marL="914400" lvl="1" indent="-228600" algn="l">
              <a:lnSpc>
                <a:spcPct val="90000"/>
              </a:lnSpc>
              <a:spcBef>
                <a:spcPts val="500"/>
              </a:spcBef>
              <a:spcAft>
                <a:spcPts val="0"/>
              </a:spcAft>
              <a:buClr>
                <a:schemeClr val="dk1"/>
              </a:buClr>
              <a:buSzPts val="2400"/>
              <a:buNone/>
              <a:defRPr>
                <a:solidFill>
                  <a:schemeClr val="dk1"/>
                </a:solidFill>
              </a:defRPr>
            </a:lvl2pPr>
            <a:lvl3pPr marL="1371600" lvl="2" indent="-228600" algn="l">
              <a:lnSpc>
                <a:spcPct val="90000"/>
              </a:lnSpc>
              <a:spcBef>
                <a:spcPts val="500"/>
              </a:spcBef>
              <a:spcAft>
                <a:spcPts val="0"/>
              </a:spcAft>
              <a:buClr>
                <a:schemeClr val="dk1"/>
              </a:buClr>
              <a:buSzPts val="2000"/>
              <a:buNone/>
              <a:defRPr>
                <a:solidFill>
                  <a:schemeClr val="dk1"/>
                </a:solidFill>
              </a:defRPr>
            </a:lvl3pPr>
            <a:lvl4pPr marL="1828800" lvl="3" indent="-228600" algn="l">
              <a:lnSpc>
                <a:spcPct val="90000"/>
              </a:lnSpc>
              <a:spcBef>
                <a:spcPts val="500"/>
              </a:spcBef>
              <a:spcAft>
                <a:spcPts val="0"/>
              </a:spcAft>
              <a:buClr>
                <a:schemeClr val="dk1"/>
              </a:buClr>
              <a:buSzPts val="1800"/>
              <a:buNone/>
              <a:defRPr>
                <a:solidFill>
                  <a:schemeClr val="dk1"/>
                </a:solidFill>
              </a:defRPr>
            </a:lvl4pPr>
            <a:lvl5pPr marL="2286000" lvl="4" indent="-228600" algn="l">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66"/>
          <p:cNvSpPr>
            <a:spLocks noGrp="1"/>
          </p:cNvSpPr>
          <p:nvPr>
            <p:ph type="pic" idx="3"/>
          </p:nvPr>
        </p:nvSpPr>
        <p:spPr>
          <a:xfrm>
            <a:off x="6997700" y="267611"/>
            <a:ext cx="4940300" cy="6322778"/>
          </a:xfrm>
          <a:prstGeom prst="roundRect">
            <a:avLst>
              <a:gd name="adj" fmla="val 2528"/>
            </a:avLst>
          </a:prstGeom>
          <a:noFill/>
          <a:ln>
            <a:noFill/>
          </a:ln>
        </p:spPr>
      </p:sp>
    </p:spTree>
    <p:extLst>
      <p:ext uri="{BB962C8B-B14F-4D97-AF65-F5344CB8AC3E}">
        <p14:creationId xmlns:p14="http://schemas.microsoft.com/office/powerpoint/2010/main" val="4144355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Section-1">
    <p:bg>
      <p:bgPr>
        <a:solidFill>
          <a:schemeClr val="bg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10415788" cy="807817"/>
          </a:xfrm>
        </p:spPr>
        <p:txBody>
          <a:bodyPr anchor="ctr">
            <a:normAutofit/>
          </a:bodyPr>
          <a:lstStyle>
            <a:lvl1pPr marL="0" indent="0" algn="l">
              <a:buNone/>
              <a:defRPr sz="48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242E9ACB-61A4-81E4-D286-0583AF6EC11B}"/>
              </a:ext>
            </a:extLst>
          </p:cNvPr>
          <p:cNvSpPr>
            <a:spLocks noGrp="1"/>
          </p:cNvSpPr>
          <p:nvPr>
            <p:ph type="sldNum" sz="quarter" idx="13"/>
          </p:nvPr>
        </p:nvSpPr>
        <p:spPr>
          <a:xfrm>
            <a:off x="8949845" y="6179456"/>
            <a:ext cx="2743200" cy="261258"/>
          </a:xfrm>
        </p:spPr>
        <p:txBody>
          <a:bodyPr/>
          <a:lstStyle>
            <a:lvl1pPr>
              <a:defRPr>
                <a:solidFill>
                  <a:schemeClr val="tx1"/>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C9C45E-8460-468B-B892-9E4BCAEB8950}" type="slidenum">
              <a:rPr kumimoji="0" lang="en-US" sz="1200" b="0" i="0" u="none" strike="noStrike" kern="1200" cap="none" spc="0" normalizeH="0" baseline="0" noProof="0" smtClean="0">
                <a:ln>
                  <a:noFill/>
                </a:ln>
                <a:solidFill>
                  <a:prstClr val="black"/>
                </a:solidFill>
                <a:effectLst/>
                <a:uLnTx/>
                <a:uFillTx/>
                <a:latin typeface="Aptos Display"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Aptos Display" panose="020F0302020204030204"/>
              <a:ea typeface="+mn-ea"/>
              <a:cs typeface="+mn-cs"/>
            </a:endParaRPr>
          </a:p>
        </p:txBody>
      </p:sp>
      <p:cxnSp>
        <p:nvCxnSpPr>
          <p:cNvPr id="11" name="Straight Arrow Connector 10">
            <a:extLst>
              <a:ext uri="{FF2B5EF4-FFF2-40B4-BE49-F238E27FC236}">
                <a16:creationId xmlns:a16="http://schemas.microsoft.com/office/drawing/2014/main" id="{B6BFD182-399B-9AEB-9396-B2C6717551B9}"/>
              </a:ext>
              <a:ext uri="{C183D7F6-B498-43B3-948B-1728B52AA6E4}">
                <adec:decorative xmlns:adec="http://schemas.microsoft.com/office/drawing/2017/decorative" val="1"/>
              </a:ext>
            </a:extLst>
          </p:cNvPr>
          <p:cNvCxnSpPr/>
          <p:nvPr userDrawn="1"/>
        </p:nvCxnSpPr>
        <p:spPr>
          <a:xfrm>
            <a:off x="721895" y="3934326"/>
            <a:ext cx="10840452" cy="0"/>
          </a:xfrm>
          <a:prstGeom prst="straightConnector1">
            <a:avLst/>
          </a:prstGeom>
          <a:ln w="34925">
            <a:solidFill>
              <a:schemeClr val="tx2"/>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4DE0A7E5-34C8-94A5-2234-8E6615F295C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5" y="5769889"/>
            <a:ext cx="1019033" cy="923003"/>
          </a:xfrm>
          <a:prstGeom prst="rect">
            <a:avLst/>
          </a:prstGeom>
        </p:spPr>
      </p:pic>
    </p:spTree>
    <p:extLst>
      <p:ext uri="{BB962C8B-B14F-4D97-AF65-F5344CB8AC3E}">
        <p14:creationId xmlns:p14="http://schemas.microsoft.com/office/powerpoint/2010/main" val="3990310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ection-1">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DBA069-B7B4-4583-0358-83DD16D8B01A}"/>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4426857" y="0"/>
            <a:ext cx="7765143" cy="6858000"/>
          </a:xfrm>
          <a:prstGeom prst="rect">
            <a:avLst/>
          </a:prstGeom>
        </p:spPr>
      </p:pic>
      <p:pic>
        <p:nvPicPr>
          <p:cNvPr id="13" name="Picture 12">
            <a:extLst>
              <a:ext uri="{FF2B5EF4-FFF2-40B4-BE49-F238E27FC236}">
                <a16:creationId xmlns:a16="http://schemas.microsoft.com/office/drawing/2014/main" id="{6AC23690-CD21-B68D-31ED-7C0B90727A92}"/>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4800" y="5592311"/>
            <a:ext cx="2329657" cy="862141"/>
          </a:xfrm>
          <a:prstGeom prst="rect">
            <a:avLst/>
          </a:prstGeom>
        </p:spPr>
      </p:pic>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674800" y="2681513"/>
            <a:ext cx="6952569" cy="1494971"/>
          </a:xfrm>
        </p:spPr>
        <p:txBody>
          <a:bodyPr>
            <a:normAutofit/>
          </a:bodyPr>
          <a:lstStyle>
            <a:lvl1pPr marL="0" indent="0" algn="l">
              <a:buNone/>
              <a:defRPr sz="5400" b="1">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Tree>
    <p:extLst>
      <p:ext uri="{BB962C8B-B14F-4D97-AF65-F5344CB8AC3E}">
        <p14:creationId xmlns:p14="http://schemas.microsoft.com/office/powerpoint/2010/main" val="1410230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am">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F4C1A2F-870A-D290-8379-5CE319BBA5E9}"/>
              </a:ext>
              <a:ext uri="{C183D7F6-B498-43B3-948B-1728B52AA6E4}">
                <adec:decorative xmlns:adec="http://schemas.microsoft.com/office/drawing/2017/decorative" val="1"/>
              </a:ext>
            </a:extLst>
          </p:cNvPr>
          <p:cNvSpPr>
            <a:spLocks/>
          </p:cNvSpPr>
          <p:nvPr userDrawn="1"/>
        </p:nvSpPr>
        <p:spPr>
          <a:xfrm>
            <a:off x="0" y="3162300"/>
            <a:ext cx="12192000" cy="36957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10415788" cy="807817"/>
          </a:xfrm>
        </p:spPr>
        <p:txBody>
          <a:bodyPr anchor="ctr">
            <a:normAutofit/>
          </a:bodyPr>
          <a:lstStyle>
            <a:lvl1pPr marL="0" indent="0" algn="l">
              <a:buNone/>
              <a:defRPr sz="48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242E9ACB-61A4-81E4-D286-0583AF6EC11B}"/>
              </a:ext>
            </a:extLst>
          </p:cNvPr>
          <p:cNvSpPr>
            <a:spLocks noGrp="1"/>
          </p:cNvSpPr>
          <p:nvPr>
            <p:ph type="sldNum" sz="quarter" idx="13"/>
          </p:nvPr>
        </p:nvSpPr>
        <p:spPr>
          <a:xfrm>
            <a:off x="8912564" y="6231390"/>
            <a:ext cx="2743200" cy="261257"/>
          </a:xfrm>
        </p:spPr>
        <p:txBody>
          <a:bodyPr/>
          <a:lstStyle>
            <a:lvl1pPr>
              <a:defRPr>
                <a:solidFill>
                  <a:schemeClr val="bg1"/>
                </a:solidFill>
                <a:latin typeface="+mj-lt"/>
              </a:defRPr>
            </a:lvl1pPr>
          </a:lstStyle>
          <a:p>
            <a:fld id="{2DF18D17-D940-42C0-8301-578A1E1D672E}" type="slidenum">
              <a:rPr lang="en-US" smtClean="0"/>
              <a:pPr/>
              <a:t>‹#›</a:t>
            </a:fld>
            <a:endParaRPr lang="en-US"/>
          </a:p>
        </p:txBody>
      </p:sp>
      <p:sp>
        <p:nvSpPr>
          <p:cNvPr id="7" name="Text Placeholder 6">
            <a:extLst>
              <a:ext uri="{FF2B5EF4-FFF2-40B4-BE49-F238E27FC236}">
                <a16:creationId xmlns:a16="http://schemas.microsoft.com/office/drawing/2014/main" id="{45B31E57-EBC0-2DA7-883D-4094B5C0BAD3}"/>
              </a:ext>
            </a:extLst>
          </p:cNvPr>
          <p:cNvSpPr>
            <a:spLocks noGrp="1"/>
          </p:cNvSpPr>
          <p:nvPr>
            <p:ph type="body" sz="quarter" idx="14"/>
          </p:nvPr>
        </p:nvSpPr>
        <p:spPr>
          <a:xfrm>
            <a:off x="319426" y="4230615"/>
            <a:ext cx="2397124" cy="635990"/>
          </a:xfrm>
          <a:noFill/>
        </p:spPr>
        <p:txBody>
          <a:bodyPr>
            <a:normAutofit/>
          </a:bodyPr>
          <a:lstStyle>
            <a:lvl1pPr marL="0" indent="0" algn="ctr">
              <a:buNone/>
              <a:defRPr sz="1800" b="1">
                <a:solidFill>
                  <a:schemeClr val="bg1"/>
                </a:solidFill>
                <a:latin typeface="+mj-lt"/>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1" name="Picture Placeholder 10">
            <a:extLst>
              <a:ext uri="{FF2B5EF4-FFF2-40B4-BE49-F238E27FC236}">
                <a16:creationId xmlns:a16="http://schemas.microsoft.com/office/drawing/2014/main" id="{DE9648C3-210A-52D4-A5B5-196DA2DC58FA}"/>
              </a:ext>
            </a:extLst>
          </p:cNvPr>
          <p:cNvSpPr>
            <a:spLocks noGrp="1"/>
          </p:cNvSpPr>
          <p:nvPr>
            <p:ph type="pic" sz="quarter" idx="19"/>
          </p:nvPr>
        </p:nvSpPr>
        <p:spPr>
          <a:xfrm>
            <a:off x="527388" y="1923814"/>
            <a:ext cx="1981200" cy="1981200"/>
          </a:xfrm>
          <a:prstGeom prst="flowChartConnector">
            <a:avLst/>
          </a:prstGeom>
        </p:spPr>
        <p:txBody>
          <a:bodyPr/>
          <a:lstStyle/>
          <a:p>
            <a:endParaRPr lang="en-US"/>
          </a:p>
        </p:txBody>
      </p:sp>
      <p:pic>
        <p:nvPicPr>
          <p:cNvPr id="15" name="Picture 14">
            <a:extLst>
              <a:ext uri="{FF2B5EF4-FFF2-40B4-BE49-F238E27FC236}">
                <a16:creationId xmlns:a16="http://schemas.microsoft.com/office/drawing/2014/main" id="{F56C07A9-2DFB-5B32-7B50-7014D9D8F8E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5" y="5769889"/>
            <a:ext cx="1019033" cy="923003"/>
          </a:xfrm>
          <a:prstGeom prst="rect">
            <a:avLst/>
          </a:prstGeom>
        </p:spPr>
      </p:pic>
      <p:sp>
        <p:nvSpPr>
          <p:cNvPr id="16" name="Text Placeholder 6">
            <a:extLst>
              <a:ext uri="{FF2B5EF4-FFF2-40B4-BE49-F238E27FC236}">
                <a16:creationId xmlns:a16="http://schemas.microsoft.com/office/drawing/2014/main" id="{771BFCF8-2765-1A58-802B-BC6FAD3736DE}"/>
              </a:ext>
            </a:extLst>
          </p:cNvPr>
          <p:cNvSpPr>
            <a:spLocks noGrp="1"/>
          </p:cNvSpPr>
          <p:nvPr>
            <p:ph type="body" sz="quarter" idx="20"/>
          </p:nvPr>
        </p:nvSpPr>
        <p:spPr>
          <a:xfrm>
            <a:off x="3253126" y="4230615"/>
            <a:ext cx="2397124" cy="635990"/>
          </a:xfrm>
          <a:noFill/>
        </p:spPr>
        <p:txBody>
          <a:bodyPr>
            <a:normAutofit/>
          </a:bodyPr>
          <a:lstStyle>
            <a:lvl1pPr marL="0" indent="0" algn="ctr">
              <a:buNone/>
              <a:defRPr sz="1800" b="1">
                <a:solidFill>
                  <a:schemeClr val="bg1"/>
                </a:solidFill>
                <a:latin typeface="+mj-lt"/>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7" name="Picture Placeholder 10">
            <a:extLst>
              <a:ext uri="{FF2B5EF4-FFF2-40B4-BE49-F238E27FC236}">
                <a16:creationId xmlns:a16="http://schemas.microsoft.com/office/drawing/2014/main" id="{3057388B-78B5-A0C3-7778-F4B5C8E7E641}"/>
              </a:ext>
            </a:extLst>
          </p:cNvPr>
          <p:cNvSpPr>
            <a:spLocks noGrp="1"/>
          </p:cNvSpPr>
          <p:nvPr>
            <p:ph type="pic" sz="quarter" idx="21"/>
          </p:nvPr>
        </p:nvSpPr>
        <p:spPr>
          <a:xfrm>
            <a:off x="3461088" y="1923814"/>
            <a:ext cx="1981200" cy="1981200"/>
          </a:xfrm>
          <a:prstGeom prst="flowChartConnector">
            <a:avLst/>
          </a:prstGeom>
        </p:spPr>
        <p:txBody>
          <a:bodyPr/>
          <a:lstStyle/>
          <a:p>
            <a:endParaRPr lang="en-US"/>
          </a:p>
        </p:txBody>
      </p:sp>
      <p:sp>
        <p:nvSpPr>
          <p:cNvPr id="18" name="Text Placeholder 6">
            <a:extLst>
              <a:ext uri="{FF2B5EF4-FFF2-40B4-BE49-F238E27FC236}">
                <a16:creationId xmlns:a16="http://schemas.microsoft.com/office/drawing/2014/main" id="{4DD41698-6686-10CD-8A57-D6A395CDE175}"/>
              </a:ext>
            </a:extLst>
          </p:cNvPr>
          <p:cNvSpPr>
            <a:spLocks noGrp="1"/>
          </p:cNvSpPr>
          <p:nvPr>
            <p:ph type="body" sz="quarter" idx="22"/>
          </p:nvPr>
        </p:nvSpPr>
        <p:spPr>
          <a:xfrm>
            <a:off x="5978864" y="4230615"/>
            <a:ext cx="2397124" cy="635990"/>
          </a:xfrm>
          <a:noFill/>
        </p:spPr>
        <p:txBody>
          <a:bodyPr>
            <a:normAutofit/>
          </a:bodyPr>
          <a:lstStyle>
            <a:lvl1pPr marL="0" indent="0" algn="ctr">
              <a:buNone/>
              <a:defRPr sz="1800" b="1">
                <a:solidFill>
                  <a:schemeClr val="bg1"/>
                </a:solidFill>
                <a:latin typeface="+mj-lt"/>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9" name="Picture Placeholder 10">
            <a:extLst>
              <a:ext uri="{FF2B5EF4-FFF2-40B4-BE49-F238E27FC236}">
                <a16:creationId xmlns:a16="http://schemas.microsoft.com/office/drawing/2014/main" id="{E047CFA4-381B-00EE-F7D5-3AF4BE597D4B}"/>
              </a:ext>
            </a:extLst>
          </p:cNvPr>
          <p:cNvSpPr>
            <a:spLocks noGrp="1"/>
          </p:cNvSpPr>
          <p:nvPr>
            <p:ph type="pic" sz="quarter" idx="23"/>
          </p:nvPr>
        </p:nvSpPr>
        <p:spPr>
          <a:xfrm>
            <a:off x="6186826" y="1923814"/>
            <a:ext cx="1981200" cy="1981200"/>
          </a:xfrm>
          <a:prstGeom prst="flowChartConnector">
            <a:avLst/>
          </a:prstGeom>
        </p:spPr>
        <p:txBody>
          <a:bodyPr/>
          <a:lstStyle/>
          <a:p>
            <a:endParaRPr lang="en-US"/>
          </a:p>
        </p:txBody>
      </p:sp>
      <p:sp>
        <p:nvSpPr>
          <p:cNvPr id="20" name="Text Placeholder 6">
            <a:extLst>
              <a:ext uri="{FF2B5EF4-FFF2-40B4-BE49-F238E27FC236}">
                <a16:creationId xmlns:a16="http://schemas.microsoft.com/office/drawing/2014/main" id="{A86082A9-8BD8-3557-7165-934F20224240}"/>
              </a:ext>
            </a:extLst>
          </p:cNvPr>
          <p:cNvSpPr>
            <a:spLocks noGrp="1"/>
          </p:cNvSpPr>
          <p:nvPr>
            <p:ph type="body" sz="quarter" idx="24"/>
          </p:nvPr>
        </p:nvSpPr>
        <p:spPr>
          <a:xfrm>
            <a:off x="8704602" y="4230615"/>
            <a:ext cx="2397124" cy="635990"/>
          </a:xfrm>
          <a:noFill/>
        </p:spPr>
        <p:txBody>
          <a:bodyPr>
            <a:normAutofit/>
          </a:bodyPr>
          <a:lstStyle>
            <a:lvl1pPr marL="0" indent="0" algn="ctr">
              <a:buNone/>
              <a:defRPr sz="1800" b="1">
                <a:solidFill>
                  <a:schemeClr val="bg1"/>
                </a:solidFill>
                <a:latin typeface="+mj-lt"/>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1" name="Picture Placeholder 10">
            <a:extLst>
              <a:ext uri="{FF2B5EF4-FFF2-40B4-BE49-F238E27FC236}">
                <a16:creationId xmlns:a16="http://schemas.microsoft.com/office/drawing/2014/main" id="{178A0450-BBE1-49AA-9F24-20136C3D0B57}"/>
              </a:ext>
            </a:extLst>
          </p:cNvPr>
          <p:cNvSpPr>
            <a:spLocks noGrp="1"/>
          </p:cNvSpPr>
          <p:nvPr>
            <p:ph type="pic" sz="quarter" idx="25"/>
          </p:nvPr>
        </p:nvSpPr>
        <p:spPr>
          <a:xfrm>
            <a:off x="8912564" y="1923814"/>
            <a:ext cx="1981200" cy="1981200"/>
          </a:xfrm>
          <a:prstGeom prst="flowChartConnector">
            <a:avLst/>
          </a:prstGeom>
        </p:spPr>
        <p:txBody>
          <a:bodyPr/>
          <a:lstStyle/>
          <a:p>
            <a:endParaRPr lang="en-US"/>
          </a:p>
        </p:txBody>
      </p:sp>
    </p:spTree>
    <p:extLst>
      <p:ext uri="{BB962C8B-B14F-4D97-AF65-F5344CB8AC3E}">
        <p14:creationId xmlns:p14="http://schemas.microsoft.com/office/powerpoint/2010/main" val="3577854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ext + 1 Photo (Light)">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AC23690-CD21-B68D-31ED-7C0B90727A9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5" y="5769889"/>
            <a:ext cx="1019033" cy="923003"/>
          </a:xfrm>
          <a:prstGeom prst="rect">
            <a:avLst/>
          </a:prstGeom>
        </p:spPr>
      </p:pic>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5929199" cy="1494971"/>
          </a:xfrm>
        </p:spPr>
        <p:txBody>
          <a:bodyPr>
            <a:normAutofit/>
          </a:bodyPr>
          <a:lstStyle>
            <a:lvl1pPr marL="0" indent="0" algn="l">
              <a:buNone/>
              <a:defRPr sz="48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7" name="Text Placeholder 6">
            <a:extLst>
              <a:ext uri="{FF2B5EF4-FFF2-40B4-BE49-F238E27FC236}">
                <a16:creationId xmlns:a16="http://schemas.microsoft.com/office/drawing/2014/main" id="{45B31E57-EBC0-2DA7-883D-4094B5C0BAD3}"/>
              </a:ext>
            </a:extLst>
          </p:cNvPr>
          <p:cNvSpPr>
            <a:spLocks noGrp="1"/>
          </p:cNvSpPr>
          <p:nvPr>
            <p:ph type="body" sz="quarter" idx="14"/>
          </p:nvPr>
        </p:nvSpPr>
        <p:spPr>
          <a:xfrm>
            <a:off x="498475" y="2409825"/>
            <a:ext cx="5929313" cy="3134632"/>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D280A675-F42B-618A-8544-5CFB91269336}"/>
              </a:ext>
            </a:extLst>
          </p:cNvPr>
          <p:cNvSpPr>
            <a:spLocks noGrp="1"/>
          </p:cNvSpPr>
          <p:nvPr>
            <p:ph type="pic" sz="quarter" idx="15"/>
          </p:nvPr>
        </p:nvSpPr>
        <p:spPr>
          <a:xfrm>
            <a:off x="6997700" y="267611"/>
            <a:ext cx="4940300" cy="6322778"/>
          </a:xfrm>
          <a:prstGeom prst="roundRect">
            <a:avLst>
              <a:gd name="adj" fmla="val 2528"/>
            </a:avLst>
          </a:prstGeom>
        </p:spPr>
        <p:txBody>
          <a:bodyPr/>
          <a:lstStyle/>
          <a:p>
            <a:endParaRPr lang="en-US"/>
          </a:p>
        </p:txBody>
      </p:sp>
    </p:spTree>
    <p:extLst>
      <p:ext uri="{BB962C8B-B14F-4D97-AF65-F5344CB8AC3E}">
        <p14:creationId xmlns:p14="http://schemas.microsoft.com/office/powerpoint/2010/main" val="1559104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1 Photo">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AC23690-CD21-B68D-31ED-7C0B90727A9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5" y="5769889"/>
            <a:ext cx="1019033" cy="923003"/>
          </a:xfrm>
          <a:prstGeom prst="rect">
            <a:avLst/>
          </a:prstGeom>
        </p:spPr>
      </p:pic>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5929199" cy="1494971"/>
          </a:xfrm>
        </p:spPr>
        <p:txBody>
          <a:bodyPr>
            <a:normAutofit/>
          </a:bodyPr>
          <a:lstStyle>
            <a:lvl1pPr marL="0" indent="0" algn="l">
              <a:buNone/>
              <a:defRPr sz="4800" b="1">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7" name="Text Placeholder 6">
            <a:extLst>
              <a:ext uri="{FF2B5EF4-FFF2-40B4-BE49-F238E27FC236}">
                <a16:creationId xmlns:a16="http://schemas.microsoft.com/office/drawing/2014/main" id="{45B31E57-EBC0-2DA7-883D-4094B5C0BAD3}"/>
              </a:ext>
            </a:extLst>
          </p:cNvPr>
          <p:cNvSpPr>
            <a:spLocks noGrp="1"/>
          </p:cNvSpPr>
          <p:nvPr>
            <p:ph type="body" sz="quarter" idx="14"/>
          </p:nvPr>
        </p:nvSpPr>
        <p:spPr>
          <a:xfrm>
            <a:off x="498475" y="2409825"/>
            <a:ext cx="5929313" cy="313463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D280A675-F42B-618A-8544-5CFB91269336}"/>
              </a:ext>
            </a:extLst>
          </p:cNvPr>
          <p:cNvSpPr>
            <a:spLocks noGrp="1"/>
          </p:cNvSpPr>
          <p:nvPr>
            <p:ph type="pic" sz="quarter" idx="15"/>
          </p:nvPr>
        </p:nvSpPr>
        <p:spPr>
          <a:xfrm>
            <a:off x="6997700" y="267611"/>
            <a:ext cx="4940300" cy="6322778"/>
          </a:xfrm>
          <a:prstGeom prst="roundRect">
            <a:avLst>
              <a:gd name="adj" fmla="val 2528"/>
            </a:avLst>
          </a:prstGeom>
        </p:spPr>
        <p:txBody>
          <a:bodyPr/>
          <a:lstStyle/>
          <a:p>
            <a:endParaRPr lang="en-US"/>
          </a:p>
        </p:txBody>
      </p:sp>
    </p:spTree>
    <p:extLst>
      <p:ext uri="{BB962C8B-B14F-4D97-AF65-F5344CB8AC3E}">
        <p14:creationId xmlns:p14="http://schemas.microsoft.com/office/powerpoint/2010/main" val="2513162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1 Photo (Light)">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AC23690-CD21-B68D-31ED-7C0B90727A9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955" y="5769889"/>
            <a:ext cx="1019033" cy="923003"/>
          </a:xfrm>
          <a:prstGeom prst="rect">
            <a:avLst/>
          </a:prstGeom>
        </p:spPr>
      </p:pic>
      <p:sp>
        <p:nvSpPr>
          <p:cNvPr id="5" name="Text Placeholder 4">
            <a:extLst>
              <a:ext uri="{FF2B5EF4-FFF2-40B4-BE49-F238E27FC236}">
                <a16:creationId xmlns:a16="http://schemas.microsoft.com/office/drawing/2014/main" id="{C418658F-6179-F082-D8EF-01D6BE66F970}"/>
              </a:ext>
            </a:extLst>
          </p:cNvPr>
          <p:cNvSpPr>
            <a:spLocks noGrp="1"/>
          </p:cNvSpPr>
          <p:nvPr>
            <p:ph type="body" sz="quarter" idx="10"/>
          </p:nvPr>
        </p:nvSpPr>
        <p:spPr>
          <a:xfrm>
            <a:off x="498955" y="547915"/>
            <a:ext cx="5929199" cy="1494971"/>
          </a:xfrm>
        </p:spPr>
        <p:txBody>
          <a:bodyPr>
            <a:normAutofit/>
          </a:bodyPr>
          <a:lstStyle>
            <a:lvl1pPr marL="0" indent="0" algn="l">
              <a:buNone/>
              <a:defRPr sz="4800" b="1">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Click to edit Master text styles</a:t>
            </a:r>
          </a:p>
        </p:txBody>
      </p:sp>
      <p:sp>
        <p:nvSpPr>
          <p:cNvPr id="7" name="Text Placeholder 6">
            <a:extLst>
              <a:ext uri="{FF2B5EF4-FFF2-40B4-BE49-F238E27FC236}">
                <a16:creationId xmlns:a16="http://schemas.microsoft.com/office/drawing/2014/main" id="{45B31E57-EBC0-2DA7-883D-4094B5C0BAD3}"/>
              </a:ext>
            </a:extLst>
          </p:cNvPr>
          <p:cNvSpPr>
            <a:spLocks noGrp="1"/>
          </p:cNvSpPr>
          <p:nvPr>
            <p:ph type="body" sz="quarter" idx="14"/>
          </p:nvPr>
        </p:nvSpPr>
        <p:spPr>
          <a:xfrm>
            <a:off x="498475" y="2409825"/>
            <a:ext cx="5929313" cy="3134632"/>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D280A675-F42B-618A-8544-5CFB91269336}"/>
              </a:ext>
            </a:extLst>
          </p:cNvPr>
          <p:cNvSpPr>
            <a:spLocks noGrp="1"/>
          </p:cNvSpPr>
          <p:nvPr>
            <p:ph type="pic" sz="quarter" idx="15"/>
          </p:nvPr>
        </p:nvSpPr>
        <p:spPr>
          <a:xfrm>
            <a:off x="6997700" y="267611"/>
            <a:ext cx="4940300" cy="6322778"/>
          </a:xfrm>
          <a:prstGeom prst="roundRect">
            <a:avLst>
              <a:gd name="adj" fmla="val 2528"/>
            </a:avLst>
          </a:prstGeom>
        </p:spPr>
        <p:txBody>
          <a:bodyPr/>
          <a:lstStyle/>
          <a:p>
            <a:endParaRPr lang="en-US"/>
          </a:p>
        </p:txBody>
      </p:sp>
    </p:spTree>
    <p:extLst>
      <p:ext uri="{BB962C8B-B14F-4D97-AF65-F5344CB8AC3E}">
        <p14:creationId xmlns:p14="http://schemas.microsoft.com/office/powerpoint/2010/main" val="502464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theme" Target="../theme/theme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5.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9.xml"/><Relationship Id="rId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B7C109-84B7-2D4F-C605-A59BD8C4CA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93406C-CB49-3A46-9C97-391D39F58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E6F8C-8EE7-4731-783B-39E9B5444F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E7C44AF6-B64D-77FB-9839-11CD8FA8CC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B215032-4AAD-FE66-E5A2-79EA2CFEE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F18D17-D940-42C0-8301-578A1E1D672E}" type="slidenum">
              <a:rPr lang="en-US" smtClean="0"/>
              <a:t>‹#›</a:t>
            </a:fld>
            <a:endParaRPr lang="en-US"/>
          </a:p>
        </p:txBody>
      </p:sp>
    </p:spTree>
    <p:extLst>
      <p:ext uri="{BB962C8B-B14F-4D97-AF65-F5344CB8AC3E}">
        <p14:creationId xmlns:p14="http://schemas.microsoft.com/office/powerpoint/2010/main" val="3923938825"/>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B7C109-84B7-2D4F-C605-A59BD8C4CA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93406C-CB49-3A46-9C97-391D39F58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E6F8C-8EE7-4731-783B-39E9B5444F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E7C44AF6-B64D-77FB-9839-11CD8FA8CC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B215032-4AAD-FE66-E5A2-79EA2CFEE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F18D17-D940-42C0-8301-578A1E1D672E}" type="slidenum">
              <a:rPr lang="en-US" smtClean="0"/>
              <a:t>‹#›</a:t>
            </a:fld>
            <a:endParaRPr lang="en-US"/>
          </a:p>
        </p:txBody>
      </p:sp>
    </p:spTree>
    <p:extLst>
      <p:ext uri="{BB962C8B-B14F-4D97-AF65-F5344CB8AC3E}">
        <p14:creationId xmlns:p14="http://schemas.microsoft.com/office/powerpoint/2010/main" val="3287610425"/>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88" r:id="rId3"/>
    <p:sldLayoutId id="2147483689" r:id="rId4"/>
    <p:sldLayoutId id="2147483715" r:id="rId5"/>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B7C109-84B7-2D4F-C605-A59BD8C4CA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93406C-CB49-3A46-9C97-391D39F58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E6F8C-8EE7-4731-783B-39E9B5444F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E7C44AF6-B64D-77FB-9839-11CD8FA8CC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B215032-4AAD-FE66-E5A2-79EA2CFEE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F18D17-D940-42C0-8301-578A1E1D672E}" type="slidenum">
              <a:rPr lang="en-US" smtClean="0"/>
              <a:t>‹#›</a:t>
            </a:fld>
            <a:endParaRPr lang="en-US"/>
          </a:p>
        </p:txBody>
      </p:sp>
    </p:spTree>
    <p:extLst>
      <p:ext uri="{BB962C8B-B14F-4D97-AF65-F5344CB8AC3E}">
        <p14:creationId xmlns:p14="http://schemas.microsoft.com/office/powerpoint/2010/main" val="1860688978"/>
      </p:ext>
    </p:extLst>
  </p:cSld>
  <p:clrMap bg1="lt1" tx1="dk1" bg2="lt2" tx2="dk2" accent1="accent1" accent2="accent2" accent3="accent3" accent4="accent4" accent5="accent5" accent6="accent6" hlink="hlink" folHlink="folHlink"/>
  <p:sldLayoutIdLst>
    <p:sldLayoutId id="2147483655" r:id="rId1"/>
    <p:sldLayoutId id="2147483669" r:id="rId2"/>
    <p:sldLayoutId id="2147483667" r:id="rId3"/>
    <p:sldLayoutId id="2147483668" r:id="rId4"/>
    <p:sldLayoutId id="2147483664" r:id="rId5"/>
    <p:sldLayoutId id="2147483661" r:id="rId6"/>
    <p:sldLayoutId id="2147483656" r:id="rId7"/>
    <p:sldLayoutId id="2147483662" r:id="rId8"/>
    <p:sldLayoutId id="2147483657" r:id="rId9"/>
    <p:sldLayoutId id="2147483658" r:id="rId10"/>
    <p:sldLayoutId id="2147483665" r:id="rId11"/>
    <p:sldLayoutId id="2147483666" r:id="rId12"/>
    <p:sldLayoutId id="2147483659" r:id="rId13"/>
    <p:sldLayoutId id="2147483663" r:id="rId14"/>
    <p:sldLayoutId id="2147483660" r:id="rId15"/>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B7C109-84B7-2D4F-C605-A59BD8C4CA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93406C-CB49-3A46-9C97-391D39F58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E6F8C-8EE7-4731-783B-39E9B5444F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E7C44AF6-B64D-77FB-9839-11CD8FA8CC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B215032-4AAD-FE66-E5A2-79EA2CFEE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F18D17-D940-42C0-8301-578A1E1D672E}" type="slidenum">
              <a:rPr lang="en-US" smtClean="0"/>
              <a:t>‹#›</a:t>
            </a:fld>
            <a:endParaRPr lang="en-US"/>
          </a:p>
        </p:txBody>
      </p:sp>
    </p:spTree>
    <p:extLst>
      <p:ext uri="{BB962C8B-B14F-4D97-AF65-F5344CB8AC3E}">
        <p14:creationId xmlns:p14="http://schemas.microsoft.com/office/powerpoint/2010/main" val="7850977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000" y="487680"/>
            <a:ext cx="10278000" cy="731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Montserrat ExtraBold"/>
              <a:buNone/>
              <a:defRPr sz="3000">
                <a:solidFill>
                  <a:schemeClr val="dk1"/>
                </a:solidFill>
                <a:latin typeface="Montserrat ExtraBold"/>
                <a:ea typeface="Montserrat ExtraBold"/>
                <a:cs typeface="Montserrat ExtraBold"/>
                <a:sym typeface="Montserrat ExtraBold"/>
              </a:defRPr>
            </a:lvl1pPr>
            <a:lvl2pPr lvl="1"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2pPr>
            <a:lvl3pPr lvl="2"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3pPr>
            <a:lvl4pPr lvl="3"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4pPr>
            <a:lvl5pPr lvl="4"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5pPr>
            <a:lvl6pPr lvl="5"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6pPr>
            <a:lvl7pPr lvl="6"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7pPr>
            <a:lvl8pPr lvl="7"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8pPr>
            <a:lvl9pPr lvl="8"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lt1"/>
              </a:buClr>
              <a:buSzPts val="1200"/>
              <a:buFont typeface="Hind"/>
              <a:buChar char="●"/>
              <a:defRPr sz="1200">
                <a:solidFill>
                  <a:schemeClr val="lt1"/>
                </a:solidFill>
                <a:latin typeface="Hind"/>
                <a:ea typeface="Hind"/>
                <a:cs typeface="Hind"/>
                <a:sym typeface="Hind"/>
              </a:defRPr>
            </a:lvl1pPr>
            <a:lvl2pPr marL="914400" lvl="1" indent="-304800">
              <a:lnSpc>
                <a:spcPct val="100000"/>
              </a:lnSpc>
              <a:spcBef>
                <a:spcPts val="0"/>
              </a:spcBef>
              <a:spcAft>
                <a:spcPts val="0"/>
              </a:spcAft>
              <a:buClr>
                <a:schemeClr val="lt1"/>
              </a:buClr>
              <a:buSzPts val="1200"/>
              <a:buFont typeface="Hind"/>
              <a:buChar char="○"/>
              <a:defRPr sz="1200">
                <a:solidFill>
                  <a:schemeClr val="lt1"/>
                </a:solidFill>
                <a:latin typeface="Hind"/>
                <a:ea typeface="Hind"/>
                <a:cs typeface="Hind"/>
                <a:sym typeface="Hind"/>
              </a:defRPr>
            </a:lvl2pPr>
            <a:lvl3pPr marL="1371600" lvl="2" indent="-304800">
              <a:lnSpc>
                <a:spcPct val="100000"/>
              </a:lnSpc>
              <a:spcBef>
                <a:spcPts val="0"/>
              </a:spcBef>
              <a:spcAft>
                <a:spcPts val="0"/>
              </a:spcAft>
              <a:buClr>
                <a:schemeClr val="lt1"/>
              </a:buClr>
              <a:buSzPts val="1200"/>
              <a:buFont typeface="Hind"/>
              <a:buChar char="■"/>
              <a:defRPr sz="1200">
                <a:solidFill>
                  <a:schemeClr val="lt1"/>
                </a:solidFill>
                <a:latin typeface="Hind"/>
                <a:ea typeface="Hind"/>
                <a:cs typeface="Hind"/>
                <a:sym typeface="Hind"/>
              </a:defRPr>
            </a:lvl3pPr>
            <a:lvl4pPr marL="1828800" lvl="3" indent="-304800">
              <a:lnSpc>
                <a:spcPct val="100000"/>
              </a:lnSpc>
              <a:spcBef>
                <a:spcPts val="0"/>
              </a:spcBef>
              <a:spcAft>
                <a:spcPts val="0"/>
              </a:spcAft>
              <a:buClr>
                <a:schemeClr val="lt1"/>
              </a:buClr>
              <a:buSzPts val="1200"/>
              <a:buFont typeface="Hind"/>
              <a:buChar char="●"/>
              <a:defRPr sz="1200">
                <a:solidFill>
                  <a:schemeClr val="lt1"/>
                </a:solidFill>
                <a:latin typeface="Hind"/>
                <a:ea typeface="Hind"/>
                <a:cs typeface="Hind"/>
                <a:sym typeface="Hind"/>
              </a:defRPr>
            </a:lvl4pPr>
            <a:lvl5pPr marL="2286000" lvl="4" indent="-304800">
              <a:lnSpc>
                <a:spcPct val="100000"/>
              </a:lnSpc>
              <a:spcBef>
                <a:spcPts val="0"/>
              </a:spcBef>
              <a:spcAft>
                <a:spcPts val="0"/>
              </a:spcAft>
              <a:buClr>
                <a:schemeClr val="lt1"/>
              </a:buClr>
              <a:buSzPts val="1200"/>
              <a:buFont typeface="Hind"/>
              <a:buChar char="○"/>
              <a:defRPr sz="1200">
                <a:solidFill>
                  <a:schemeClr val="lt1"/>
                </a:solidFill>
                <a:latin typeface="Hind"/>
                <a:ea typeface="Hind"/>
                <a:cs typeface="Hind"/>
                <a:sym typeface="Hind"/>
              </a:defRPr>
            </a:lvl5pPr>
            <a:lvl6pPr marL="2743200" lvl="5" indent="-304800">
              <a:lnSpc>
                <a:spcPct val="100000"/>
              </a:lnSpc>
              <a:spcBef>
                <a:spcPts val="0"/>
              </a:spcBef>
              <a:spcAft>
                <a:spcPts val="0"/>
              </a:spcAft>
              <a:buClr>
                <a:schemeClr val="lt1"/>
              </a:buClr>
              <a:buSzPts val="1200"/>
              <a:buFont typeface="Hind"/>
              <a:buChar char="■"/>
              <a:defRPr sz="1200">
                <a:solidFill>
                  <a:schemeClr val="lt1"/>
                </a:solidFill>
                <a:latin typeface="Hind"/>
                <a:ea typeface="Hind"/>
                <a:cs typeface="Hind"/>
                <a:sym typeface="Hind"/>
              </a:defRPr>
            </a:lvl6pPr>
            <a:lvl7pPr marL="3200400" lvl="6" indent="-304800">
              <a:lnSpc>
                <a:spcPct val="100000"/>
              </a:lnSpc>
              <a:spcBef>
                <a:spcPts val="0"/>
              </a:spcBef>
              <a:spcAft>
                <a:spcPts val="0"/>
              </a:spcAft>
              <a:buClr>
                <a:schemeClr val="lt1"/>
              </a:buClr>
              <a:buSzPts val="1200"/>
              <a:buFont typeface="Hind"/>
              <a:buChar char="●"/>
              <a:defRPr sz="1200">
                <a:solidFill>
                  <a:schemeClr val="lt1"/>
                </a:solidFill>
                <a:latin typeface="Hind"/>
                <a:ea typeface="Hind"/>
                <a:cs typeface="Hind"/>
                <a:sym typeface="Hind"/>
              </a:defRPr>
            </a:lvl7pPr>
            <a:lvl8pPr marL="3657600" lvl="7" indent="-304800">
              <a:lnSpc>
                <a:spcPct val="100000"/>
              </a:lnSpc>
              <a:spcBef>
                <a:spcPts val="0"/>
              </a:spcBef>
              <a:spcAft>
                <a:spcPts val="0"/>
              </a:spcAft>
              <a:buClr>
                <a:schemeClr val="lt1"/>
              </a:buClr>
              <a:buSzPts val="1200"/>
              <a:buFont typeface="Hind"/>
              <a:buChar char="○"/>
              <a:defRPr sz="1200">
                <a:solidFill>
                  <a:schemeClr val="lt1"/>
                </a:solidFill>
                <a:latin typeface="Hind"/>
                <a:ea typeface="Hind"/>
                <a:cs typeface="Hind"/>
                <a:sym typeface="Hind"/>
              </a:defRPr>
            </a:lvl8pPr>
            <a:lvl9pPr marL="4114800" lvl="8" indent="-304800">
              <a:lnSpc>
                <a:spcPct val="100000"/>
              </a:lnSpc>
              <a:spcBef>
                <a:spcPts val="0"/>
              </a:spcBef>
              <a:spcAft>
                <a:spcPts val="0"/>
              </a:spcAft>
              <a:buClr>
                <a:schemeClr val="lt1"/>
              </a:buClr>
              <a:buSzPts val="1200"/>
              <a:buFont typeface="Hind"/>
              <a:buChar char="■"/>
              <a:defRPr sz="1200">
                <a:solidFill>
                  <a:schemeClr val="lt1"/>
                </a:solidFill>
                <a:latin typeface="Hind"/>
                <a:ea typeface="Hind"/>
                <a:cs typeface="Hind"/>
                <a:sym typeface="Hind"/>
              </a:defRPr>
            </a:lvl9pPr>
          </a:lstStyle>
          <a:p>
            <a:endParaRPr/>
          </a:p>
        </p:txBody>
      </p:sp>
      <p:sp>
        <p:nvSpPr>
          <p:cNvPr id="2" name="Rectangle 1">
            <a:extLst>
              <a:ext uri="{FF2B5EF4-FFF2-40B4-BE49-F238E27FC236}">
                <a16:creationId xmlns:a16="http://schemas.microsoft.com/office/drawing/2014/main" id="{156AE10D-2784-13BA-F958-99AE6C92B837}"/>
              </a:ext>
            </a:extLst>
          </p:cNvPr>
          <p:cNvSpPr/>
          <p:nvPr userDrawn="1"/>
        </p:nvSpPr>
        <p:spPr>
          <a:xfrm flipH="1">
            <a:off x="4716702" y="-1"/>
            <a:ext cx="7475297" cy="243840"/>
          </a:xfrm>
          <a:prstGeom prst="rect">
            <a:avLst/>
          </a:prstGeom>
          <a:gradFill flip="none" rotWithShape="1">
            <a:gsLst>
              <a:gs pos="0">
                <a:srgbClr val="FFB700"/>
              </a:gs>
              <a:gs pos="50000">
                <a:schemeClr val="accent1">
                  <a:shade val="67500"/>
                  <a:satMod val="115000"/>
                </a:schemeClr>
              </a:gs>
              <a:gs pos="100000">
                <a:srgbClr val="552547"/>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83331743"/>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2" r:id="rId4"/>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29E39B-EF5C-1FE8-11F8-9FC1B1724D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C01BB6-7691-A006-5B92-EFFE513EA89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DDECD-12DB-F5A2-1C98-B6AD5103241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2006334-2C1E-47A7-9EBC-E97C26692E36}" type="datetimeFigureOut">
              <a:rPr lang="en-US" smtClean="0"/>
              <a:t>6/19/2025</a:t>
            </a:fld>
            <a:endParaRPr lang="en-US"/>
          </a:p>
        </p:txBody>
      </p:sp>
      <p:sp>
        <p:nvSpPr>
          <p:cNvPr id="5" name="Footer Placeholder 4">
            <a:extLst>
              <a:ext uri="{FF2B5EF4-FFF2-40B4-BE49-F238E27FC236}">
                <a16:creationId xmlns:a16="http://schemas.microsoft.com/office/drawing/2014/main" id="{22376B1F-3406-B2C6-A73B-0DDF7EBDDD8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8CC12C8-2749-8834-DFA0-EF0C9D618AE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9377140-FEBB-498B-9D0C-DC6EDC619C9A}" type="slidenum">
              <a:rPr lang="en-US" smtClean="0"/>
              <a:t>‹#›</a:t>
            </a:fld>
            <a:endParaRPr lang="en-US"/>
          </a:p>
        </p:txBody>
      </p:sp>
    </p:spTree>
    <p:extLst>
      <p:ext uri="{BB962C8B-B14F-4D97-AF65-F5344CB8AC3E}">
        <p14:creationId xmlns:p14="http://schemas.microsoft.com/office/powerpoint/2010/main" val="1638925101"/>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7F23E7-B51F-8E45-B7D1-57A0E9513F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0DABC0-9F05-CE42-A4F9-9AA99486A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EA745-422F-2241-8A68-B3567D2AA6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74FE1-4189-9648-93CD-9D18DECF6097}" type="datetimeFigureOut">
              <a:rPr lang="en-US" smtClean="0"/>
              <a:t>6/19/2025</a:t>
            </a:fld>
            <a:endParaRPr lang="en-US"/>
          </a:p>
        </p:txBody>
      </p:sp>
      <p:sp>
        <p:nvSpPr>
          <p:cNvPr id="5" name="Footer Placeholder 4">
            <a:extLst>
              <a:ext uri="{FF2B5EF4-FFF2-40B4-BE49-F238E27FC236}">
                <a16:creationId xmlns:a16="http://schemas.microsoft.com/office/drawing/2014/main" id="{81D38C12-79CA-5B4E-9CE4-4BE21B7BD1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CE6694-4706-3744-92C7-C8BE677946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19B4B0-EB90-C541-BA13-0F08BF26F9D7}" type="slidenum">
              <a:rPr lang="en-US" smtClean="0"/>
              <a:t>‹#›</a:t>
            </a:fld>
            <a:endParaRPr lang="en-US"/>
          </a:p>
        </p:txBody>
      </p:sp>
    </p:spTree>
    <p:extLst>
      <p:ext uri="{BB962C8B-B14F-4D97-AF65-F5344CB8AC3E}">
        <p14:creationId xmlns:p14="http://schemas.microsoft.com/office/powerpoint/2010/main" val="302751768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5106437"/>
      </p:ext>
    </p:extLst>
  </p:cSld>
  <p:clrMap bg1="lt1" tx1="dk1" bg2="dk2" tx2="lt2" accent1="accent1" accent2="accent2" accent3="accent3" accent4="accent4" accent5="accent5" accent6="accent6" hlink="hlink" folHlink="folHlink"/>
  <p:sldLayoutIdLst>
    <p:sldLayoutId id="2147483728" r:id="rId1"/>
    <p:sldLayoutId id="214748372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15883806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6.xml"/><Relationship Id="rId1" Type="http://schemas.openxmlformats.org/officeDocument/2006/relationships/slideLayout" Target="../slideLayouts/slideLayout42.xml"/><Relationship Id="rId4" Type="http://schemas.openxmlformats.org/officeDocument/2006/relationships/image" Target="../media/image130.gif"/></Relationships>
</file>

<file path=ppt/slides/_rels/slide101.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notesSlide" Target="../notesSlides/notesSlide47.xml"/><Relationship Id="rId1" Type="http://schemas.openxmlformats.org/officeDocument/2006/relationships/slideLayout" Target="../slideLayouts/slideLayout42.xml"/><Relationship Id="rId4" Type="http://schemas.openxmlformats.org/officeDocument/2006/relationships/image" Target="../media/image130.gif"/></Relationships>
</file>

<file path=ppt/slides/_rels/slide10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8.xml"/><Relationship Id="rId1" Type="http://schemas.openxmlformats.org/officeDocument/2006/relationships/slideLayout" Target="../slideLayouts/slideLayout4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9.xml"/><Relationship Id="rId1" Type="http://schemas.openxmlformats.org/officeDocument/2006/relationships/slideLayout" Target="../slideLayouts/slideLayout39.xml"/><Relationship Id="rId4" Type="http://schemas.openxmlformats.org/officeDocument/2006/relationships/image" Target="../media/image133.gif"/></Relationships>
</file>

<file path=ppt/slides/_rels/slide104.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svg"/><Relationship Id="rId18" Type="http://schemas.openxmlformats.org/officeDocument/2006/relationships/image" Target="../media/image149.png"/><Relationship Id="rId26" Type="http://schemas.openxmlformats.org/officeDocument/2006/relationships/image" Target="../media/image157.png"/><Relationship Id="rId3" Type="http://schemas.openxmlformats.org/officeDocument/2006/relationships/image" Target="../media/image134.png"/><Relationship Id="rId21" Type="http://schemas.openxmlformats.org/officeDocument/2006/relationships/image" Target="../media/image152.svg"/><Relationship Id="rId7" Type="http://schemas.openxmlformats.org/officeDocument/2006/relationships/image" Target="../media/image138.svg"/><Relationship Id="rId12" Type="http://schemas.openxmlformats.org/officeDocument/2006/relationships/image" Target="../media/image143.png"/><Relationship Id="rId17" Type="http://schemas.openxmlformats.org/officeDocument/2006/relationships/image" Target="../media/image148.svg"/><Relationship Id="rId25" Type="http://schemas.openxmlformats.org/officeDocument/2006/relationships/image" Target="../media/image156.svg"/><Relationship Id="rId2" Type="http://schemas.openxmlformats.org/officeDocument/2006/relationships/notesSlide" Target="../notesSlides/notesSlide50.xml"/><Relationship Id="rId16" Type="http://schemas.openxmlformats.org/officeDocument/2006/relationships/image" Target="../media/image147.png"/><Relationship Id="rId20" Type="http://schemas.openxmlformats.org/officeDocument/2006/relationships/image" Target="../media/image151.png"/><Relationship Id="rId29" Type="http://schemas.openxmlformats.org/officeDocument/2006/relationships/image" Target="../media/image160.svg"/><Relationship Id="rId1" Type="http://schemas.openxmlformats.org/officeDocument/2006/relationships/slideLayout" Target="../slideLayouts/slideLayout39.xml"/><Relationship Id="rId6" Type="http://schemas.openxmlformats.org/officeDocument/2006/relationships/image" Target="../media/image137.png"/><Relationship Id="rId11" Type="http://schemas.openxmlformats.org/officeDocument/2006/relationships/image" Target="../media/image142.svg"/><Relationship Id="rId24" Type="http://schemas.openxmlformats.org/officeDocument/2006/relationships/image" Target="../media/image155.png"/><Relationship Id="rId5" Type="http://schemas.openxmlformats.org/officeDocument/2006/relationships/image" Target="../media/image136.svg"/><Relationship Id="rId15" Type="http://schemas.openxmlformats.org/officeDocument/2006/relationships/image" Target="../media/image146.svg"/><Relationship Id="rId23" Type="http://schemas.openxmlformats.org/officeDocument/2006/relationships/image" Target="../media/image154.svg"/><Relationship Id="rId28" Type="http://schemas.openxmlformats.org/officeDocument/2006/relationships/image" Target="../media/image159.png"/><Relationship Id="rId10" Type="http://schemas.openxmlformats.org/officeDocument/2006/relationships/image" Target="../media/image141.png"/><Relationship Id="rId19" Type="http://schemas.openxmlformats.org/officeDocument/2006/relationships/image" Target="../media/image150.svg"/><Relationship Id="rId4" Type="http://schemas.openxmlformats.org/officeDocument/2006/relationships/image" Target="../media/image135.png"/><Relationship Id="rId9" Type="http://schemas.openxmlformats.org/officeDocument/2006/relationships/image" Target="../media/image140.svg"/><Relationship Id="rId14" Type="http://schemas.openxmlformats.org/officeDocument/2006/relationships/image" Target="../media/image145.png"/><Relationship Id="rId22" Type="http://schemas.openxmlformats.org/officeDocument/2006/relationships/image" Target="../media/image153.png"/><Relationship Id="rId27" Type="http://schemas.openxmlformats.org/officeDocument/2006/relationships/image" Target="../media/image158.sv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10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slideLayout" Target="../slideLayouts/slideLayout41.xml"/><Relationship Id="rId4" Type="http://schemas.openxmlformats.org/officeDocument/2006/relationships/image" Target="../media/image163.jpeg"/></Relationships>
</file>

<file path=ppt/slides/_rels/slide107.xml.rels><?xml version="1.0" encoding="UTF-8" standalone="yes"?>
<Relationships xmlns="http://schemas.openxmlformats.org/package/2006/relationships"><Relationship Id="rId3" Type="http://schemas.openxmlformats.org/officeDocument/2006/relationships/hyperlink" Target="mailto:erinbergren@g.ucla.edu" TargetMode="External"/><Relationship Id="rId2" Type="http://schemas.openxmlformats.org/officeDocument/2006/relationships/hyperlink" Target="mailto:CalHeatScore@oehha.ca.gov" TargetMode="External"/><Relationship Id="rId1" Type="http://schemas.openxmlformats.org/officeDocument/2006/relationships/slideLayout" Target="../slideLayouts/slideLayout41.xml"/><Relationship Id="rId4" Type="http://schemas.openxmlformats.org/officeDocument/2006/relationships/image" Target="../media/image163.jpeg"/></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2.xml"/><Relationship Id="rId1" Type="http://schemas.openxmlformats.org/officeDocument/2006/relationships/slideLayout" Target="../slideLayouts/slideLayout3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3.xml"/><Relationship Id="rId1" Type="http://schemas.openxmlformats.org/officeDocument/2006/relationships/slideLayout" Target="../slideLayouts/slideLayout3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9.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51.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3.xml"/><Relationship Id="rId4" Type="http://schemas.openxmlformats.org/officeDocument/2006/relationships/image" Target="../media/image49.png"/></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4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svg"/><Relationship Id="rId2" Type="http://schemas.openxmlformats.org/officeDocument/2006/relationships/notesSlide" Target="../notesSlides/notesSlide25.xml"/><Relationship Id="rId1" Type="http://schemas.openxmlformats.org/officeDocument/2006/relationships/slideLayout" Target="../slideLayouts/slideLayout44.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74.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5.svg"/><Relationship Id="rId2" Type="http://schemas.openxmlformats.org/officeDocument/2006/relationships/notesSlide" Target="../notesSlides/notesSlide26.xml"/><Relationship Id="rId1" Type="http://schemas.openxmlformats.org/officeDocument/2006/relationships/slideLayout" Target="../slideLayouts/slideLayout44.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6.jpeg"/><Relationship Id="rId7" Type="http://schemas.openxmlformats.org/officeDocument/2006/relationships/diagramColors" Target="../diagrams/colors2.xml"/><Relationship Id="rId2" Type="http://schemas.openxmlformats.org/officeDocument/2006/relationships/notesSlide" Target="../notesSlides/notesSlide27.xml"/><Relationship Id="rId1" Type="http://schemas.openxmlformats.org/officeDocument/2006/relationships/slideLayout" Target="../slideLayouts/slideLayout4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4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 Id="rId9" Type="http://schemas.openxmlformats.org/officeDocument/2006/relationships/image" Target="../media/image75.png"/></Relationships>
</file>

<file path=ppt/slides/_rels/slide8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47.xml"/><Relationship Id="rId6" Type="http://schemas.openxmlformats.org/officeDocument/2006/relationships/image" Target="../media/image78.png"/><Relationship Id="rId5" Type="http://schemas.openxmlformats.org/officeDocument/2006/relationships/image" Target="../media/image70.png"/><Relationship Id="rId4" Type="http://schemas.openxmlformats.org/officeDocument/2006/relationships/image" Target="../media/image77.jpeg"/></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4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4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70.png"/></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47.xml"/><Relationship Id="rId6" Type="http://schemas.openxmlformats.org/officeDocument/2006/relationships/image" Target="../media/image70.png"/><Relationship Id="rId5" Type="http://schemas.openxmlformats.org/officeDocument/2006/relationships/image" Target="../media/image91.png"/><Relationship Id="rId4" Type="http://schemas.openxmlformats.org/officeDocument/2006/relationships/image" Target="../media/image90.png"/></Relationships>
</file>

<file path=ppt/slides/_rels/slide8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96.jpeg"/><Relationship Id="rId2" Type="http://schemas.openxmlformats.org/officeDocument/2006/relationships/notesSlide" Target="../notesSlides/notesSlide34.xml"/><Relationship Id="rId1" Type="http://schemas.openxmlformats.org/officeDocument/2006/relationships/slideLayout" Target="../slideLayouts/slideLayout4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70.png"/><Relationship Id="rId9" Type="http://schemas.openxmlformats.org/officeDocument/2006/relationships/image" Target="../media/image98.png"/></Relationships>
</file>

<file path=ppt/slides/_rels/slide8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47.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70.png"/><Relationship Id="rId4" Type="http://schemas.openxmlformats.org/officeDocument/2006/relationships/image" Target="../media/image100.jpeg"/><Relationship Id="rId9" Type="http://schemas.openxmlformats.org/officeDocument/2006/relationships/image" Target="../media/image105.png"/></Relationships>
</file>

<file path=ppt/slides/_rels/slide8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47.xml"/><Relationship Id="rId6" Type="http://schemas.openxmlformats.org/officeDocument/2006/relationships/image" Target="../media/image107.jpeg"/><Relationship Id="rId5" Type="http://schemas.openxmlformats.org/officeDocument/2006/relationships/hyperlink" Target="http://www.youtube.com/watch?v=wI_izx7NJi0" TargetMode="External"/><Relationship Id="rId4" Type="http://schemas.openxmlformats.org/officeDocument/2006/relationships/image" Target="../media/image70.png"/></Relationships>
</file>

<file path=ppt/slides/_rels/slide8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08.png"/><Relationship Id="rId7" Type="http://schemas.openxmlformats.org/officeDocument/2006/relationships/hyperlink" Target="mailto:Ehuerta@climateresolve.org" TargetMode="External"/><Relationship Id="rId2" Type="http://schemas.openxmlformats.org/officeDocument/2006/relationships/notesSlide" Target="../notesSlides/notesSlide37.xml"/><Relationship Id="rId1" Type="http://schemas.openxmlformats.org/officeDocument/2006/relationships/slideLayout" Target="../slideLayouts/slideLayout47.xml"/><Relationship Id="rId6" Type="http://schemas.openxmlformats.org/officeDocument/2006/relationships/hyperlink" Target="mailto:Smelgoza@climateresolve.org" TargetMode="External"/><Relationship Id="rId5" Type="http://schemas.openxmlformats.org/officeDocument/2006/relationships/hyperlink" Target="mailto:Keclarino@climateresolve.org" TargetMode="External"/><Relationship Id="rId4" Type="http://schemas.openxmlformats.org/officeDocument/2006/relationships/hyperlink" Target="mailto:Cbaltazar@climateresolve.org"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38.xml"/><Relationship Id="rId5" Type="http://schemas.openxmlformats.org/officeDocument/2006/relationships/image" Target="../media/image111.png"/><Relationship Id="rId4" Type="http://schemas.openxmlformats.org/officeDocument/2006/relationships/image" Target="../media/image110.png"/></Relationships>
</file>

<file path=ppt/slides/_rels/slide9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9.xml"/><Relationship Id="rId1" Type="http://schemas.openxmlformats.org/officeDocument/2006/relationships/slideLayout" Target="../slideLayouts/slideLayout39.xml"/><Relationship Id="rId6" Type="http://schemas.openxmlformats.org/officeDocument/2006/relationships/hyperlink" Target="https://www.epa.gov/climate-indicators/climate-change-indicators-heat-waves" TargetMode="External"/><Relationship Id="rId5" Type="http://schemas.openxmlformats.org/officeDocument/2006/relationships/image" Target="../media/image113.png"/><Relationship Id="rId4" Type="http://schemas.openxmlformats.org/officeDocument/2006/relationships/hyperlink" Target="https://www.weather.gov/wrn/summer-heat-sm" TargetMode="External"/></Relationships>
</file>

<file path=ppt/slides/_rels/slide9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notesSlide" Target="../notesSlides/notesSlide40.xml"/><Relationship Id="rId1" Type="http://schemas.openxmlformats.org/officeDocument/2006/relationships/slideLayout" Target="../slideLayouts/slideLayout39.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png"/></Relationships>
</file>

<file path=ppt/slides/_rels/slide9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1.xml"/><Relationship Id="rId1" Type="http://schemas.openxmlformats.org/officeDocument/2006/relationships/slideLayout" Target="../slideLayouts/slideLayout39.xml"/><Relationship Id="rId4" Type="http://schemas.openxmlformats.org/officeDocument/2006/relationships/image" Target="../media/image121.png"/></Relationships>
</file>

<file path=ppt/slides/_rels/slide9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2.xml"/><Relationship Id="rId1" Type="http://schemas.openxmlformats.org/officeDocument/2006/relationships/slideLayout" Target="../slideLayouts/slideLayout39.xml"/><Relationship Id="rId4" Type="http://schemas.openxmlformats.org/officeDocument/2006/relationships/hyperlink" Target="https://www.maricopa.gov/DocumentCenter/View/96694/Signs-of-Heat-Illness-Flyer---English"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9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4.xml"/><Relationship Id="rId1" Type="http://schemas.openxmlformats.org/officeDocument/2006/relationships/slideLayout" Target="../slideLayouts/slideLayout40.xml"/><Relationship Id="rId4" Type="http://schemas.openxmlformats.org/officeDocument/2006/relationships/image" Target="../media/image125.svg"/></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s://experience.arcgis.com/experience/7fe16481f14646b4a167861962ab57a7/page/Homepage/" TargetMode="External"/><Relationship Id="rId1" Type="http://schemas.openxmlformats.org/officeDocument/2006/relationships/slideLayout" Target="../slideLayouts/slideLayout39.xml"/></Relationships>
</file>

<file path=ppt/slides/_rels/slide9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5.xml"/><Relationship Id="rId1" Type="http://schemas.openxmlformats.org/officeDocument/2006/relationships/slideLayout" Target="../slideLayouts/slideLayout42.xml"/><Relationship Id="rId4" Type="http://schemas.openxmlformats.org/officeDocument/2006/relationships/image" Target="../media/image12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0146-9EDB-D9B7-33F2-E5E9E5608D0E}"/>
              </a:ext>
            </a:extLst>
          </p:cNvPr>
          <p:cNvSpPr>
            <a:spLocks noGrp="1"/>
          </p:cNvSpPr>
          <p:nvPr>
            <p:ph type="ctrTitle"/>
          </p:nvPr>
        </p:nvSpPr>
        <p:spPr>
          <a:xfrm>
            <a:off x="761999" y="1200000"/>
            <a:ext cx="11039950" cy="2387600"/>
          </a:xfrm>
        </p:spPr>
        <p:txBody>
          <a:bodyPr>
            <a:normAutofit/>
          </a:bodyPr>
          <a:lstStyle/>
          <a:p>
            <a:r>
              <a:rPr lang="en-US"/>
              <a:t>Technical Advisory Council Quarter 2 Meeting</a:t>
            </a:r>
          </a:p>
        </p:txBody>
      </p:sp>
      <p:sp>
        <p:nvSpPr>
          <p:cNvPr id="3" name="Subtitle 2">
            <a:extLst>
              <a:ext uri="{FF2B5EF4-FFF2-40B4-BE49-F238E27FC236}">
                <a16:creationId xmlns:a16="http://schemas.microsoft.com/office/drawing/2014/main" id="{D5676319-DC0D-E7C7-0643-62C16FD3ABEF}"/>
              </a:ext>
            </a:extLst>
          </p:cNvPr>
          <p:cNvSpPr>
            <a:spLocks noGrp="1"/>
          </p:cNvSpPr>
          <p:nvPr>
            <p:ph type="subTitle" idx="1"/>
          </p:nvPr>
        </p:nvSpPr>
        <p:spPr>
          <a:xfrm>
            <a:off x="761998" y="3841974"/>
            <a:ext cx="7534749" cy="875071"/>
          </a:xfrm>
        </p:spPr>
        <p:txBody>
          <a:bodyPr vert="horz" lIns="91440" tIns="45720" rIns="91440" bIns="45720" rtlCol="0" anchor="t">
            <a:noAutofit/>
          </a:bodyPr>
          <a:lstStyle/>
          <a:p>
            <a:r>
              <a:rPr lang="en-US"/>
              <a:t>Integrated Climate Adaptation and Resiliency Program</a:t>
            </a:r>
          </a:p>
          <a:p>
            <a:r>
              <a:rPr lang="en-US"/>
              <a:t>May 16, 2025, 10:00am</a:t>
            </a:r>
          </a:p>
        </p:txBody>
      </p:sp>
    </p:spTree>
    <p:extLst>
      <p:ext uri="{BB962C8B-B14F-4D97-AF65-F5344CB8AC3E}">
        <p14:creationId xmlns:p14="http://schemas.microsoft.com/office/powerpoint/2010/main" val="3784485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a:extLst>
            <a:ext uri="{FF2B5EF4-FFF2-40B4-BE49-F238E27FC236}">
              <a16:creationId xmlns:a16="http://schemas.microsoft.com/office/drawing/2014/main" id="{B701CAA7-E6E8-C60A-0542-707C30F83107}"/>
            </a:ext>
          </a:extLst>
        </p:cNvPr>
        <p:cNvGrpSpPr/>
        <p:nvPr/>
      </p:nvGrpSpPr>
      <p:grpSpPr>
        <a:xfrm>
          <a:off x="0" y="0"/>
          <a:ext cx="0" cy="0"/>
          <a:chOff x="0" y="0"/>
          <a:chExt cx="0" cy="0"/>
        </a:xfrm>
      </p:grpSpPr>
      <p:sp>
        <p:nvSpPr>
          <p:cNvPr id="255" name="Google Shape;255;p19">
            <a:extLst>
              <a:ext uri="{FF2B5EF4-FFF2-40B4-BE49-F238E27FC236}">
                <a16:creationId xmlns:a16="http://schemas.microsoft.com/office/drawing/2014/main" id="{55BF9BEA-5411-16DF-87F5-8F2F5D5FAA94}"/>
              </a:ext>
            </a:extLst>
          </p:cNvPr>
          <p:cNvSpPr txBox="1">
            <a:spLocks noGrp="1"/>
          </p:cNvSpPr>
          <p:nvPr>
            <p:ph type="title" idx="4294967295"/>
          </p:nvPr>
        </p:nvSpPr>
        <p:spPr>
          <a:xfrm>
            <a:off x="498475" y="547688"/>
            <a:ext cx="11195050" cy="958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a:lnSpc>
                <a:spcPct val="100000"/>
              </a:lnSpc>
              <a:spcBef>
                <a:spcPts val="0"/>
              </a:spcBef>
              <a:buClr>
                <a:schemeClr val="dk2"/>
              </a:buClr>
              <a:buSzPts val="4800"/>
              <a:defRPr/>
            </a:pPr>
            <a:r>
              <a:rPr kumimoji="0" lang="en-US" sz="4800" b="1" i="0" u="none" strike="noStrike" kern="1200" cap="none" spc="0" normalizeH="0" baseline="0" noProof="0">
                <a:ln>
                  <a:noFill/>
                </a:ln>
                <a:solidFill>
                  <a:schemeClr val="dk2"/>
                </a:solidFill>
                <a:effectLst/>
                <a:uLnTx/>
                <a:uFillTx/>
                <a:latin typeface="Rockwell"/>
                <a:ea typeface="Rockwell"/>
                <a:cs typeface="Rockwell"/>
                <a:sym typeface="Rockwell"/>
              </a:rPr>
              <a:t>Updates</a:t>
            </a:r>
            <a:r>
              <a:rPr lang="en-US" sz="4800">
                <a:solidFill>
                  <a:schemeClr val="dk2"/>
                </a:solidFill>
                <a:latin typeface="Rockwell"/>
                <a:ea typeface="Rockwell"/>
                <a:cs typeface="Rockwell"/>
                <a:sym typeface="Rockwell"/>
              </a:rPr>
              <a:t> &amp; Acknowledgements</a:t>
            </a:r>
            <a:endParaRPr kumimoji="0" lang="en-US" sz="4800" b="1" i="0" u="none" strike="noStrike" kern="1200" cap="none" spc="0" normalizeH="0" baseline="0" noProof="0">
              <a:ln>
                <a:noFill/>
              </a:ln>
              <a:solidFill>
                <a:schemeClr val="dk2"/>
              </a:solidFill>
              <a:effectLst/>
              <a:uLnTx/>
              <a:uFillTx/>
              <a:latin typeface="Rockwell"/>
              <a:ea typeface="Rockwell"/>
              <a:cs typeface="Rockwell"/>
              <a:sym typeface="Rockwell"/>
            </a:endParaRPr>
          </a:p>
        </p:txBody>
      </p:sp>
      <p:sp>
        <p:nvSpPr>
          <p:cNvPr id="257" name="Google Shape;257;p19">
            <a:extLst>
              <a:ext uri="{FF2B5EF4-FFF2-40B4-BE49-F238E27FC236}">
                <a16:creationId xmlns:a16="http://schemas.microsoft.com/office/drawing/2014/main" id="{277305AF-23BA-EC90-5DC1-2A0C91F4A570}"/>
              </a:ext>
            </a:extLst>
          </p:cNvPr>
          <p:cNvSpPr txBox="1"/>
          <p:nvPr/>
        </p:nvSpPr>
        <p:spPr>
          <a:xfrm>
            <a:off x="498954" y="1502065"/>
            <a:ext cx="11279817" cy="4696977"/>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endParaRPr lang="en-US" sz="2800">
              <a:solidFill>
                <a:schemeClr val="dk1"/>
              </a:solidFill>
            </a:endParaRPr>
          </a:p>
          <a:p>
            <a:pPr marL="285750" indent="-285750">
              <a:buFont typeface="Arial" panose="020B0604020202020204" pitchFamily="34" charset="0"/>
              <a:buChar char="•"/>
            </a:pPr>
            <a:r>
              <a:rPr lang="en-US" sz="2800">
                <a:solidFill>
                  <a:schemeClr val="dk1"/>
                </a:solidFill>
              </a:rPr>
              <a:t>Thank you to the Vulnerable Communities Definition Subcommittee</a:t>
            </a:r>
            <a:endParaRPr lang="en-US">
              <a:solidFill>
                <a:schemeClr val="dk1"/>
              </a:solidFill>
            </a:endParaRPr>
          </a:p>
          <a:p>
            <a:pPr marL="742950" lvl="1" indent="-285750">
              <a:buFont typeface="Arial" panose="020B0604020202020204" pitchFamily="34" charset="0"/>
              <a:buChar char="•"/>
            </a:pPr>
            <a:r>
              <a:rPr lang="en-US" sz="2800">
                <a:solidFill>
                  <a:schemeClr val="dk1"/>
                </a:solidFill>
              </a:rPr>
              <a:t>Kim Clark, Denise </a:t>
            </a:r>
            <a:r>
              <a:rPr lang="en-US" sz="2800" err="1">
                <a:solidFill>
                  <a:schemeClr val="dk1"/>
                </a:solidFill>
              </a:rPr>
              <a:t>Kadara</a:t>
            </a:r>
            <a:r>
              <a:rPr lang="en-US" sz="2800">
                <a:solidFill>
                  <a:schemeClr val="dk1"/>
                </a:solidFill>
              </a:rPr>
              <a:t>, Jonathan Parfrey, David Loya, Clesi Bennett (Alternate), Linda Helland, ICARP Staff (Kim Danko, Cora Ballek, Ben McMahan, Azura Haley)</a:t>
            </a:r>
          </a:p>
          <a:p>
            <a:pPr marL="285750" indent="-285750">
              <a:buFont typeface="Arial" panose="020B0604020202020204" pitchFamily="34" charset="0"/>
              <a:buChar char="•"/>
            </a:pPr>
            <a:r>
              <a:rPr lang="en-US" sz="2800">
                <a:solidFill>
                  <a:schemeClr val="dk1"/>
                </a:solidFill>
              </a:rPr>
              <a:t>Department of Public Health Extreme Heat Update – Daniel Woo</a:t>
            </a:r>
            <a:endParaRPr lang="en-US">
              <a:solidFill>
                <a:schemeClr val="dk1"/>
              </a:solidFill>
            </a:endParaRPr>
          </a:p>
        </p:txBody>
      </p:sp>
    </p:spTree>
    <p:extLst>
      <p:ext uri="{BB962C8B-B14F-4D97-AF65-F5344CB8AC3E}">
        <p14:creationId xmlns:p14="http://schemas.microsoft.com/office/powerpoint/2010/main" val="1190324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D5F21-1EED-09D4-B412-D4E3C89C276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7B4699F-545C-6578-5BF2-418AF664A941}"/>
              </a:ext>
            </a:extLst>
          </p:cNvPr>
          <p:cNvSpPr txBox="1">
            <a:spLocks noGrp="1"/>
          </p:cNvSpPr>
          <p:nvPr>
            <p:ph type="title" idx="4294967295"/>
          </p:nvPr>
        </p:nvSpPr>
        <p:spPr>
          <a:xfrm>
            <a:off x="1382095" y="405826"/>
            <a:ext cx="3763594"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Arial"/>
                <a:sym typeface="Arial"/>
              </a:rPr>
              <a:t>Santa Maria Region</a:t>
            </a:r>
          </a:p>
        </p:txBody>
      </p:sp>
      <p:sp>
        <p:nvSpPr>
          <p:cNvPr id="13" name="TextBox 12">
            <a:extLst>
              <a:ext uri="{FF2B5EF4-FFF2-40B4-BE49-F238E27FC236}">
                <a16:creationId xmlns:a16="http://schemas.microsoft.com/office/drawing/2014/main" id="{F267E448-2902-CCAC-9E44-C6A994186E8D}"/>
              </a:ext>
            </a:extLst>
          </p:cNvPr>
          <p:cNvSpPr txBox="1"/>
          <p:nvPr/>
        </p:nvSpPr>
        <p:spPr>
          <a:xfrm>
            <a:off x="590743" y="887968"/>
            <a:ext cx="5346300" cy="769441"/>
          </a:xfrm>
          <a:prstGeom prst="rect">
            <a:avLst/>
          </a:prstGeom>
          <a:noFill/>
        </p:spPr>
        <p:txBody>
          <a:bodyPr wrap="square" rtlCol="0">
            <a:spAutoFit/>
          </a:bodyPr>
          <a:lstStyle/>
          <a:p>
            <a:pPr algn="ctr" defTabSz="914377"/>
            <a:r>
              <a:rPr lang="en-US" sz="2600" b="1">
                <a:solidFill>
                  <a:prstClr val="black"/>
                </a:solidFill>
                <a:latin typeface="Aptos" panose="02110004020202020204"/>
                <a:cs typeface="Arial"/>
                <a:sym typeface="Arial"/>
              </a:rPr>
              <a:t>Late Winter ‘25 - Early Spring ‘25</a:t>
            </a:r>
          </a:p>
          <a:p>
            <a:pPr defTabSz="914377"/>
            <a:endParaRPr lang="en-US">
              <a:solidFill>
                <a:prstClr val="black"/>
              </a:solidFill>
              <a:latin typeface="Aptos" panose="02110004020202020204"/>
              <a:cs typeface="Arial"/>
              <a:sym typeface="Arial"/>
            </a:endParaRPr>
          </a:p>
        </p:txBody>
      </p:sp>
      <p:pic>
        <p:nvPicPr>
          <p:cNvPr id="7" name="Picture 6" descr="Chart">
            <a:extLst>
              <a:ext uri="{FF2B5EF4-FFF2-40B4-BE49-F238E27FC236}">
                <a16:creationId xmlns:a16="http://schemas.microsoft.com/office/drawing/2014/main" id="{1309A51D-67AF-B86C-03BF-80A3EC54B84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0750" y="1473201"/>
            <a:ext cx="7112821" cy="4978975"/>
          </a:xfrm>
          <a:prstGeom prst="rect">
            <a:avLst/>
          </a:prstGeom>
        </p:spPr>
      </p:pic>
      <p:sp>
        <p:nvSpPr>
          <p:cNvPr id="14" name="Rectangle 13" descr="Chart">
            <a:extLst>
              <a:ext uri="{FF2B5EF4-FFF2-40B4-BE49-F238E27FC236}">
                <a16:creationId xmlns:a16="http://schemas.microsoft.com/office/drawing/2014/main" id="{8485E63B-4E90-9FED-E57D-631A6BBB5933}"/>
              </a:ext>
            </a:extLst>
          </p:cNvPr>
          <p:cNvSpPr/>
          <p:nvPr/>
        </p:nvSpPr>
        <p:spPr>
          <a:xfrm>
            <a:off x="4368136" y="1575832"/>
            <a:ext cx="913072" cy="431021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ptos" panose="02110004020202020204"/>
              <a:sym typeface="Arial"/>
            </a:endParaRPr>
          </a:p>
        </p:txBody>
      </p:sp>
      <p:cxnSp>
        <p:nvCxnSpPr>
          <p:cNvPr id="17" name="Straight Arrow Connector 16">
            <a:extLst>
              <a:ext uri="{FF2B5EF4-FFF2-40B4-BE49-F238E27FC236}">
                <a16:creationId xmlns:a16="http://schemas.microsoft.com/office/drawing/2014/main" id="{601B8EF6-429B-CDED-1935-6385395C2800}"/>
              </a:ext>
              <a:ext uri="{C183D7F6-B498-43B3-948B-1728B52AA6E4}">
                <adec:decorative xmlns:adec="http://schemas.microsoft.com/office/drawing/2017/decorative" val="1"/>
              </a:ext>
            </a:extLst>
          </p:cNvPr>
          <p:cNvCxnSpPr>
            <a:cxnSpLocks/>
          </p:cNvCxnSpPr>
          <p:nvPr/>
        </p:nvCxnSpPr>
        <p:spPr>
          <a:xfrm flipV="1">
            <a:off x="5471950" y="1657409"/>
            <a:ext cx="1437271" cy="10263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5" name="Picture 4" descr="Map">
            <a:extLst>
              <a:ext uri="{FF2B5EF4-FFF2-40B4-BE49-F238E27FC236}">
                <a16:creationId xmlns:a16="http://schemas.microsoft.com/office/drawing/2014/main" id="{9FF17C71-DE12-52C0-705A-4F4F59532B40}"/>
              </a:ext>
            </a:extLst>
          </p:cNvPr>
          <p:cNvPicPr>
            <a:picLocks noChangeAspect="1"/>
          </p:cNvPicPr>
          <p:nvPr/>
        </p:nvPicPr>
        <p:blipFill>
          <a:blip r:embed="rId4" cstate="email">
            <a:extLst>
              <a:ext uri="{28A0092B-C50C-407E-A947-70E740481C1C}">
                <a14:useLocalDpi xmlns:a14="http://schemas.microsoft.com/office/drawing/2010/main"/>
              </a:ext>
            </a:extLst>
          </a:blip>
          <a:srcRect l="12361" r="11666" b="3704"/>
          <a:stretch/>
        </p:blipFill>
        <p:spPr>
          <a:xfrm>
            <a:off x="6992015" y="942738"/>
            <a:ext cx="5199987" cy="4943313"/>
          </a:xfrm>
          <a:prstGeom prst="rect">
            <a:avLst/>
          </a:prstGeom>
        </p:spPr>
      </p:pic>
      <p:sp>
        <p:nvSpPr>
          <p:cNvPr id="18" name="TextBox 17">
            <a:extLst>
              <a:ext uri="{FF2B5EF4-FFF2-40B4-BE49-F238E27FC236}">
                <a16:creationId xmlns:a16="http://schemas.microsoft.com/office/drawing/2014/main" id="{684ABA75-A809-1A86-7151-79EEA5F1E6CB}"/>
              </a:ext>
            </a:extLst>
          </p:cNvPr>
          <p:cNvSpPr txBox="1"/>
          <p:nvPr/>
        </p:nvSpPr>
        <p:spPr>
          <a:xfrm>
            <a:off x="7183570" y="5937425"/>
            <a:ext cx="4418783" cy="800219"/>
          </a:xfrm>
          <a:prstGeom prst="rect">
            <a:avLst/>
          </a:prstGeom>
          <a:noFill/>
        </p:spPr>
        <p:txBody>
          <a:bodyPr wrap="square" rtlCol="0">
            <a:spAutoFit/>
          </a:bodyPr>
          <a:lstStyle/>
          <a:p>
            <a:pPr algn="ctr" defTabSz="914377"/>
            <a:r>
              <a:rPr lang="en-US" sz="2800" b="1">
                <a:solidFill>
                  <a:prstClr val="black"/>
                </a:solidFill>
                <a:latin typeface="Aptos" panose="02110004020202020204"/>
                <a:cs typeface="Arial"/>
                <a:sym typeface="Arial"/>
              </a:rPr>
              <a:t>March 20 – 28</a:t>
            </a:r>
          </a:p>
          <a:p>
            <a:pPr defTabSz="914377"/>
            <a:endParaRPr lang="en-US">
              <a:solidFill>
                <a:prstClr val="black"/>
              </a:solidFill>
              <a:latin typeface="Aptos" panose="02110004020202020204"/>
              <a:cs typeface="Arial"/>
              <a:sym typeface="Arial"/>
            </a:endParaRPr>
          </a:p>
        </p:txBody>
      </p:sp>
    </p:spTree>
    <p:extLst>
      <p:ext uri="{BB962C8B-B14F-4D97-AF65-F5344CB8AC3E}">
        <p14:creationId xmlns:p14="http://schemas.microsoft.com/office/powerpoint/2010/main" val="2939714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6C3A541-2444-A587-0E23-2B5C8D66B1EB}"/>
              </a:ext>
            </a:extLst>
          </p:cNvPr>
          <p:cNvSpPr txBox="1">
            <a:spLocks noGrp="1"/>
          </p:cNvSpPr>
          <p:nvPr>
            <p:ph type="title" idx="4294967295"/>
          </p:nvPr>
        </p:nvSpPr>
        <p:spPr>
          <a:xfrm>
            <a:off x="3549856" y="101314"/>
            <a:ext cx="5092291"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srgbClr val="0E2841">
                    <a:lumMod val="50000"/>
                    <a:lumOff val="50000"/>
                  </a:srgbClr>
                </a:solidFill>
                <a:effectLst/>
                <a:uLnTx/>
                <a:uFillTx/>
                <a:latin typeface="Aptos" panose="02110004020202020204"/>
                <a:ea typeface="+mn-ea"/>
                <a:cs typeface="Arial"/>
                <a:sym typeface="Arial"/>
              </a:rPr>
              <a:t>Timeframe: March 20 – 28</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grpSp>
        <p:nvGrpSpPr>
          <p:cNvPr id="6" name="Group 5" descr="Map of Cal Heat Score demos">
            <a:extLst>
              <a:ext uri="{FF2B5EF4-FFF2-40B4-BE49-F238E27FC236}">
                <a16:creationId xmlns:a16="http://schemas.microsoft.com/office/drawing/2014/main" id="{69099E8D-E50B-98C9-5A10-9DEC6070EC50}"/>
              </a:ext>
            </a:extLst>
          </p:cNvPr>
          <p:cNvGrpSpPr/>
          <p:nvPr/>
        </p:nvGrpSpPr>
        <p:grpSpPr>
          <a:xfrm>
            <a:off x="810603" y="711115"/>
            <a:ext cx="10312400" cy="5549900"/>
            <a:chOff x="0" y="0"/>
            <a:chExt cx="12204700" cy="6858000"/>
          </a:xfrm>
        </p:grpSpPr>
        <p:pic>
          <p:nvPicPr>
            <p:cNvPr id="3" name="Picture 2" descr="Map&#10;&#10;AI-generated content may be incorrect.">
              <a:extLst>
                <a:ext uri="{FF2B5EF4-FFF2-40B4-BE49-F238E27FC236}">
                  <a16:creationId xmlns:a16="http://schemas.microsoft.com/office/drawing/2014/main" id="{07007179-DE4C-0104-A547-3E830E49C627}"/>
                </a:ext>
              </a:extLst>
            </p:cNvPr>
            <p:cNvPicPr>
              <a:picLocks noChangeAspect="1"/>
            </p:cNvPicPr>
            <p:nvPr/>
          </p:nvPicPr>
          <p:blipFill>
            <a:blip r:embed="rId3" cstate="email">
              <a:extLst>
                <a:ext uri="{28A0092B-C50C-407E-A947-70E740481C1C}">
                  <a14:useLocalDpi xmlns:a14="http://schemas.microsoft.com/office/drawing/2010/main"/>
                </a:ext>
              </a:extLst>
            </a:blip>
            <a:srcRect l="19722" r="19028"/>
            <a:stretch/>
          </p:blipFill>
          <p:spPr>
            <a:xfrm>
              <a:off x="0" y="0"/>
              <a:ext cx="5600700" cy="6858000"/>
            </a:xfrm>
            <a:prstGeom prst="rect">
              <a:avLst/>
            </a:prstGeom>
          </p:spPr>
        </p:pic>
        <p:pic>
          <p:nvPicPr>
            <p:cNvPr id="5" name="Picture 4" descr="Map&#10;&#10;AI-generated content may be incorrect.">
              <a:extLst>
                <a:ext uri="{FF2B5EF4-FFF2-40B4-BE49-F238E27FC236}">
                  <a16:creationId xmlns:a16="http://schemas.microsoft.com/office/drawing/2014/main" id="{80285603-F7F3-15CB-9650-D2F05FACF750}"/>
                </a:ext>
              </a:extLst>
            </p:cNvPr>
            <p:cNvPicPr>
              <a:picLocks noChangeAspect="1"/>
            </p:cNvPicPr>
            <p:nvPr/>
          </p:nvPicPr>
          <p:blipFill>
            <a:blip r:embed="rId4" cstate="email">
              <a:extLst>
                <a:ext uri="{28A0092B-C50C-407E-A947-70E740481C1C}">
                  <a14:useLocalDpi xmlns:a14="http://schemas.microsoft.com/office/drawing/2010/main"/>
                </a:ext>
              </a:extLst>
            </a:blip>
            <a:srcRect l="12640" r="11666"/>
            <a:stretch/>
          </p:blipFill>
          <p:spPr>
            <a:xfrm>
              <a:off x="5283200" y="0"/>
              <a:ext cx="6921500" cy="6858000"/>
            </a:xfrm>
            <a:prstGeom prst="rect">
              <a:avLst/>
            </a:prstGeom>
          </p:spPr>
        </p:pic>
      </p:grpSp>
      <p:sp>
        <p:nvSpPr>
          <p:cNvPr id="7" name="TextBox 6">
            <a:extLst>
              <a:ext uri="{FF2B5EF4-FFF2-40B4-BE49-F238E27FC236}">
                <a16:creationId xmlns:a16="http://schemas.microsoft.com/office/drawing/2014/main" id="{6E82854E-12DB-8F1F-533E-D36060B01778}"/>
              </a:ext>
            </a:extLst>
          </p:cNvPr>
          <p:cNvSpPr txBox="1"/>
          <p:nvPr/>
        </p:nvSpPr>
        <p:spPr>
          <a:xfrm>
            <a:off x="1384301" y="6171912"/>
            <a:ext cx="3213100" cy="584775"/>
          </a:xfrm>
          <a:prstGeom prst="rect">
            <a:avLst/>
          </a:prstGeom>
          <a:noFill/>
        </p:spPr>
        <p:txBody>
          <a:bodyPr wrap="square" rtlCol="0">
            <a:spAutoFit/>
          </a:bodyPr>
          <a:lstStyle/>
          <a:p>
            <a:pPr algn="ctr" defTabSz="914377"/>
            <a:r>
              <a:rPr lang="en-US" sz="3200" b="1">
                <a:solidFill>
                  <a:srgbClr val="0E2841">
                    <a:lumMod val="50000"/>
                    <a:lumOff val="50000"/>
                  </a:srgbClr>
                </a:solidFill>
                <a:latin typeface="Aptos" panose="02110004020202020204"/>
                <a:cs typeface="Arial"/>
                <a:sym typeface="Arial"/>
              </a:rPr>
              <a:t>Oakland Region</a:t>
            </a:r>
          </a:p>
        </p:txBody>
      </p:sp>
      <p:sp>
        <p:nvSpPr>
          <p:cNvPr id="8" name="TextBox 7">
            <a:extLst>
              <a:ext uri="{FF2B5EF4-FFF2-40B4-BE49-F238E27FC236}">
                <a16:creationId xmlns:a16="http://schemas.microsoft.com/office/drawing/2014/main" id="{5D77EAD7-E3BB-45AF-6E2F-44D6EC94C6BE}"/>
              </a:ext>
            </a:extLst>
          </p:cNvPr>
          <p:cNvSpPr txBox="1"/>
          <p:nvPr/>
        </p:nvSpPr>
        <p:spPr>
          <a:xfrm>
            <a:off x="6096000" y="6171911"/>
            <a:ext cx="3763594" cy="584775"/>
          </a:xfrm>
          <a:prstGeom prst="rect">
            <a:avLst/>
          </a:prstGeom>
          <a:noFill/>
        </p:spPr>
        <p:txBody>
          <a:bodyPr wrap="none" rtlCol="0">
            <a:spAutoFit/>
          </a:bodyPr>
          <a:lstStyle/>
          <a:p>
            <a:pPr algn="ctr" defTabSz="914377"/>
            <a:r>
              <a:rPr lang="en-US" sz="3200" b="1">
                <a:solidFill>
                  <a:srgbClr val="0E2841">
                    <a:lumMod val="50000"/>
                    <a:lumOff val="50000"/>
                  </a:srgbClr>
                </a:solidFill>
                <a:latin typeface="Aptos" panose="02110004020202020204"/>
                <a:cs typeface="Arial"/>
                <a:sym typeface="Arial"/>
              </a:rPr>
              <a:t>Santa Maria Region</a:t>
            </a:r>
          </a:p>
        </p:txBody>
      </p:sp>
    </p:spTree>
    <p:extLst>
      <p:ext uri="{BB962C8B-B14F-4D97-AF65-F5344CB8AC3E}">
        <p14:creationId xmlns:p14="http://schemas.microsoft.com/office/powerpoint/2010/main" val="8115131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83C6-E2CB-1382-5300-D83FAE0889BB}"/>
              </a:ext>
            </a:extLst>
          </p:cNvPr>
          <p:cNvSpPr>
            <a:spLocks noGrp="1"/>
          </p:cNvSpPr>
          <p:nvPr>
            <p:ph type="title" idx="4294967295"/>
          </p:nvPr>
        </p:nvSpPr>
        <p:spPr>
          <a:xfrm>
            <a:off x="6647935" y="365125"/>
            <a:ext cx="4705864" cy="1325563"/>
          </a:xfrm>
        </p:spPr>
        <p:txBody>
          <a:bodyPr>
            <a:normAutofit/>
          </a:bodyPr>
          <a:lstStyle/>
          <a:p>
            <a:r>
              <a:rPr lang="en-US"/>
              <a:t>	Cal Heat Score Monterey Bay Map</a:t>
            </a:r>
          </a:p>
        </p:txBody>
      </p:sp>
      <p:pic>
        <p:nvPicPr>
          <p:cNvPr id="11" name="Picture 10" descr="Map">
            <a:extLst>
              <a:ext uri="{FF2B5EF4-FFF2-40B4-BE49-F238E27FC236}">
                <a16:creationId xmlns:a16="http://schemas.microsoft.com/office/drawing/2014/main" id="{8DC3792D-3248-803B-0071-0EECD1BB19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370" y="206562"/>
            <a:ext cx="10609263" cy="6444879"/>
          </a:xfrm>
          <a:prstGeom prst="rect">
            <a:avLst/>
          </a:prstGeom>
        </p:spPr>
      </p:pic>
      <p:sp>
        <p:nvSpPr>
          <p:cNvPr id="12" name="TextBox 11">
            <a:extLst>
              <a:ext uri="{FF2B5EF4-FFF2-40B4-BE49-F238E27FC236}">
                <a16:creationId xmlns:a16="http://schemas.microsoft.com/office/drawing/2014/main" id="{2FB43B50-DF05-CC5B-90B0-275E73C34DC0}"/>
              </a:ext>
            </a:extLst>
          </p:cNvPr>
          <p:cNvSpPr txBox="1"/>
          <p:nvPr/>
        </p:nvSpPr>
        <p:spPr>
          <a:xfrm>
            <a:off x="127000" y="406401"/>
            <a:ext cx="3311740" cy="1200329"/>
          </a:xfrm>
          <a:prstGeom prst="rect">
            <a:avLst/>
          </a:prstGeom>
          <a:solidFill>
            <a:schemeClr val="bg1"/>
          </a:solidFill>
          <a:ln>
            <a:solidFill>
              <a:schemeClr val="tx1"/>
            </a:solidFill>
          </a:ln>
        </p:spPr>
        <p:txBody>
          <a:bodyPr wrap="none" rtlCol="0">
            <a:spAutoFit/>
          </a:bodyPr>
          <a:lstStyle/>
          <a:p>
            <a:pPr defTabSz="914377"/>
            <a:r>
              <a:rPr lang="en-US" sz="3600" b="1">
                <a:solidFill>
                  <a:prstClr val="black"/>
                </a:solidFill>
                <a:latin typeface="Aptos" panose="02110004020202020204"/>
                <a:cs typeface="Arial"/>
                <a:sym typeface="Arial"/>
              </a:rPr>
              <a:t>Monterey Bay</a:t>
            </a:r>
          </a:p>
          <a:p>
            <a:pPr defTabSz="914377"/>
            <a:r>
              <a:rPr lang="en-US" sz="3600" b="1">
                <a:solidFill>
                  <a:prstClr val="black"/>
                </a:solidFill>
                <a:latin typeface="Aptos" panose="02110004020202020204"/>
                <a:cs typeface="Arial"/>
                <a:sym typeface="Arial"/>
              </a:rPr>
              <a:t>March 24, 2025</a:t>
            </a:r>
          </a:p>
        </p:txBody>
      </p:sp>
      <p:cxnSp>
        <p:nvCxnSpPr>
          <p:cNvPr id="14" name="Straight Arrow Connector 13">
            <a:extLst>
              <a:ext uri="{FF2B5EF4-FFF2-40B4-BE49-F238E27FC236}">
                <a16:creationId xmlns:a16="http://schemas.microsoft.com/office/drawing/2014/main" id="{605FDB3A-D2C9-6F1B-20B9-D728A60CA949}"/>
              </a:ext>
              <a:ext uri="{C183D7F6-B498-43B3-948B-1728B52AA6E4}">
                <adec:decorative xmlns:adec="http://schemas.microsoft.com/office/drawing/2017/decorative" val="1"/>
              </a:ext>
            </a:extLst>
          </p:cNvPr>
          <p:cNvCxnSpPr/>
          <p:nvPr/>
        </p:nvCxnSpPr>
        <p:spPr>
          <a:xfrm>
            <a:off x="2413001" y="3860801"/>
            <a:ext cx="2120900" cy="64770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ACC1EDE-41C2-3771-1D15-659736F97F39}"/>
              </a:ext>
              <a:ext uri="{C183D7F6-B498-43B3-948B-1728B52AA6E4}">
                <adec:decorative xmlns:adec="http://schemas.microsoft.com/office/drawing/2017/decorative" val="1"/>
              </a:ext>
            </a:extLst>
          </p:cNvPr>
          <p:cNvCxnSpPr>
            <a:cxnSpLocks/>
          </p:cNvCxnSpPr>
          <p:nvPr/>
        </p:nvCxnSpPr>
        <p:spPr>
          <a:xfrm flipH="1">
            <a:off x="9779000" y="4206875"/>
            <a:ext cx="472859" cy="42545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8F4B99FF-7F71-BCF7-FB81-FC276E21B8E6}"/>
              </a:ext>
            </a:extLst>
          </p:cNvPr>
          <p:cNvSpPr txBox="1"/>
          <p:nvPr/>
        </p:nvSpPr>
        <p:spPr>
          <a:xfrm>
            <a:off x="459559" y="3588603"/>
            <a:ext cx="2646622" cy="1200329"/>
          </a:xfrm>
          <a:prstGeom prst="rect">
            <a:avLst/>
          </a:prstGeom>
          <a:solidFill>
            <a:schemeClr val="bg1"/>
          </a:solidFill>
          <a:ln>
            <a:solidFill>
              <a:schemeClr val="tx1"/>
            </a:solidFill>
          </a:ln>
        </p:spPr>
        <p:txBody>
          <a:bodyPr wrap="none" rtlCol="0">
            <a:spAutoFit/>
          </a:bodyPr>
          <a:lstStyle/>
          <a:p>
            <a:pPr algn="ctr" defTabSz="914377"/>
            <a:r>
              <a:rPr lang="en-US" sz="2400" b="1">
                <a:solidFill>
                  <a:prstClr val="black"/>
                </a:solidFill>
                <a:latin typeface="Aptos" panose="02110004020202020204"/>
                <a:cs typeface="Arial"/>
                <a:sym typeface="Arial"/>
              </a:rPr>
              <a:t>Carmel (93923)</a:t>
            </a:r>
          </a:p>
          <a:p>
            <a:pPr algn="ctr" defTabSz="914377"/>
            <a:r>
              <a:rPr lang="en-US" sz="2400" b="1">
                <a:solidFill>
                  <a:prstClr val="black"/>
                </a:solidFill>
                <a:latin typeface="Aptos" panose="02110004020202020204"/>
                <a:cs typeface="Arial"/>
                <a:sym typeface="Arial"/>
              </a:rPr>
              <a:t>CHS = 3</a:t>
            </a:r>
          </a:p>
          <a:p>
            <a:pPr algn="ctr" defTabSz="914377"/>
            <a:r>
              <a:rPr lang="en-US" sz="2400" b="1">
                <a:solidFill>
                  <a:prstClr val="black"/>
                </a:solidFill>
                <a:latin typeface="Aptos" panose="02110004020202020204"/>
                <a:cs typeface="Arial"/>
                <a:sym typeface="Arial"/>
              </a:rPr>
              <a:t>% Aged 65+ = 38%</a:t>
            </a:r>
          </a:p>
        </p:txBody>
      </p:sp>
      <p:sp>
        <p:nvSpPr>
          <p:cNvPr id="18" name="TextBox 17">
            <a:extLst>
              <a:ext uri="{FF2B5EF4-FFF2-40B4-BE49-F238E27FC236}">
                <a16:creationId xmlns:a16="http://schemas.microsoft.com/office/drawing/2014/main" id="{5B7B83DB-698A-FBFA-97F4-37009D87506C}"/>
              </a:ext>
            </a:extLst>
          </p:cNvPr>
          <p:cNvSpPr txBox="1"/>
          <p:nvPr/>
        </p:nvSpPr>
        <p:spPr>
          <a:xfrm>
            <a:off x="9424732" y="2984322"/>
            <a:ext cx="2481513" cy="1200329"/>
          </a:xfrm>
          <a:prstGeom prst="rect">
            <a:avLst/>
          </a:prstGeom>
          <a:solidFill>
            <a:schemeClr val="bg1"/>
          </a:solidFill>
          <a:ln>
            <a:solidFill>
              <a:schemeClr val="tx1"/>
            </a:solidFill>
          </a:ln>
        </p:spPr>
        <p:txBody>
          <a:bodyPr wrap="none" rtlCol="0">
            <a:spAutoFit/>
          </a:bodyPr>
          <a:lstStyle/>
          <a:p>
            <a:pPr algn="ctr" defTabSz="914377"/>
            <a:r>
              <a:rPr lang="en-US" sz="2400" b="1">
                <a:solidFill>
                  <a:prstClr val="black"/>
                </a:solidFill>
                <a:latin typeface="Aptos" panose="02110004020202020204"/>
                <a:cs typeface="Arial"/>
                <a:sym typeface="Arial"/>
              </a:rPr>
              <a:t>Soledad (93960)</a:t>
            </a:r>
          </a:p>
          <a:p>
            <a:pPr algn="ctr" defTabSz="914377"/>
            <a:r>
              <a:rPr lang="en-US" sz="2400" b="1">
                <a:solidFill>
                  <a:prstClr val="black"/>
                </a:solidFill>
                <a:latin typeface="Aptos" panose="02110004020202020204"/>
                <a:cs typeface="Arial"/>
                <a:sym typeface="Arial"/>
              </a:rPr>
              <a:t>CHS = 1</a:t>
            </a:r>
          </a:p>
          <a:p>
            <a:pPr algn="ctr" defTabSz="914377"/>
            <a:r>
              <a:rPr lang="en-US" sz="2400" b="1">
                <a:solidFill>
                  <a:prstClr val="black"/>
                </a:solidFill>
                <a:latin typeface="Aptos" panose="02110004020202020204"/>
                <a:cs typeface="Arial"/>
                <a:sym typeface="Arial"/>
              </a:rPr>
              <a:t>% Aged 65+ = 7%</a:t>
            </a:r>
          </a:p>
        </p:txBody>
      </p:sp>
    </p:spTree>
    <p:extLst>
      <p:ext uri="{BB962C8B-B14F-4D97-AF65-F5344CB8AC3E}">
        <p14:creationId xmlns:p14="http://schemas.microsoft.com/office/powerpoint/2010/main" val="6228225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C0D1B1-47AA-4167-C768-1C7126FAA2D5}"/>
              </a:ext>
            </a:extLst>
          </p:cNvPr>
          <p:cNvSpPr>
            <a:spLocks noGrp="1"/>
          </p:cNvSpPr>
          <p:nvPr>
            <p:ph type="title"/>
          </p:nvPr>
        </p:nvSpPr>
        <p:spPr/>
        <p:txBody>
          <a:bodyPr/>
          <a:lstStyle/>
          <a:p>
            <a:pPr algn="l"/>
            <a:r>
              <a:rPr lang="en-US" b="1">
                <a:latin typeface="Open Sans" panose="020B0606030504020204" pitchFamily="34" charset="0"/>
                <a:ea typeface="Open Sans" panose="020B0606030504020204" pitchFamily="34" charset="0"/>
                <a:cs typeface="Open Sans" panose="020B0606030504020204" pitchFamily="34" charset="0"/>
              </a:rPr>
              <a:t>2024 Example Heat Scores</a:t>
            </a:r>
          </a:p>
        </p:txBody>
      </p:sp>
      <p:sp>
        <p:nvSpPr>
          <p:cNvPr id="24" name="TextBox 23">
            <a:extLst>
              <a:ext uri="{FF2B5EF4-FFF2-40B4-BE49-F238E27FC236}">
                <a16:creationId xmlns:a16="http://schemas.microsoft.com/office/drawing/2014/main" id="{6810B3D4-8EDE-25E8-C0CD-D75C6C664993}"/>
              </a:ext>
              <a:ext uri="{C183D7F6-B498-43B3-948B-1728B52AA6E4}">
                <adec:decorative xmlns:adec="http://schemas.microsoft.com/office/drawing/2017/decorative" val="1"/>
              </a:ext>
            </a:extLst>
          </p:cNvPr>
          <p:cNvSpPr txBox="1"/>
          <p:nvPr/>
        </p:nvSpPr>
        <p:spPr>
          <a:xfrm>
            <a:off x="1820295" y="1266698"/>
            <a:ext cx="3388363" cy="420564"/>
          </a:xfrm>
          <a:prstGeom prst="rect">
            <a:avLst/>
          </a:prstGeom>
          <a:noFill/>
        </p:spPr>
        <p:txBody>
          <a:bodyPr wrap="square" rtlCol="0">
            <a:spAutoFit/>
          </a:bodyPr>
          <a:lstStyle/>
          <a:p>
            <a:pPr algn="ctr" defTabSz="1219170">
              <a:buClr>
                <a:srgbClr val="000000"/>
              </a:buClr>
            </a:pPr>
            <a:r>
              <a:rPr lang="en-US" sz="2133" b="1" kern="0">
                <a:solidFill>
                  <a:srgbClr val="000000"/>
                </a:solidFill>
                <a:latin typeface="Arial"/>
                <a:cs typeface="Arial"/>
                <a:sym typeface="Arial"/>
              </a:rPr>
              <a:t>June 29 - July 18, 2024</a:t>
            </a:r>
          </a:p>
        </p:txBody>
      </p:sp>
      <p:pic>
        <p:nvPicPr>
          <p:cNvPr id="28" name="Picture 27">
            <a:extLst>
              <a:ext uri="{FF2B5EF4-FFF2-40B4-BE49-F238E27FC236}">
                <a16:creationId xmlns:a16="http://schemas.microsoft.com/office/drawing/2014/main" id="{554EA490-3732-E202-3ED7-7304E7D1E40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6774" y="1718103"/>
            <a:ext cx="5155405" cy="4767149"/>
          </a:xfrm>
          <a:prstGeom prst="rect">
            <a:avLst/>
          </a:prstGeom>
        </p:spPr>
      </p:pic>
      <p:sp>
        <p:nvSpPr>
          <p:cNvPr id="22" name="Rectangle 21">
            <a:extLst>
              <a:ext uri="{FF2B5EF4-FFF2-40B4-BE49-F238E27FC236}">
                <a16:creationId xmlns:a16="http://schemas.microsoft.com/office/drawing/2014/main" id="{3122E6DF-E3D5-C9B9-D593-C1205F809527}"/>
              </a:ext>
              <a:ext uri="{C183D7F6-B498-43B3-948B-1728B52AA6E4}">
                <adec:decorative xmlns:adec="http://schemas.microsoft.com/office/drawing/2017/decorative" val="1"/>
              </a:ext>
            </a:extLst>
          </p:cNvPr>
          <p:cNvSpPr/>
          <p:nvPr/>
        </p:nvSpPr>
        <p:spPr>
          <a:xfrm>
            <a:off x="10849184" y="5385684"/>
            <a:ext cx="1355165" cy="1099568"/>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B1B1B"/>
              </a:solidFill>
              <a:latin typeface="Arial"/>
              <a:sym typeface="Arial"/>
            </a:endParaRPr>
          </a:p>
        </p:txBody>
      </p:sp>
      <p:sp>
        <p:nvSpPr>
          <p:cNvPr id="18" name="Rectangle 17">
            <a:extLst>
              <a:ext uri="{FF2B5EF4-FFF2-40B4-BE49-F238E27FC236}">
                <a16:creationId xmlns:a16="http://schemas.microsoft.com/office/drawing/2014/main" id="{CD4C078F-F884-ABCA-263B-7DF5DEEAED4C}"/>
              </a:ext>
              <a:ext uri="{C183D7F6-B498-43B3-948B-1728B52AA6E4}">
                <adec:decorative xmlns:adec="http://schemas.microsoft.com/office/drawing/2017/decorative" val="1"/>
              </a:ext>
            </a:extLst>
          </p:cNvPr>
          <p:cNvSpPr/>
          <p:nvPr/>
        </p:nvSpPr>
        <p:spPr>
          <a:xfrm rot="5400000">
            <a:off x="-1268251" y="3692630"/>
            <a:ext cx="4752344" cy="569876"/>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B1B1B"/>
              </a:solidFill>
              <a:latin typeface="Arial"/>
              <a:sym typeface="Arial"/>
            </a:endParaRPr>
          </a:p>
        </p:txBody>
      </p:sp>
      <p:sp>
        <p:nvSpPr>
          <p:cNvPr id="17" name="TextBox 16">
            <a:extLst>
              <a:ext uri="{FF2B5EF4-FFF2-40B4-BE49-F238E27FC236}">
                <a16:creationId xmlns:a16="http://schemas.microsoft.com/office/drawing/2014/main" id="{D70F34F6-E1EF-2D46-9534-2D280F7E79C7}"/>
              </a:ext>
              <a:ext uri="{C183D7F6-B498-43B3-948B-1728B52AA6E4}">
                <adec:decorative xmlns:adec="http://schemas.microsoft.com/office/drawing/2017/decorative" val="1"/>
              </a:ext>
            </a:extLst>
          </p:cNvPr>
          <p:cNvSpPr txBox="1"/>
          <p:nvPr/>
        </p:nvSpPr>
        <p:spPr>
          <a:xfrm>
            <a:off x="737041" y="2186822"/>
            <a:ext cx="713075" cy="3951210"/>
          </a:xfrm>
          <a:prstGeom prst="rect">
            <a:avLst/>
          </a:prstGeom>
          <a:noFill/>
        </p:spPr>
        <p:txBody>
          <a:bodyPr wrap="square" rtlCol="0">
            <a:spAutoFit/>
          </a:bodyPr>
          <a:lstStyle/>
          <a:p>
            <a:pPr marL="0" lvl="1" algn="r" defTabSz="1219170">
              <a:buClr>
                <a:srgbClr val="000000"/>
              </a:buClr>
            </a:pPr>
            <a:r>
              <a:rPr lang="en-US" sz="1467" b="1" kern="0">
                <a:solidFill>
                  <a:srgbClr val="000000"/>
                </a:solidFill>
                <a:latin typeface="Arial"/>
                <a:cs typeface="Arial"/>
                <a:sym typeface="Arial"/>
              </a:rPr>
              <a:t>1500</a:t>
            </a:r>
          </a:p>
          <a:p>
            <a:pPr marL="0" lvl="1" algn="r" defTabSz="1219170">
              <a:buClr>
                <a:srgbClr val="000000"/>
              </a:buClr>
            </a:pPr>
            <a:endParaRPr lang="en-US" sz="1067" b="1" kern="0">
              <a:solidFill>
                <a:srgbClr val="000000"/>
              </a:solidFill>
              <a:latin typeface="Arial"/>
              <a:cs typeface="Arial"/>
              <a:sym typeface="Arial"/>
            </a:endParaRPr>
          </a:p>
          <a:p>
            <a:pPr marL="0" lvl="1" algn="r" defTabSz="1219170">
              <a:buClr>
                <a:srgbClr val="000000"/>
              </a:buClr>
            </a:pPr>
            <a:endParaRPr lang="en-US" sz="1067" b="1" kern="0">
              <a:solidFill>
                <a:srgbClr val="000000"/>
              </a:solidFill>
              <a:latin typeface="Arial"/>
              <a:cs typeface="Arial"/>
              <a:sym typeface="Arial"/>
            </a:endParaRPr>
          </a:p>
          <a:p>
            <a:pPr marL="0" lvl="1" algn="r" defTabSz="1219170">
              <a:buClr>
                <a:srgbClr val="000000"/>
              </a:buClr>
            </a:pPr>
            <a:endParaRPr lang="en-US" sz="1067" b="1" kern="0">
              <a:solidFill>
                <a:srgbClr val="000000"/>
              </a:solidFill>
              <a:latin typeface="Arial"/>
              <a:cs typeface="Arial"/>
              <a:sym typeface="Arial"/>
            </a:endParaRPr>
          </a:p>
          <a:p>
            <a:pPr marL="0" lvl="1" algn="r" defTabSz="1219170">
              <a:buClr>
                <a:srgbClr val="000000"/>
              </a:buClr>
            </a:pPr>
            <a:endParaRPr lang="en-US" sz="1067" b="1" kern="0">
              <a:solidFill>
                <a:srgbClr val="000000"/>
              </a:solidFill>
              <a:latin typeface="Arial"/>
              <a:cs typeface="Arial"/>
              <a:sym typeface="Arial"/>
            </a:endParaRPr>
          </a:p>
          <a:p>
            <a:pPr marL="0" lvl="1" algn="r" defTabSz="1219170">
              <a:buClr>
                <a:srgbClr val="000000"/>
              </a:buClr>
            </a:pPr>
            <a:endParaRPr lang="en-US" sz="1067" b="1" kern="0">
              <a:solidFill>
                <a:srgbClr val="000000"/>
              </a:solidFill>
              <a:latin typeface="Arial"/>
              <a:cs typeface="Arial"/>
              <a:sym typeface="Arial"/>
            </a:endParaRPr>
          </a:p>
          <a:p>
            <a:pPr marL="0" lvl="1" algn="r" defTabSz="1219170">
              <a:buClr>
                <a:srgbClr val="000000"/>
              </a:buClr>
            </a:pPr>
            <a:endParaRPr lang="en-US" sz="1067" b="1" kern="0">
              <a:solidFill>
                <a:srgbClr val="000000"/>
              </a:solidFill>
              <a:latin typeface="Arial"/>
              <a:cs typeface="Arial"/>
              <a:sym typeface="Arial"/>
            </a:endParaRPr>
          </a:p>
          <a:p>
            <a:pPr marL="0" lvl="1" algn="r" defTabSz="1219170">
              <a:buClr>
                <a:srgbClr val="000000"/>
              </a:buClr>
            </a:pPr>
            <a:r>
              <a:rPr lang="en-US" sz="1467" b="1" kern="0">
                <a:solidFill>
                  <a:srgbClr val="000000"/>
                </a:solidFill>
                <a:latin typeface="Arial"/>
                <a:cs typeface="Arial"/>
                <a:sym typeface="Arial"/>
              </a:rPr>
              <a:t>1000</a:t>
            </a:r>
          </a:p>
          <a:p>
            <a:pPr marL="0" lvl="1" algn="r" defTabSz="1219170">
              <a:buClr>
                <a:srgbClr val="000000"/>
              </a:buClr>
            </a:pPr>
            <a:endParaRPr lang="en-US" sz="1067" b="1" kern="0">
              <a:solidFill>
                <a:srgbClr val="000000"/>
              </a:solidFill>
              <a:latin typeface="Arial"/>
              <a:cs typeface="Arial"/>
              <a:sym typeface="Arial"/>
            </a:endParaRPr>
          </a:p>
          <a:p>
            <a:pPr marL="0" lvl="1" algn="r" defTabSz="1219170">
              <a:buClr>
                <a:srgbClr val="000000"/>
              </a:buClr>
            </a:pPr>
            <a:endParaRPr lang="en-US" sz="1067" b="1" kern="0">
              <a:solidFill>
                <a:srgbClr val="000000"/>
              </a:solidFill>
              <a:latin typeface="Arial"/>
              <a:cs typeface="Arial"/>
              <a:sym typeface="Arial"/>
            </a:endParaRPr>
          </a:p>
          <a:p>
            <a:pPr marL="0" lvl="1" algn="r" defTabSz="1219170">
              <a:buClr>
                <a:srgbClr val="000000"/>
              </a:buClr>
            </a:pPr>
            <a:endParaRPr lang="en-US" sz="1067" b="1" kern="0">
              <a:solidFill>
                <a:srgbClr val="000000"/>
              </a:solidFill>
              <a:latin typeface="Arial"/>
              <a:cs typeface="Arial"/>
              <a:sym typeface="Arial"/>
            </a:endParaRPr>
          </a:p>
          <a:p>
            <a:pPr marL="0" lvl="1" algn="r" defTabSz="1219170">
              <a:buClr>
                <a:srgbClr val="000000"/>
              </a:buClr>
            </a:pPr>
            <a:endParaRPr lang="en-US" sz="1067" b="1" kern="0">
              <a:solidFill>
                <a:srgbClr val="000000"/>
              </a:solidFill>
              <a:latin typeface="Arial"/>
              <a:cs typeface="Arial"/>
              <a:sym typeface="Arial"/>
            </a:endParaRPr>
          </a:p>
          <a:p>
            <a:pPr marL="0" lvl="1" algn="r" defTabSz="1219170">
              <a:buClr>
                <a:srgbClr val="000000"/>
              </a:buClr>
            </a:pPr>
            <a:endParaRPr lang="en-US" sz="1067" b="1" kern="0">
              <a:solidFill>
                <a:srgbClr val="000000"/>
              </a:solidFill>
              <a:latin typeface="Arial"/>
              <a:cs typeface="Arial"/>
              <a:sym typeface="Arial"/>
            </a:endParaRPr>
          </a:p>
          <a:p>
            <a:pPr marL="0" lvl="1" algn="r" defTabSz="1219170">
              <a:buClr>
                <a:srgbClr val="000000"/>
              </a:buClr>
            </a:pPr>
            <a:endParaRPr lang="en-US" sz="1067" b="1" kern="0">
              <a:solidFill>
                <a:srgbClr val="000000"/>
              </a:solidFill>
              <a:latin typeface="Arial"/>
              <a:cs typeface="Arial"/>
              <a:sym typeface="Arial"/>
            </a:endParaRPr>
          </a:p>
          <a:p>
            <a:pPr marL="0" lvl="1" algn="r" defTabSz="1219170">
              <a:buClr>
                <a:srgbClr val="000000"/>
              </a:buClr>
            </a:pPr>
            <a:r>
              <a:rPr lang="en-US" sz="1467" b="1" kern="0">
                <a:solidFill>
                  <a:srgbClr val="000000"/>
                </a:solidFill>
                <a:latin typeface="Arial"/>
                <a:cs typeface="Arial"/>
                <a:sym typeface="Arial"/>
              </a:rPr>
              <a:t>500</a:t>
            </a:r>
          </a:p>
          <a:p>
            <a:pPr marL="0" lvl="1" algn="r" defTabSz="1219170">
              <a:buClr>
                <a:srgbClr val="000000"/>
              </a:buClr>
            </a:pPr>
            <a:endParaRPr lang="en-US" sz="1067" b="1" kern="0">
              <a:solidFill>
                <a:srgbClr val="000000"/>
              </a:solidFill>
              <a:latin typeface="Arial"/>
              <a:cs typeface="Arial"/>
              <a:sym typeface="Arial"/>
            </a:endParaRPr>
          </a:p>
          <a:p>
            <a:pPr marL="0" lvl="1" algn="r" defTabSz="1219170">
              <a:buClr>
                <a:srgbClr val="000000"/>
              </a:buClr>
            </a:pPr>
            <a:endParaRPr lang="en-US" sz="1067" b="1" kern="0">
              <a:solidFill>
                <a:srgbClr val="000000"/>
              </a:solidFill>
              <a:latin typeface="Arial"/>
              <a:cs typeface="Arial"/>
              <a:sym typeface="Arial"/>
            </a:endParaRPr>
          </a:p>
          <a:p>
            <a:pPr marL="0" lvl="1" algn="r" defTabSz="1219170">
              <a:buClr>
                <a:srgbClr val="000000"/>
              </a:buClr>
            </a:pPr>
            <a:endParaRPr lang="en-US" sz="1067" b="1" kern="0">
              <a:solidFill>
                <a:srgbClr val="000000"/>
              </a:solidFill>
              <a:latin typeface="Arial"/>
              <a:cs typeface="Arial"/>
              <a:sym typeface="Arial"/>
            </a:endParaRPr>
          </a:p>
          <a:p>
            <a:pPr marL="0" lvl="1" algn="r" defTabSz="1219170">
              <a:buClr>
                <a:srgbClr val="000000"/>
              </a:buClr>
            </a:pPr>
            <a:endParaRPr lang="en-US" sz="1067" b="1" kern="0">
              <a:solidFill>
                <a:srgbClr val="000000"/>
              </a:solidFill>
              <a:latin typeface="Arial"/>
              <a:cs typeface="Arial"/>
              <a:sym typeface="Arial"/>
            </a:endParaRPr>
          </a:p>
          <a:p>
            <a:pPr marL="0" lvl="1" algn="r" defTabSz="1219170">
              <a:buClr>
                <a:srgbClr val="000000"/>
              </a:buClr>
            </a:pPr>
            <a:endParaRPr lang="en-US" sz="1067" b="1" kern="0">
              <a:solidFill>
                <a:srgbClr val="000000"/>
              </a:solidFill>
              <a:latin typeface="Arial"/>
              <a:cs typeface="Arial"/>
              <a:sym typeface="Arial"/>
            </a:endParaRPr>
          </a:p>
          <a:p>
            <a:pPr marL="0" lvl="1" algn="r" defTabSz="1219170">
              <a:buClr>
                <a:srgbClr val="000000"/>
              </a:buClr>
            </a:pPr>
            <a:endParaRPr lang="en-US" sz="1067" b="1" kern="0">
              <a:solidFill>
                <a:srgbClr val="000000"/>
              </a:solidFill>
              <a:latin typeface="Arial"/>
              <a:cs typeface="Arial"/>
              <a:sym typeface="Arial"/>
            </a:endParaRPr>
          </a:p>
          <a:p>
            <a:pPr marL="0" lvl="1" algn="r" defTabSz="1219170">
              <a:buClr>
                <a:srgbClr val="000000"/>
              </a:buClr>
            </a:pPr>
            <a:r>
              <a:rPr lang="en-US" sz="1467" b="1" kern="0">
                <a:solidFill>
                  <a:srgbClr val="000000"/>
                </a:solidFill>
                <a:latin typeface="Arial"/>
                <a:cs typeface="Arial"/>
                <a:sym typeface="Arial"/>
              </a:rPr>
              <a:t>0</a:t>
            </a:r>
          </a:p>
        </p:txBody>
      </p:sp>
      <p:pic>
        <p:nvPicPr>
          <p:cNvPr id="5" name="Picture 4">
            <a:extLst>
              <a:ext uri="{FF2B5EF4-FFF2-40B4-BE49-F238E27FC236}">
                <a16:creationId xmlns:a16="http://schemas.microsoft.com/office/drawing/2014/main" id="{C60EABA2-8C5F-425B-6B35-A6928659DD0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2180" y="1637245"/>
            <a:ext cx="6025241" cy="4518931"/>
          </a:xfrm>
          <a:prstGeom prst="rect">
            <a:avLst/>
          </a:prstGeom>
        </p:spPr>
      </p:pic>
      <p:sp>
        <p:nvSpPr>
          <p:cNvPr id="16" name="TextBox 15">
            <a:extLst>
              <a:ext uri="{FF2B5EF4-FFF2-40B4-BE49-F238E27FC236}">
                <a16:creationId xmlns:a16="http://schemas.microsoft.com/office/drawing/2014/main" id="{E0CA790A-56AC-4428-41D5-C38FE5845C97}"/>
              </a:ext>
              <a:ext uri="{C183D7F6-B498-43B3-948B-1728B52AA6E4}">
                <adec:decorative xmlns:adec="http://schemas.microsoft.com/office/drawing/2017/decorative" val="1"/>
              </a:ext>
            </a:extLst>
          </p:cNvPr>
          <p:cNvSpPr txBox="1"/>
          <p:nvPr/>
        </p:nvSpPr>
        <p:spPr>
          <a:xfrm rot="16200000">
            <a:off x="-51176" y="3459841"/>
            <a:ext cx="1220206" cy="338554"/>
          </a:xfrm>
          <a:prstGeom prst="rect">
            <a:avLst/>
          </a:prstGeom>
          <a:noFill/>
        </p:spPr>
        <p:txBody>
          <a:bodyPr wrap="none" rtlCol="0">
            <a:spAutoFit/>
          </a:bodyPr>
          <a:lstStyle/>
          <a:p>
            <a:pPr defTabSz="1219170">
              <a:buClr>
                <a:srgbClr val="000000"/>
              </a:buClr>
            </a:pPr>
            <a:r>
              <a:rPr lang="en-US" sz="1600" b="1" kern="0">
                <a:solidFill>
                  <a:srgbClr val="000000"/>
                </a:solidFill>
                <a:latin typeface="Arial"/>
                <a:cs typeface="Arial"/>
                <a:sym typeface="Arial"/>
              </a:rPr>
              <a:t>Frequency</a:t>
            </a:r>
          </a:p>
        </p:txBody>
      </p:sp>
      <p:sp>
        <p:nvSpPr>
          <p:cNvPr id="23" name="TextBox 22">
            <a:extLst>
              <a:ext uri="{FF2B5EF4-FFF2-40B4-BE49-F238E27FC236}">
                <a16:creationId xmlns:a16="http://schemas.microsoft.com/office/drawing/2014/main" id="{68726EB3-C43F-913F-0EDC-958F724FA82D}"/>
              </a:ext>
              <a:ext uri="{C183D7F6-B498-43B3-948B-1728B52AA6E4}">
                <adec:decorative xmlns:adec="http://schemas.microsoft.com/office/drawing/2017/decorative" val="1"/>
              </a:ext>
            </a:extLst>
          </p:cNvPr>
          <p:cNvSpPr txBox="1"/>
          <p:nvPr/>
        </p:nvSpPr>
        <p:spPr>
          <a:xfrm>
            <a:off x="11347305" y="3153685"/>
            <a:ext cx="719308" cy="318100"/>
          </a:xfrm>
          <a:prstGeom prst="rect">
            <a:avLst/>
          </a:prstGeom>
          <a:solidFill>
            <a:schemeClr val="accent6"/>
          </a:solidFill>
        </p:spPr>
        <p:txBody>
          <a:bodyPr wrap="square" rtlCol="0">
            <a:spAutoFit/>
          </a:bodyPr>
          <a:lstStyle/>
          <a:p>
            <a:pPr defTabSz="1219170">
              <a:buClr>
                <a:srgbClr val="000000"/>
              </a:buClr>
            </a:pPr>
            <a:r>
              <a:rPr lang="en-US" sz="1467" b="1" kern="0">
                <a:solidFill>
                  <a:srgbClr val="000000"/>
                </a:solidFill>
                <a:latin typeface="Arial"/>
                <a:cs typeface="Arial"/>
                <a:sym typeface="Arial"/>
              </a:rPr>
              <a:t>CHS</a:t>
            </a:r>
          </a:p>
        </p:txBody>
      </p:sp>
      <p:sp>
        <p:nvSpPr>
          <p:cNvPr id="20" name="TextBox 19">
            <a:extLst>
              <a:ext uri="{FF2B5EF4-FFF2-40B4-BE49-F238E27FC236}">
                <a16:creationId xmlns:a16="http://schemas.microsoft.com/office/drawing/2014/main" id="{FC9B8992-A87B-8830-1BFC-035B9A72BF28}"/>
              </a:ext>
              <a:ext uri="{C183D7F6-B498-43B3-948B-1728B52AA6E4}">
                <adec:decorative xmlns:adec="http://schemas.microsoft.com/office/drawing/2017/decorative" val="1"/>
              </a:ext>
            </a:extLst>
          </p:cNvPr>
          <p:cNvSpPr txBox="1"/>
          <p:nvPr/>
        </p:nvSpPr>
        <p:spPr>
          <a:xfrm>
            <a:off x="5564069" y="3153685"/>
            <a:ext cx="719308" cy="318100"/>
          </a:xfrm>
          <a:prstGeom prst="rect">
            <a:avLst/>
          </a:prstGeom>
          <a:solidFill>
            <a:schemeClr val="accent6"/>
          </a:solidFill>
        </p:spPr>
        <p:txBody>
          <a:bodyPr wrap="square" rtlCol="0">
            <a:spAutoFit/>
          </a:bodyPr>
          <a:lstStyle/>
          <a:p>
            <a:pPr defTabSz="1219170">
              <a:buClr>
                <a:srgbClr val="000000"/>
              </a:buClr>
            </a:pPr>
            <a:r>
              <a:rPr lang="en-US" sz="1467" b="1" kern="0">
                <a:solidFill>
                  <a:srgbClr val="000000"/>
                </a:solidFill>
                <a:latin typeface="Arial"/>
                <a:cs typeface="Arial"/>
                <a:sym typeface="Arial"/>
              </a:rPr>
              <a:t>CHS</a:t>
            </a:r>
          </a:p>
        </p:txBody>
      </p:sp>
    </p:spTree>
    <p:extLst>
      <p:ext uri="{BB962C8B-B14F-4D97-AF65-F5344CB8AC3E}">
        <p14:creationId xmlns:p14="http://schemas.microsoft.com/office/powerpoint/2010/main" val="22684461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95484B-0AEB-C9D9-D269-F76DD3D9AF9B}"/>
              </a:ext>
            </a:extLst>
          </p:cNvPr>
          <p:cNvSpPr>
            <a:spLocks noGrp="1"/>
          </p:cNvSpPr>
          <p:nvPr>
            <p:ph type="title"/>
          </p:nvPr>
        </p:nvSpPr>
        <p:spPr>
          <a:xfrm>
            <a:off x="294640" y="487680"/>
            <a:ext cx="10937360" cy="731600"/>
          </a:xfrm>
        </p:spPr>
        <p:txBody>
          <a:bodyPr/>
          <a:lstStyle/>
          <a:p>
            <a:r>
              <a:rPr lang="en-US"/>
              <a:t>CalHeatScore Users and Applications</a:t>
            </a:r>
          </a:p>
        </p:txBody>
      </p:sp>
      <p:pic>
        <p:nvPicPr>
          <p:cNvPr id="5" name="Picture 4" descr="Cal Heat Score logo">
            <a:extLst>
              <a:ext uri="{FF2B5EF4-FFF2-40B4-BE49-F238E27FC236}">
                <a16:creationId xmlns:a16="http://schemas.microsoft.com/office/drawing/2014/main" id="{1F6C68A2-3D3C-2603-B599-AF56323FA8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4779" y="1146857"/>
            <a:ext cx="2872092" cy="2872092"/>
          </a:xfrm>
          <a:prstGeom prst="rect">
            <a:avLst/>
          </a:prstGeom>
        </p:spPr>
      </p:pic>
      <p:grpSp>
        <p:nvGrpSpPr>
          <p:cNvPr id="82" name="Group 81">
            <a:extLst>
              <a:ext uri="{FF2B5EF4-FFF2-40B4-BE49-F238E27FC236}">
                <a16:creationId xmlns:a16="http://schemas.microsoft.com/office/drawing/2014/main" id="{C2EA8E1B-62F8-9068-7944-97365F4269D2}"/>
              </a:ext>
              <a:ext uri="{C183D7F6-B498-43B3-948B-1728B52AA6E4}">
                <adec:decorative xmlns:adec="http://schemas.microsoft.com/office/drawing/2017/decorative" val="1"/>
              </a:ext>
            </a:extLst>
          </p:cNvPr>
          <p:cNvGrpSpPr/>
          <p:nvPr/>
        </p:nvGrpSpPr>
        <p:grpSpPr>
          <a:xfrm>
            <a:off x="8544837" y="1543933"/>
            <a:ext cx="3222483" cy="2064105"/>
            <a:chOff x="6505270" y="1016703"/>
            <a:chExt cx="2416862" cy="1548079"/>
          </a:xfrm>
        </p:grpSpPr>
        <p:sp>
          <p:nvSpPr>
            <p:cNvPr id="24" name="Rectangle 23">
              <a:extLst>
                <a:ext uri="{FF2B5EF4-FFF2-40B4-BE49-F238E27FC236}">
                  <a16:creationId xmlns:a16="http://schemas.microsoft.com/office/drawing/2014/main" id="{60FE8119-B112-3BA8-4BE9-A12E9E76280B}"/>
                </a:ext>
              </a:extLst>
            </p:cNvPr>
            <p:cNvSpPr/>
            <p:nvPr/>
          </p:nvSpPr>
          <p:spPr>
            <a:xfrm>
              <a:off x="6505270" y="1016703"/>
              <a:ext cx="2154069" cy="1548079"/>
            </a:xfrm>
            <a:prstGeom prst="rect">
              <a:avLst/>
            </a:prstGeom>
            <a:solidFill>
              <a:srgbClr val="E9977F"/>
            </a:solidFill>
            <a:ln>
              <a:solidFill>
                <a:srgbClr val="A73B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B1B1B"/>
                </a:solidFill>
                <a:latin typeface="Arial"/>
                <a:sym typeface="Arial"/>
              </a:endParaRPr>
            </a:p>
          </p:txBody>
        </p:sp>
        <p:sp>
          <p:nvSpPr>
            <p:cNvPr id="16" name="TextBox 15">
              <a:extLst>
                <a:ext uri="{FF2B5EF4-FFF2-40B4-BE49-F238E27FC236}">
                  <a16:creationId xmlns:a16="http://schemas.microsoft.com/office/drawing/2014/main" id="{21380364-BC1E-32A5-B6FA-DA37ABB3B8BE}"/>
                </a:ext>
              </a:extLst>
            </p:cNvPr>
            <p:cNvSpPr txBox="1"/>
            <p:nvPr/>
          </p:nvSpPr>
          <p:spPr>
            <a:xfrm>
              <a:off x="6601043" y="1796509"/>
              <a:ext cx="2321089" cy="707839"/>
            </a:xfrm>
            <a:prstGeom prst="rect">
              <a:avLst/>
            </a:prstGeom>
            <a:noFill/>
          </p:spPr>
          <p:txBody>
            <a:bodyPr wrap="square" lIns="121920" tIns="60960" rIns="121920" bIns="60960" rtlCol="0" anchor="t">
              <a:spAutoFit/>
            </a:bodyPr>
            <a:lstStyle/>
            <a:p>
              <a:pPr defTabSz="1219170">
                <a:buClr>
                  <a:srgbClr val="000000"/>
                </a:buClr>
              </a:pPr>
              <a:r>
                <a:rPr lang="en-US" sz="1867" b="1" kern="0">
                  <a:solidFill>
                    <a:srgbClr val="000000"/>
                  </a:solidFill>
                  <a:latin typeface="Arial"/>
                  <a:cs typeface="Arial"/>
                  <a:sym typeface="Arial"/>
                </a:rPr>
                <a:t>Health care workers:</a:t>
              </a:r>
            </a:p>
            <a:p>
              <a:pPr defTabSz="1219170">
                <a:buClr>
                  <a:srgbClr val="000000"/>
                </a:buClr>
              </a:pPr>
              <a:r>
                <a:rPr lang="en-US" sz="1733" kern="0">
                  <a:solidFill>
                    <a:srgbClr val="000000"/>
                  </a:solidFill>
                  <a:latin typeface="Arial"/>
                  <a:cs typeface="Arial"/>
                  <a:sym typeface="Arial"/>
                </a:rPr>
                <a:t>Understand context for patient symptoms</a:t>
              </a:r>
            </a:p>
          </p:txBody>
        </p:sp>
        <p:pic>
          <p:nvPicPr>
            <p:cNvPr id="19" name="Graphic 18" descr="Doctor female outline">
              <a:extLst>
                <a:ext uri="{FF2B5EF4-FFF2-40B4-BE49-F238E27FC236}">
                  <a16:creationId xmlns:a16="http://schemas.microsoft.com/office/drawing/2014/main" id="{F6E0EF51-3A98-01A0-0E44-E1E7B87D02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6616" y="1084228"/>
              <a:ext cx="764255" cy="751744"/>
            </a:xfrm>
            <a:prstGeom prst="rect">
              <a:avLst/>
            </a:prstGeom>
          </p:spPr>
        </p:pic>
        <p:pic>
          <p:nvPicPr>
            <p:cNvPr id="21" name="Graphic 20" descr="Doctor male outline">
              <a:extLst>
                <a:ext uri="{FF2B5EF4-FFF2-40B4-BE49-F238E27FC236}">
                  <a16:creationId xmlns:a16="http://schemas.microsoft.com/office/drawing/2014/main" id="{00AFAFC8-D9D3-F059-6933-456B6387EC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47704" y="1084228"/>
              <a:ext cx="764255" cy="751744"/>
            </a:xfrm>
            <a:prstGeom prst="rect">
              <a:avLst/>
            </a:prstGeom>
          </p:spPr>
        </p:pic>
        <p:pic>
          <p:nvPicPr>
            <p:cNvPr id="23" name="Graphic 22" descr="Hospital outline">
              <a:extLst>
                <a:ext uri="{FF2B5EF4-FFF2-40B4-BE49-F238E27FC236}">
                  <a16:creationId xmlns:a16="http://schemas.microsoft.com/office/drawing/2014/main" id="{C5A8F1CB-EAF2-4961-AC2D-3C9DA42813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91421" y="1091662"/>
              <a:ext cx="764255" cy="751744"/>
            </a:xfrm>
            <a:prstGeom prst="rect">
              <a:avLst/>
            </a:prstGeom>
          </p:spPr>
        </p:pic>
      </p:grpSp>
      <p:grpSp>
        <p:nvGrpSpPr>
          <p:cNvPr id="79" name="Group 78">
            <a:extLst>
              <a:ext uri="{FF2B5EF4-FFF2-40B4-BE49-F238E27FC236}">
                <a16:creationId xmlns:a16="http://schemas.microsoft.com/office/drawing/2014/main" id="{A35821E4-7279-F11E-1312-2CF5F5D4C672}"/>
              </a:ext>
              <a:ext uri="{C183D7F6-B498-43B3-948B-1728B52AA6E4}">
                <adec:decorative xmlns:adec="http://schemas.microsoft.com/office/drawing/2017/decorative" val="1"/>
              </a:ext>
            </a:extLst>
          </p:cNvPr>
          <p:cNvGrpSpPr/>
          <p:nvPr/>
        </p:nvGrpSpPr>
        <p:grpSpPr>
          <a:xfrm>
            <a:off x="4754779" y="4319357"/>
            <a:ext cx="3189245" cy="2159604"/>
            <a:chOff x="3566084" y="3239518"/>
            <a:chExt cx="2391934" cy="1619703"/>
          </a:xfrm>
        </p:grpSpPr>
        <p:sp>
          <p:nvSpPr>
            <p:cNvPr id="38" name="Rectangle 37">
              <a:extLst>
                <a:ext uri="{FF2B5EF4-FFF2-40B4-BE49-F238E27FC236}">
                  <a16:creationId xmlns:a16="http://schemas.microsoft.com/office/drawing/2014/main" id="{BB948FF3-640E-E1EF-574F-D78A08837097}"/>
                </a:ext>
              </a:extLst>
            </p:cNvPr>
            <p:cNvSpPr/>
            <p:nvPr/>
          </p:nvSpPr>
          <p:spPr>
            <a:xfrm>
              <a:off x="3566084" y="3239518"/>
              <a:ext cx="2224475" cy="1619703"/>
            </a:xfrm>
            <a:prstGeom prst="rect">
              <a:avLst/>
            </a:prstGeom>
            <a:solidFill>
              <a:srgbClr val="E9977F"/>
            </a:solidFill>
            <a:ln>
              <a:solidFill>
                <a:srgbClr val="A73B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B1B1B"/>
                </a:solidFill>
                <a:latin typeface="Arial"/>
                <a:sym typeface="Arial"/>
              </a:endParaRPr>
            </a:p>
          </p:txBody>
        </p:sp>
        <p:sp>
          <p:nvSpPr>
            <p:cNvPr id="15" name="TextBox 14">
              <a:extLst>
                <a:ext uri="{FF2B5EF4-FFF2-40B4-BE49-F238E27FC236}">
                  <a16:creationId xmlns:a16="http://schemas.microsoft.com/office/drawing/2014/main" id="{E53C8EB5-9696-09E2-0FA9-0B2251EB239E}"/>
                </a:ext>
              </a:extLst>
            </p:cNvPr>
            <p:cNvSpPr txBox="1"/>
            <p:nvPr/>
          </p:nvSpPr>
          <p:spPr>
            <a:xfrm>
              <a:off x="3733543" y="4106807"/>
              <a:ext cx="2224475" cy="684755"/>
            </a:xfrm>
            <a:prstGeom prst="rect">
              <a:avLst/>
            </a:prstGeom>
            <a:noFill/>
          </p:spPr>
          <p:txBody>
            <a:bodyPr wrap="square" rtlCol="0">
              <a:spAutoFit/>
            </a:bodyPr>
            <a:lstStyle/>
            <a:p>
              <a:pPr defTabSz="1219170">
                <a:buClr>
                  <a:srgbClr val="000000"/>
                </a:buClr>
              </a:pPr>
              <a:r>
                <a:rPr lang="en-US" sz="1867" b="1" kern="0">
                  <a:solidFill>
                    <a:srgbClr val="000000"/>
                  </a:solidFill>
                  <a:latin typeface="Arial"/>
                  <a:cs typeface="Arial"/>
                  <a:sym typeface="Arial"/>
                </a:rPr>
                <a:t>General public: </a:t>
              </a:r>
            </a:p>
            <a:p>
              <a:pPr defTabSz="1219170">
                <a:buClr>
                  <a:srgbClr val="000000"/>
                </a:buClr>
              </a:pPr>
              <a:r>
                <a:rPr lang="en-US" sz="1733" kern="0">
                  <a:solidFill>
                    <a:srgbClr val="000000"/>
                  </a:solidFill>
                  <a:latin typeface="Arial"/>
                  <a:cs typeface="Arial"/>
                  <a:sym typeface="Arial"/>
                </a:rPr>
                <a:t>Make decisions about </a:t>
              </a:r>
            </a:p>
            <a:p>
              <a:pPr defTabSz="1219170">
                <a:buClr>
                  <a:srgbClr val="000000"/>
                </a:buClr>
              </a:pPr>
              <a:r>
                <a:rPr lang="en-US" sz="1733" kern="0">
                  <a:solidFill>
                    <a:srgbClr val="000000"/>
                  </a:solidFill>
                  <a:latin typeface="Arial"/>
                  <a:cs typeface="Arial"/>
                  <a:sym typeface="Arial"/>
                </a:rPr>
                <a:t>daily activities</a:t>
              </a:r>
            </a:p>
          </p:txBody>
        </p:sp>
        <p:pic>
          <p:nvPicPr>
            <p:cNvPr id="27" name="Graphic 26" descr="Man with cane with solid fill">
              <a:extLst>
                <a:ext uri="{FF2B5EF4-FFF2-40B4-BE49-F238E27FC236}">
                  <a16:creationId xmlns:a16="http://schemas.microsoft.com/office/drawing/2014/main" id="{3E57F183-1148-5B57-7F52-FF76E55D5D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39569" y="3343336"/>
              <a:ext cx="749508" cy="749508"/>
            </a:xfrm>
            <a:prstGeom prst="rect">
              <a:avLst/>
            </a:prstGeom>
          </p:spPr>
        </p:pic>
        <p:pic>
          <p:nvPicPr>
            <p:cNvPr id="29" name="Graphic 28" descr="Pregnant lady with solid fill">
              <a:extLst>
                <a:ext uri="{FF2B5EF4-FFF2-40B4-BE49-F238E27FC236}">
                  <a16:creationId xmlns:a16="http://schemas.microsoft.com/office/drawing/2014/main" id="{C1054E9C-ABED-ABEB-75E9-58A33480FC7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95026" y="3343336"/>
              <a:ext cx="749508" cy="749508"/>
            </a:xfrm>
            <a:prstGeom prst="rect">
              <a:avLst/>
            </a:prstGeom>
          </p:spPr>
        </p:pic>
        <p:pic>
          <p:nvPicPr>
            <p:cNvPr id="31" name="Graphic 30" descr="Walk with solid fill">
              <a:extLst>
                <a:ext uri="{FF2B5EF4-FFF2-40B4-BE49-F238E27FC236}">
                  <a16:creationId xmlns:a16="http://schemas.microsoft.com/office/drawing/2014/main" id="{67AEA1DE-5C1A-6764-BC19-82A2B9D9DCE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45353" y="3343336"/>
              <a:ext cx="749508" cy="749508"/>
            </a:xfrm>
            <a:prstGeom prst="rect">
              <a:avLst/>
            </a:prstGeom>
          </p:spPr>
        </p:pic>
      </p:grpSp>
      <p:grpSp>
        <p:nvGrpSpPr>
          <p:cNvPr id="81" name="Group 80">
            <a:extLst>
              <a:ext uri="{FF2B5EF4-FFF2-40B4-BE49-F238E27FC236}">
                <a16:creationId xmlns:a16="http://schemas.microsoft.com/office/drawing/2014/main" id="{37E7317A-2389-DA96-425A-0F580325E2FD}"/>
              </a:ext>
              <a:ext uri="{C183D7F6-B498-43B3-948B-1728B52AA6E4}">
                <adec:decorative xmlns:adec="http://schemas.microsoft.com/office/drawing/2017/decorative" val="1"/>
              </a:ext>
            </a:extLst>
          </p:cNvPr>
          <p:cNvGrpSpPr/>
          <p:nvPr/>
        </p:nvGrpSpPr>
        <p:grpSpPr>
          <a:xfrm>
            <a:off x="1121743" y="1488347"/>
            <a:ext cx="2586213" cy="1940654"/>
            <a:chOff x="720000" y="998979"/>
            <a:chExt cx="1939660" cy="1455490"/>
          </a:xfrm>
        </p:grpSpPr>
        <p:sp>
          <p:nvSpPr>
            <p:cNvPr id="44" name="Rectangle 43">
              <a:extLst>
                <a:ext uri="{FF2B5EF4-FFF2-40B4-BE49-F238E27FC236}">
                  <a16:creationId xmlns:a16="http://schemas.microsoft.com/office/drawing/2014/main" id="{F790F39F-8260-51CD-0873-FCC8B2DB30BE}"/>
                </a:ext>
              </a:extLst>
            </p:cNvPr>
            <p:cNvSpPr/>
            <p:nvPr/>
          </p:nvSpPr>
          <p:spPr>
            <a:xfrm>
              <a:off x="720000" y="998979"/>
              <a:ext cx="1939660" cy="1455490"/>
            </a:xfrm>
            <a:prstGeom prst="rect">
              <a:avLst/>
            </a:prstGeom>
            <a:solidFill>
              <a:schemeClr val="accent1">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B1B1B"/>
                </a:solidFill>
                <a:latin typeface="Arial"/>
                <a:sym typeface="Arial"/>
              </a:endParaRPr>
            </a:p>
          </p:txBody>
        </p:sp>
        <p:sp>
          <p:nvSpPr>
            <p:cNvPr id="13" name="TextBox 12">
              <a:extLst>
                <a:ext uri="{FF2B5EF4-FFF2-40B4-BE49-F238E27FC236}">
                  <a16:creationId xmlns:a16="http://schemas.microsoft.com/office/drawing/2014/main" id="{20BF4EFE-6FA6-6903-8356-4EC85A313B3D}"/>
                </a:ext>
              </a:extLst>
            </p:cNvPr>
            <p:cNvSpPr txBox="1"/>
            <p:nvPr/>
          </p:nvSpPr>
          <p:spPr>
            <a:xfrm>
              <a:off x="757224" y="1722618"/>
              <a:ext cx="1842092" cy="684755"/>
            </a:xfrm>
            <a:prstGeom prst="rect">
              <a:avLst/>
            </a:prstGeom>
            <a:noFill/>
          </p:spPr>
          <p:txBody>
            <a:bodyPr wrap="none" rtlCol="0">
              <a:spAutoFit/>
            </a:bodyPr>
            <a:lstStyle/>
            <a:p>
              <a:pPr defTabSz="1219170">
                <a:buClr>
                  <a:srgbClr val="000000"/>
                </a:buClr>
              </a:pPr>
              <a:r>
                <a:rPr lang="en-US" sz="1867" b="1" kern="0">
                  <a:solidFill>
                    <a:srgbClr val="000000"/>
                  </a:solidFill>
                  <a:latin typeface="Arial"/>
                  <a:cs typeface="Arial"/>
                  <a:sym typeface="Arial"/>
                </a:rPr>
                <a:t>Local governments:</a:t>
              </a:r>
            </a:p>
            <a:p>
              <a:pPr defTabSz="1219170">
                <a:buClr>
                  <a:srgbClr val="000000"/>
                </a:buClr>
              </a:pPr>
              <a:r>
                <a:rPr lang="en-US" sz="1733" kern="0">
                  <a:solidFill>
                    <a:srgbClr val="000000"/>
                  </a:solidFill>
                  <a:latin typeface="Arial"/>
                  <a:cs typeface="Arial"/>
                  <a:sym typeface="Arial"/>
                </a:rPr>
                <a:t>Extreme heat planning</a:t>
              </a:r>
            </a:p>
            <a:p>
              <a:pPr defTabSz="1219170">
                <a:buClr>
                  <a:srgbClr val="000000"/>
                </a:buClr>
              </a:pPr>
              <a:r>
                <a:rPr lang="en-US" sz="1733" kern="0">
                  <a:solidFill>
                    <a:srgbClr val="000000"/>
                  </a:solidFill>
                  <a:latin typeface="Arial"/>
                  <a:cs typeface="Arial"/>
                  <a:sym typeface="Arial"/>
                </a:rPr>
                <a:t>and response</a:t>
              </a:r>
            </a:p>
          </p:txBody>
        </p:sp>
        <p:pic>
          <p:nvPicPr>
            <p:cNvPr id="41" name="Graphic 40" descr="High temperature outline">
              <a:extLst>
                <a:ext uri="{FF2B5EF4-FFF2-40B4-BE49-F238E27FC236}">
                  <a16:creationId xmlns:a16="http://schemas.microsoft.com/office/drawing/2014/main" id="{671907CC-14D8-97CC-EA76-956368E96A0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17158" y="1082802"/>
              <a:ext cx="707886" cy="707886"/>
            </a:xfrm>
            <a:prstGeom prst="rect">
              <a:avLst/>
            </a:prstGeom>
          </p:spPr>
        </p:pic>
        <p:pic>
          <p:nvPicPr>
            <p:cNvPr id="43" name="Graphic 42" descr="Blueprint outline">
              <a:extLst>
                <a:ext uri="{FF2B5EF4-FFF2-40B4-BE49-F238E27FC236}">
                  <a16:creationId xmlns:a16="http://schemas.microsoft.com/office/drawing/2014/main" id="{C917B3BF-DAFE-85DA-4C48-5DE4A528FED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660108" y="1095762"/>
              <a:ext cx="728082" cy="728082"/>
            </a:xfrm>
            <a:prstGeom prst="rect">
              <a:avLst/>
            </a:prstGeom>
          </p:spPr>
        </p:pic>
      </p:grpSp>
      <p:sp>
        <p:nvSpPr>
          <p:cNvPr id="47" name="Arrow: Down 46">
            <a:extLst>
              <a:ext uri="{FF2B5EF4-FFF2-40B4-BE49-F238E27FC236}">
                <a16:creationId xmlns:a16="http://schemas.microsoft.com/office/drawing/2014/main" id="{784E29F2-1947-0339-B3E0-D9F4329AF2F0}"/>
              </a:ext>
              <a:ext uri="{C183D7F6-B498-43B3-948B-1728B52AA6E4}">
                <adec:decorative xmlns:adec="http://schemas.microsoft.com/office/drawing/2017/decorative" val="1"/>
              </a:ext>
            </a:extLst>
          </p:cNvPr>
          <p:cNvSpPr/>
          <p:nvPr/>
        </p:nvSpPr>
        <p:spPr>
          <a:xfrm rot="5400000">
            <a:off x="4087793" y="1876487"/>
            <a:ext cx="207191" cy="609600"/>
          </a:xfrm>
          <a:prstGeom prst="downArrow">
            <a:avLst/>
          </a:prstGeom>
          <a:solidFill>
            <a:srgbClr val="E9977F"/>
          </a:solidFill>
          <a:ln>
            <a:solidFill>
              <a:srgbClr val="A73B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B1B1B"/>
              </a:solidFill>
              <a:latin typeface="Arial"/>
              <a:sym typeface="Arial"/>
            </a:endParaRPr>
          </a:p>
        </p:txBody>
      </p:sp>
      <p:sp>
        <p:nvSpPr>
          <p:cNvPr id="48" name="Arrow: Down 47">
            <a:extLst>
              <a:ext uri="{FF2B5EF4-FFF2-40B4-BE49-F238E27FC236}">
                <a16:creationId xmlns:a16="http://schemas.microsoft.com/office/drawing/2014/main" id="{697237CD-0465-2E61-48C7-364AFC412A00}"/>
              </a:ext>
              <a:ext uri="{C183D7F6-B498-43B3-948B-1728B52AA6E4}">
                <adec:decorative xmlns:adec="http://schemas.microsoft.com/office/drawing/2017/decorative" val="1"/>
              </a:ext>
            </a:extLst>
          </p:cNvPr>
          <p:cNvSpPr/>
          <p:nvPr/>
        </p:nvSpPr>
        <p:spPr>
          <a:xfrm>
            <a:off x="6114434" y="3889459"/>
            <a:ext cx="217751" cy="343236"/>
          </a:xfrm>
          <a:prstGeom prst="downArrow">
            <a:avLst/>
          </a:prstGeom>
          <a:solidFill>
            <a:srgbClr val="E9977F"/>
          </a:solidFill>
          <a:ln>
            <a:solidFill>
              <a:srgbClr val="A73B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B1B1B"/>
              </a:solidFill>
              <a:latin typeface="Arial"/>
              <a:sym typeface="Arial"/>
            </a:endParaRPr>
          </a:p>
        </p:txBody>
      </p:sp>
      <p:sp>
        <p:nvSpPr>
          <p:cNvPr id="49" name="Arrow: Down 48">
            <a:extLst>
              <a:ext uri="{FF2B5EF4-FFF2-40B4-BE49-F238E27FC236}">
                <a16:creationId xmlns:a16="http://schemas.microsoft.com/office/drawing/2014/main" id="{43943B13-72A5-ED25-5C74-03C66ADD21AD}"/>
              </a:ext>
              <a:ext uri="{C183D7F6-B498-43B3-948B-1728B52AA6E4}">
                <adec:decorative xmlns:adec="http://schemas.microsoft.com/office/drawing/2017/decorative" val="1"/>
              </a:ext>
            </a:extLst>
          </p:cNvPr>
          <p:cNvSpPr/>
          <p:nvPr/>
        </p:nvSpPr>
        <p:spPr>
          <a:xfrm rot="16200000">
            <a:off x="7954661" y="1886399"/>
            <a:ext cx="207191" cy="609600"/>
          </a:xfrm>
          <a:prstGeom prst="downArrow">
            <a:avLst/>
          </a:prstGeom>
          <a:solidFill>
            <a:srgbClr val="E9977F"/>
          </a:solidFill>
          <a:ln>
            <a:solidFill>
              <a:srgbClr val="A73B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B1B1B"/>
              </a:solidFill>
              <a:latin typeface="Arial"/>
              <a:sym typeface="Arial"/>
            </a:endParaRPr>
          </a:p>
        </p:txBody>
      </p:sp>
      <p:sp>
        <p:nvSpPr>
          <p:cNvPr id="51" name="Arrow: Down 50">
            <a:extLst>
              <a:ext uri="{FF2B5EF4-FFF2-40B4-BE49-F238E27FC236}">
                <a16:creationId xmlns:a16="http://schemas.microsoft.com/office/drawing/2014/main" id="{2BBA6C0F-9D32-1A66-7F72-566DB6BE71A1}"/>
              </a:ext>
              <a:ext uri="{C183D7F6-B498-43B3-948B-1728B52AA6E4}">
                <adec:decorative xmlns:adec="http://schemas.microsoft.com/office/drawing/2017/decorative" val="1"/>
              </a:ext>
            </a:extLst>
          </p:cNvPr>
          <p:cNvSpPr/>
          <p:nvPr/>
        </p:nvSpPr>
        <p:spPr>
          <a:xfrm rot="3235143">
            <a:off x="4304190" y="3635475"/>
            <a:ext cx="207191" cy="609600"/>
          </a:xfrm>
          <a:prstGeom prst="downArrow">
            <a:avLst/>
          </a:prstGeom>
          <a:solidFill>
            <a:srgbClr val="E9977F"/>
          </a:solidFill>
          <a:ln>
            <a:solidFill>
              <a:srgbClr val="A73B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B1B1B"/>
              </a:solidFill>
              <a:latin typeface="Arial"/>
              <a:sym typeface="Arial"/>
            </a:endParaRPr>
          </a:p>
        </p:txBody>
      </p:sp>
      <p:sp>
        <p:nvSpPr>
          <p:cNvPr id="52" name="Arrow: Down 51">
            <a:extLst>
              <a:ext uri="{FF2B5EF4-FFF2-40B4-BE49-F238E27FC236}">
                <a16:creationId xmlns:a16="http://schemas.microsoft.com/office/drawing/2014/main" id="{8E1D4726-33FD-B3D7-C57C-C96B0C7EAEDB}"/>
              </a:ext>
              <a:ext uri="{C183D7F6-B498-43B3-948B-1728B52AA6E4}">
                <adec:decorative xmlns:adec="http://schemas.microsoft.com/office/drawing/2017/decorative" val="1"/>
              </a:ext>
            </a:extLst>
          </p:cNvPr>
          <p:cNvSpPr/>
          <p:nvPr/>
        </p:nvSpPr>
        <p:spPr>
          <a:xfrm rot="19150269">
            <a:off x="7925383" y="3640871"/>
            <a:ext cx="207191" cy="609600"/>
          </a:xfrm>
          <a:prstGeom prst="downArrow">
            <a:avLst/>
          </a:prstGeom>
          <a:solidFill>
            <a:srgbClr val="E9977F"/>
          </a:solidFill>
          <a:ln>
            <a:solidFill>
              <a:srgbClr val="A73B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B1B1B"/>
              </a:solidFill>
              <a:latin typeface="Arial"/>
              <a:sym typeface="Arial"/>
            </a:endParaRPr>
          </a:p>
        </p:txBody>
      </p:sp>
      <p:grpSp>
        <p:nvGrpSpPr>
          <p:cNvPr id="80" name="Group 79">
            <a:extLst>
              <a:ext uri="{FF2B5EF4-FFF2-40B4-BE49-F238E27FC236}">
                <a16:creationId xmlns:a16="http://schemas.microsoft.com/office/drawing/2014/main" id="{0AAEE24E-2741-A578-76B0-A14EACA4676A}"/>
              </a:ext>
              <a:ext uri="{C183D7F6-B498-43B3-948B-1728B52AA6E4}">
                <adec:decorative xmlns:adec="http://schemas.microsoft.com/office/drawing/2017/decorative" val="1"/>
              </a:ext>
            </a:extLst>
          </p:cNvPr>
          <p:cNvGrpSpPr/>
          <p:nvPr/>
        </p:nvGrpSpPr>
        <p:grpSpPr>
          <a:xfrm>
            <a:off x="1087260" y="3744218"/>
            <a:ext cx="3096517" cy="2319192"/>
            <a:chOff x="815445" y="2808163"/>
            <a:chExt cx="2322388" cy="1739394"/>
          </a:xfrm>
        </p:grpSpPr>
        <p:sp>
          <p:nvSpPr>
            <p:cNvPr id="57" name="Rectangle 56">
              <a:extLst>
                <a:ext uri="{FF2B5EF4-FFF2-40B4-BE49-F238E27FC236}">
                  <a16:creationId xmlns:a16="http://schemas.microsoft.com/office/drawing/2014/main" id="{20C8AE48-DBF5-D711-035F-2CF503CC5987}"/>
                </a:ext>
              </a:extLst>
            </p:cNvPr>
            <p:cNvSpPr/>
            <p:nvPr/>
          </p:nvSpPr>
          <p:spPr>
            <a:xfrm>
              <a:off x="815445" y="2808163"/>
              <a:ext cx="2224475" cy="1739394"/>
            </a:xfrm>
            <a:prstGeom prst="rect">
              <a:avLst/>
            </a:prstGeom>
            <a:solidFill>
              <a:schemeClr val="accent1">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B1B1B"/>
                </a:solidFill>
                <a:latin typeface="Arial"/>
                <a:sym typeface="Arial"/>
              </a:endParaRPr>
            </a:p>
          </p:txBody>
        </p:sp>
        <p:sp>
          <p:nvSpPr>
            <p:cNvPr id="58" name="TextBox 57">
              <a:extLst>
                <a:ext uri="{FF2B5EF4-FFF2-40B4-BE49-F238E27FC236}">
                  <a16:creationId xmlns:a16="http://schemas.microsoft.com/office/drawing/2014/main" id="{CDE26438-6E1C-46D0-370A-E6FF32341D54}"/>
                </a:ext>
              </a:extLst>
            </p:cNvPr>
            <p:cNvSpPr txBox="1"/>
            <p:nvPr/>
          </p:nvSpPr>
          <p:spPr>
            <a:xfrm>
              <a:off x="842553" y="3572767"/>
              <a:ext cx="2295280" cy="900247"/>
            </a:xfrm>
            <a:prstGeom prst="rect">
              <a:avLst/>
            </a:prstGeom>
            <a:noFill/>
          </p:spPr>
          <p:txBody>
            <a:bodyPr wrap="square" rtlCol="0">
              <a:spAutoFit/>
            </a:bodyPr>
            <a:lstStyle/>
            <a:p>
              <a:pPr defTabSz="1219170">
                <a:buClr>
                  <a:srgbClr val="000000"/>
                </a:buClr>
              </a:pPr>
              <a:r>
                <a:rPr lang="en-US" sz="1867" b="1" kern="0">
                  <a:solidFill>
                    <a:srgbClr val="000000"/>
                  </a:solidFill>
                  <a:latin typeface="Arial"/>
                  <a:cs typeface="Arial"/>
                  <a:sym typeface="Arial"/>
                </a:rPr>
                <a:t>Community-based </a:t>
              </a:r>
            </a:p>
            <a:p>
              <a:pPr defTabSz="1219170">
                <a:buClr>
                  <a:srgbClr val="000000"/>
                </a:buClr>
              </a:pPr>
              <a:r>
                <a:rPr lang="en-US" sz="1867" b="1" kern="0">
                  <a:solidFill>
                    <a:srgbClr val="000000"/>
                  </a:solidFill>
                  <a:latin typeface="Arial"/>
                  <a:cs typeface="Arial"/>
                  <a:sym typeface="Arial"/>
                </a:rPr>
                <a:t>organizations:</a:t>
              </a:r>
            </a:p>
            <a:p>
              <a:pPr defTabSz="1219170">
                <a:buClr>
                  <a:srgbClr val="000000"/>
                </a:buClr>
              </a:pPr>
              <a:r>
                <a:rPr lang="en-US" sz="1733" kern="0">
                  <a:solidFill>
                    <a:srgbClr val="000000"/>
                  </a:solidFill>
                  <a:latin typeface="Arial"/>
                  <a:cs typeface="Arial"/>
                  <a:sym typeface="Arial"/>
                </a:rPr>
                <a:t>Understand heat exposures and advocate for members</a:t>
              </a:r>
            </a:p>
          </p:txBody>
        </p:sp>
        <p:pic>
          <p:nvPicPr>
            <p:cNvPr id="67" name="Graphic 66" descr="Neighborhood with solid fill">
              <a:extLst>
                <a:ext uri="{FF2B5EF4-FFF2-40B4-BE49-F238E27FC236}">
                  <a16:creationId xmlns:a16="http://schemas.microsoft.com/office/drawing/2014/main" id="{BAD09EC0-176C-FEAD-8879-F7CA2B7751D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6667" y="2937471"/>
              <a:ext cx="611331" cy="611331"/>
            </a:xfrm>
            <a:prstGeom prst="rect">
              <a:avLst/>
            </a:prstGeom>
          </p:spPr>
        </p:pic>
        <p:pic>
          <p:nvPicPr>
            <p:cNvPr id="69" name="Graphic 68" descr="Agriculture outline">
              <a:extLst>
                <a:ext uri="{FF2B5EF4-FFF2-40B4-BE49-F238E27FC236}">
                  <a16:creationId xmlns:a16="http://schemas.microsoft.com/office/drawing/2014/main" id="{67E465FA-5588-86E7-4781-41614F4A3C7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945291" y="2922603"/>
              <a:ext cx="611332" cy="611332"/>
            </a:xfrm>
            <a:prstGeom prst="rect">
              <a:avLst/>
            </a:prstGeom>
          </p:spPr>
        </p:pic>
      </p:grpSp>
      <p:grpSp>
        <p:nvGrpSpPr>
          <p:cNvPr id="77" name="Group 76">
            <a:extLst>
              <a:ext uri="{FF2B5EF4-FFF2-40B4-BE49-F238E27FC236}">
                <a16:creationId xmlns:a16="http://schemas.microsoft.com/office/drawing/2014/main" id="{B5CF27CA-2367-3DB5-6247-930B525AE7C8}"/>
              </a:ext>
              <a:ext uri="{C183D7F6-B498-43B3-948B-1728B52AA6E4}">
                <adec:decorative xmlns:adec="http://schemas.microsoft.com/office/drawing/2017/decorative" val="1"/>
              </a:ext>
            </a:extLst>
          </p:cNvPr>
          <p:cNvGrpSpPr/>
          <p:nvPr/>
        </p:nvGrpSpPr>
        <p:grpSpPr>
          <a:xfrm>
            <a:off x="8376075" y="4048266"/>
            <a:ext cx="2842115" cy="2064105"/>
            <a:chOff x="6341528" y="3065936"/>
            <a:chExt cx="2131586" cy="1548079"/>
          </a:xfrm>
        </p:grpSpPr>
        <p:sp>
          <p:nvSpPr>
            <p:cNvPr id="62" name="Rectangle 61">
              <a:extLst>
                <a:ext uri="{FF2B5EF4-FFF2-40B4-BE49-F238E27FC236}">
                  <a16:creationId xmlns:a16="http://schemas.microsoft.com/office/drawing/2014/main" id="{FD98A10B-7510-1B15-4E66-597DBB4A6A60}"/>
                </a:ext>
              </a:extLst>
            </p:cNvPr>
            <p:cNvSpPr/>
            <p:nvPr/>
          </p:nvSpPr>
          <p:spPr>
            <a:xfrm>
              <a:off x="6341528" y="3065936"/>
              <a:ext cx="2054469" cy="1548079"/>
            </a:xfrm>
            <a:prstGeom prst="rect">
              <a:avLst/>
            </a:prstGeom>
            <a:solidFill>
              <a:schemeClr val="accent1">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B1B1B"/>
                </a:solidFill>
                <a:latin typeface="Arial"/>
                <a:sym typeface="Arial"/>
              </a:endParaRPr>
            </a:p>
          </p:txBody>
        </p:sp>
        <p:sp>
          <p:nvSpPr>
            <p:cNvPr id="63" name="TextBox 62">
              <a:extLst>
                <a:ext uri="{FF2B5EF4-FFF2-40B4-BE49-F238E27FC236}">
                  <a16:creationId xmlns:a16="http://schemas.microsoft.com/office/drawing/2014/main" id="{BCF81321-B5A6-90F9-3CCF-BDB669F46620}"/>
                </a:ext>
              </a:extLst>
            </p:cNvPr>
            <p:cNvSpPr txBox="1"/>
            <p:nvPr/>
          </p:nvSpPr>
          <p:spPr>
            <a:xfrm>
              <a:off x="6418645" y="3891262"/>
              <a:ext cx="2054469" cy="684755"/>
            </a:xfrm>
            <a:prstGeom prst="rect">
              <a:avLst/>
            </a:prstGeom>
            <a:noFill/>
          </p:spPr>
          <p:txBody>
            <a:bodyPr wrap="square" rtlCol="0">
              <a:spAutoFit/>
            </a:bodyPr>
            <a:lstStyle/>
            <a:p>
              <a:pPr defTabSz="1219170">
                <a:buClr>
                  <a:srgbClr val="000000"/>
                </a:buClr>
              </a:pPr>
              <a:r>
                <a:rPr lang="en-US" sz="1867" b="1" kern="0">
                  <a:solidFill>
                    <a:srgbClr val="000000"/>
                  </a:solidFill>
                  <a:latin typeface="Arial"/>
                  <a:cs typeface="Arial"/>
                  <a:sym typeface="Arial"/>
                </a:rPr>
                <a:t>Employers:</a:t>
              </a:r>
            </a:p>
            <a:p>
              <a:pPr defTabSz="1219170">
                <a:buClr>
                  <a:srgbClr val="000000"/>
                </a:buClr>
              </a:pPr>
              <a:r>
                <a:rPr lang="en-US" sz="1733" kern="0">
                  <a:solidFill>
                    <a:srgbClr val="000000"/>
                  </a:solidFill>
                  <a:latin typeface="Arial"/>
                  <a:cs typeface="Arial"/>
                  <a:sym typeface="Arial"/>
                </a:rPr>
                <a:t>Make decisions about working conditions</a:t>
              </a:r>
            </a:p>
          </p:txBody>
        </p:sp>
        <p:pic>
          <p:nvPicPr>
            <p:cNvPr id="72" name="Graphic 71" descr="Briefcase outline">
              <a:extLst>
                <a:ext uri="{FF2B5EF4-FFF2-40B4-BE49-F238E27FC236}">
                  <a16:creationId xmlns:a16="http://schemas.microsoft.com/office/drawing/2014/main" id="{209B63A9-9D73-C098-7D2C-DD1C0E42631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984369" y="3280066"/>
              <a:ext cx="707887" cy="707887"/>
            </a:xfrm>
            <a:prstGeom prst="rect">
              <a:avLst/>
            </a:prstGeom>
          </p:spPr>
        </p:pic>
        <p:pic>
          <p:nvPicPr>
            <p:cNvPr id="74" name="Graphic 73" descr="Construction worker male outline">
              <a:extLst>
                <a:ext uri="{FF2B5EF4-FFF2-40B4-BE49-F238E27FC236}">
                  <a16:creationId xmlns:a16="http://schemas.microsoft.com/office/drawing/2014/main" id="{0EDD7863-FC82-B2B3-792C-D780055EE97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379929" y="3217776"/>
              <a:ext cx="725573" cy="725573"/>
            </a:xfrm>
            <a:prstGeom prst="rect">
              <a:avLst/>
            </a:prstGeom>
          </p:spPr>
        </p:pic>
        <p:pic>
          <p:nvPicPr>
            <p:cNvPr id="76" name="Graphic 75" descr="Farmer female outline">
              <a:extLst>
                <a:ext uri="{FF2B5EF4-FFF2-40B4-BE49-F238E27FC236}">
                  <a16:creationId xmlns:a16="http://schemas.microsoft.com/office/drawing/2014/main" id="{212B10B1-A81E-38B0-B83F-E987DEA288D3}"/>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656471" y="3215238"/>
              <a:ext cx="707885" cy="707885"/>
            </a:xfrm>
            <a:prstGeom prst="rect">
              <a:avLst/>
            </a:prstGeom>
          </p:spPr>
        </p:pic>
      </p:grpSp>
    </p:spTree>
    <p:extLst>
      <p:ext uri="{BB962C8B-B14F-4D97-AF65-F5344CB8AC3E}">
        <p14:creationId xmlns:p14="http://schemas.microsoft.com/office/powerpoint/2010/main" val="11875977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2EF848-C90F-4BCB-3AC5-B065CAE37A8E}"/>
              </a:ext>
            </a:extLst>
          </p:cNvPr>
          <p:cNvSpPr>
            <a:spLocks noGrp="1"/>
          </p:cNvSpPr>
          <p:nvPr>
            <p:ph type="title"/>
          </p:nvPr>
        </p:nvSpPr>
        <p:spPr/>
        <p:txBody>
          <a:bodyPr/>
          <a:lstStyle/>
          <a:p>
            <a:r>
              <a:rPr lang="en-US"/>
              <a:t>Stakeholder Engagement</a:t>
            </a:r>
          </a:p>
        </p:txBody>
      </p:sp>
      <p:sp>
        <p:nvSpPr>
          <p:cNvPr id="2" name="Text Placeholder 1">
            <a:extLst>
              <a:ext uri="{FF2B5EF4-FFF2-40B4-BE49-F238E27FC236}">
                <a16:creationId xmlns:a16="http://schemas.microsoft.com/office/drawing/2014/main" id="{C1BEE532-4F30-9453-2111-6FD5E48B773A}"/>
              </a:ext>
            </a:extLst>
          </p:cNvPr>
          <p:cNvSpPr>
            <a:spLocks noGrp="1"/>
          </p:cNvSpPr>
          <p:nvPr>
            <p:ph type="body" idx="1"/>
          </p:nvPr>
        </p:nvSpPr>
        <p:spPr>
          <a:xfrm>
            <a:off x="960000" y="1966000"/>
            <a:ext cx="9403200" cy="3865840"/>
          </a:xfrm>
        </p:spPr>
        <p:txBody>
          <a:bodyPr/>
          <a:lstStyle/>
          <a:p>
            <a:pPr>
              <a:spcAft>
                <a:spcPts val="1600"/>
              </a:spcAft>
            </a:pPr>
            <a:r>
              <a:rPr lang="en-US" sz="2667"/>
              <a:t>Public Workshops: small group discussion and validating through lived experience</a:t>
            </a:r>
          </a:p>
          <a:p>
            <a:pPr>
              <a:spcAft>
                <a:spcPts val="1600"/>
              </a:spcAft>
            </a:pPr>
            <a:r>
              <a:rPr lang="en-US" sz="2667"/>
              <a:t>Local Government Outreach: Is it locally relevant? How do we coordinate on mapping local resources? </a:t>
            </a:r>
          </a:p>
          <a:p>
            <a:pPr>
              <a:spcAft>
                <a:spcPts val="1600"/>
              </a:spcAft>
            </a:pPr>
            <a:r>
              <a:rPr lang="en-US" sz="2667"/>
              <a:t>Partnerships with academics, CBOs, physicians, and more</a:t>
            </a:r>
          </a:p>
        </p:txBody>
      </p:sp>
    </p:spTree>
    <p:extLst>
      <p:ext uri="{BB962C8B-B14F-4D97-AF65-F5344CB8AC3E}">
        <p14:creationId xmlns:p14="http://schemas.microsoft.com/office/powerpoint/2010/main" val="14101680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99B1706-08AB-9028-2142-29A5E01D85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76397-F9C0-97CA-BD50-036FED24AF3B}"/>
              </a:ext>
            </a:extLst>
          </p:cNvPr>
          <p:cNvSpPr txBox="1">
            <a:spLocks noGrp="1"/>
          </p:cNvSpPr>
          <p:nvPr>
            <p:ph type="title" idx="4294967295"/>
          </p:nvPr>
        </p:nvSpPr>
        <p:spPr>
          <a:xfrm>
            <a:off x="1" y="424584"/>
            <a:ext cx="1219199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1B1B1B"/>
                </a:solidFill>
                <a:effectLst/>
                <a:uLnTx/>
                <a:uFillTx/>
                <a:latin typeface="Century Gothic"/>
                <a:ea typeface="+mn-ea"/>
                <a:cs typeface="Arial"/>
                <a:sym typeface="Arial"/>
              </a:rPr>
              <a:t>Stakeholder Engagement (cont.)</a:t>
            </a:r>
            <a:endParaRPr kumimoji="0" lang="en-US" sz="3600" b="0" i="0" u="none" strike="noStrike" kern="0" cap="none" spc="0" normalizeH="0" baseline="0" noProof="0">
              <a:ln>
                <a:noFill/>
              </a:ln>
              <a:solidFill>
                <a:srgbClr val="1B1B1B"/>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F5436013-23DD-5F2F-83EB-5352B7BF6849}"/>
              </a:ext>
            </a:extLst>
          </p:cNvPr>
          <p:cNvSpPr txBox="1"/>
          <p:nvPr/>
        </p:nvSpPr>
        <p:spPr>
          <a:xfrm>
            <a:off x="3224580" y="1609743"/>
            <a:ext cx="8014257" cy="3900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lnSpc>
                <a:spcPct val="150000"/>
              </a:lnSpc>
              <a:buClr>
                <a:srgbClr val="000000"/>
              </a:buClr>
            </a:pPr>
            <a:r>
              <a:rPr lang="en-US" sz="2400" kern="0">
                <a:solidFill>
                  <a:srgbClr val="1B1B1B"/>
                </a:solidFill>
                <a:latin typeface="Hind" panose="02000000000000000000" pitchFamily="2" charset="0"/>
                <a:cs typeface="Hind" panose="02000000000000000000" pitchFamily="2" charset="0"/>
                <a:sym typeface="Arial"/>
              </a:rPr>
              <a:t>ICARP has contracted with the LA </a:t>
            </a:r>
            <a:r>
              <a:rPr lang="en-US" sz="2400" kern="0">
                <a:solidFill>
                  <a:srgbClr val="1B1B1B"/>
                </a:solidFill>
                <a:latin typeface="Hind" panose="02000000000000000000" pitchFamily="2" charset="0"/>
                <a:ea typeface="+mn-lt"/>
                <a:cs typeface="Hind" panose="02000000000000000000" pitchFamily="2" charset="0"/>
                <a:sym typeface="Arial"/>
              </a:rPr>
              <a:t>Regional Collaborative for Climate Change and Sustainability</a:t>
            </a:r>
            <a:r>
              <a:rPr lang="en-US" sz="2400" kern="0">
                <a:solidFill>
                  <a:srgbClr val="1B1B1B"/>
                </a:solidFill>
                <a:latin typeface="Hind" panose="02000000000000000000" pitchFamily="2" charset="0"/>
                <a:cs typeface="Hind" panose="02000000000000000000" pitchFamily="2" charset="0"/>
                <a:sym typeface="Arial"/>
              </a:rPr>
              <a:t> (LARC), along with the Luskin Center for Innovation at UCLA, to develop the following:</a:t>
            </a:r>
            <a:endParaRPr lang="en-US" sz="1400" kern="0">
              <a:solidFill>
                <a:srgbClr val="000000"/>
              </a:solidFill>
              <a:latin typeface="Hind" panose="02000000000000000000" pitchFamily="2" charset="0"/>
              <a:cs typeface="Hind" panose="02000000000000000000" pitchFamily="2" charset="0"/>
              <a:sym typeface="Arial"/>
            </a:endParaRPr>
          </a:p>
          <a:p>
            <a:pPr marL="800080" lvl="1" indent="-342891" defTabSz="1219170">
              <a:lnSpc>
                <a:spcPct val="150000"/>
              </a:lnSpc>
              <a:buClr>
                <a:srgbClr val="000000"/>
              </a:buClr>
              <a:buFont typeface="Wingdings"/>
              <a:buChar char="§"/>
            </a:pPr>
            <a:r>
              <a:rPr lang="en-US" sz="2400" kern="0">
                <a:solidFill>
                  <a:srgbClr val="1B1B1B"/>
                </a:solidFill>
                <a:latin typeface="Hind" panose="02000000000000000000" pitchFamily="2" charset="0"/>
                <a:cs typeface="Hind" panose="02000000000000000000" pitchFamily="2" charset="0"/>
                <a:sym typeface="Arial"/>
              </a:rPr>
              <a:t>Training for Staff</a:t>
            </a:r>
          </a:p>
          <a:p>
            <a:pPr marL="800080" lvl="1" indent="-342891" defTabSz="1219170">
              <a:lnSpc>
                <a:spcPct val="150000"/>
              </a:lnSpc>
              <a:buClr>
                <a:srgbClr val="000000"/>
              </a:buClr>
              <a:buFont typeface="Wingdings"/>
              <a:buChar char="§"/>
            </a:pPr>
            <a:r>
              <a:rPr lang="en-US" sz="2400" kern="0">
                <a:solidFill>
                  <a:srgbClr val="1B1B1B"/>
                </a:solidFill>
                <a:latin typeface="Hind" panose="02000000000000000000" pitchFamily="2" charset="0"/>
                <a:cs typeface="Hind" panose="02000000000000000000" pitchFamily="2" charset="0"/>
                <a:sym typeface="Arial"/>
              </a:rPr>
              <a:t>Training Videos for Users</a:t>
            </a:r>
          </a:p>
          <a:p>
            <a:pPr marL="800080" lvl="1" indent="-342891" defTabSz="1219170">
              <a:lnSpc>
                <a:spcPct val="150000"/>
              </a:lnSpc>
              <a:buClr>
                <a:srgbClr val="000000"/>
              </a:buClr>
              <a:buFont typeface="Wingdings"/>
              <a:buChar char="§"/>
            </a:pPr>
            <a:r>
              <a:rPr lang="en-US" sz="2400" kern="0">
                <a:solidFill>
                  <a:srgbClr val="1B1B1B"/>
                </a:solidFill>
                <a:latin typeface="Hind" panose="02000000000000000000" pitchFamily="2" charset="0"/>
                <a:cs typeface="Hind" panose="02000000000000000000" pitchFamily="2" charset="0"/>
                <a:sym typeface="Arial"/>
              </a:rPr>
              <a:t>CalHeatScore Webinars</a:t>
            </a:r>
          </a:p>
        </p:txBody>
      </p:sp>
      <p:pic>
        <p:nvPicPr>
          <p:cNvPr id="5" name="Picture 4">
            <a:extLst>
              <a:ext uri="{FF2B5EF4-FFF2-40B4-BE49-F238E27FC236}">
                <a16:creationId xmlns:a16="http://schemas.microsoft.com/office/drawing/2014/main" id="{4C1A71E1-844B-5161-7602-1FF51D6270AB}"/>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3168" y="1607258"/>
            <a:ext cx="1657611" cy="1701953"/>
          </a:xfrm>
          <a:prstGeom prst="rect">
            <a:avLst/>
          </a:prstGeom>
        </p:spPr>
      </p:pic>
      <p:pic>
        <p:nvPicPr>
          <p:cNvPr id="6" name="Picture 5">
            <a:extLst>
              <a:ext uri="{FF2B5EF4-FFF2-40B4-BE49-F238E27FC236}">
                <a16:creationId xmlns:a16="http://schemas.microsoft.com/office/drawing/2014/main" id="{39C4F7E7-9A1B-407A-6672-985B0BAEBFE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734" y="3666473"/>
            <a:ext cx="1654479" cy="1581412"/>
          </a:xfrm>
          <a:prstGeom prst="rect">
            <a:avLst/>
          </a:prstGeom>
        </p:spPr>
      </p:pic>
      <p:pic>
        <p:nvPicPr>
          <p:cNvPr id="3" name="Picture 2">
            <a:extLst>
              <a:ext uri="{FF2B5EF4-FFF2-40B4-BE49-F238E27FC236}">
                <a16:creationId xmlns:a16="http://schemas.microsoft.com/office/drawing/2014/main" id="{36EFC4A2-7B35-4198-C37B-AFD8583C787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84059" y="5510397"/>
            <a:ext cx="2236520" cy="844635"/>
          </a:xfrm>
          <a:prstGeom prst="rect">
            <a:avLst/>
          </a:prstGeom>
        </p:spPr>
      </p:pic>
    </p:spTree>
    <p:extLst>
      <p:ext uri="{BB962C8B-B14F-4D97-AF65-F5344CB8AC3E}">
        <p14:creationId xmlns:p14="http://schemas.microsoft.com/office/powerpoint/2010/main" val="3204972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A65A44-90EB-ECF6-2BD1-40BC73B0E4D3}"/>
              </a:ext>
            </a:extLst>
          </p:cNvPr>
          <p:cNvSpPr>
            <a:spLocks noGrp="1"/>
          </p:cNvSpPr>
          <p:nvPr>
            <p:ph type="title" idx="4294967295"/>
          </p:nvPr>
        </p:nvSpPr>
        <p:spPr>
          <a:xfrm>
            <a:off x="-3175" y="-1588"/>
            <a:ext cx="12192000" cy="1495426"/>
          </a:xfrm>
          <a:prstGeom prst="rect">
            <a:avLst/>
          </a:prstGeom>
          <a:noFill/>
          <a:ln>
            <a:noFill/>
            <a:prstDash/>
          </a:ln>
          <a:effectLst/>
        </p:spPr>
        <p:txBody>
          <a:bodyPr rot="0" spcFirstLastPara="1"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
                <a:schemeClr val="lt1"/>
              </a:buClr>
              <a:buSzPts val="1200"/>
              <a:buFont typeface="Hind"/>
              <a:buNone/>
              <a:tabLst/>
              <a:defRPr/>
            </a:pPr>
            <a:endParaRPr kumimoji="0" lang="en-US" sz="2800" b="1" i="0" u="none" strike="noStrike" kern="0" cap="none" spc="0" normalizeH="0" baseline="0" noProof="0">
              <a:ln>
                <a:noFill/>
              </a:ln>
              <a:solidFill>
                <a:schemeClr val="bg1"/>
              </a:solidFill>
              <a:effectLst/>
              <a:uLnTx/>
              <a:uFillTx/>
              <a:latin typeface="Century Gothic"/>
              <a:ea typeface="Hind"/>
              <a:cs typeface="Hind"/>
              <a:sym typeface="Hind"/>
            </a:endParaRPr>
          </a:p>
          <a:p>
            <a:pPr marL="0" marR="0" lvl="0" indent="0" algn="ctr" defTabSz="914400" rtl="0" eaLnBrk="1" fontAlgn="auto" latinLnBrk="0" hangingPunct="1">
              <a:lnSpc>
                <a:spcPct val="100000"/>
              </a:lnSpc>
              <a:spcBef>
                <a:spcPts val="0"/>
              </a:spcBef>
              <a:spcAft>
                <a:spcPts val="0"/>
              </a:spcAft>
              <a:buClr>
                <a:schemeClr val="lt1"/>
              </a:buClr>
              <a:buSzPts val="1200"/>
              <a:buFont typeface="Hind"/>
              <a:buNone/>
              <a:tabLst/>
              <a:defRPr/>
            </a:pPr>
            <a:r>
              <a:rPr kumimoji="0" lang="en-US" sz="3600" b="1" i="0" u="none" strike="noStrike" kern="0" cap="none" spc="0" normalizeH="0" baseline="0" noProof="0">
                <a:ln>
                  <a:noFill/>
                </a:ln>
                <a:solidFill>
                  <a:schemeClr val="bg1"/>
                </a:solidFill>
                <a:effectLst/>
                <a:uLnTx/>
                <a:uFillTx/>
                <a:latin typeface="Century Gothic"/>
                <a:ea typeface="Hind"/>
                <a:cs typeface="Hind"/>
                <a:sym typeface="Hind"/>
              </a:rPr>
              <a:t>Cohort Opportunity</a:t>
            </a:r>
          </a:p>
        </p:txBody>
      </p:sp>
      <p:sp>
        <p:nvSpPr>
          <p:cNvPr id="3" name="TextBox 2">
            <a:extLst>
              <a:ext uri="{FF2B5EF4-FFF2-40B4-BE49-F238E27FC236}">
                <a16:creationId xmlns:a16="http://schemas.microsoft.com/office/drawing/2014/main" id="{A4037FC4-5A09-C985-B429-7AF5E2BBD15E}"/>
              </a:ext>
            </a:extLst>
          </p:cNvPr>
          <p:cNvSpPr txBox="1"/>
          <p:nvPr/>
        </p:nvSpPr>
        <p:spPr>
          <a:xfrm>
            <a:off x="639622" y="1161627"/>
            <a:ext cx="10905993" cy="45344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lnSpc>
                <a:spcPct val="150000"/>
              </a:lnSpc>
              <a:buClr>
                <a:srgbClr val="000000"/>
              </a:buClr>
            </a:pPr>
            <a:r>
              <a:rPr lang="en-US" sz="2800" kern="0">
                <a:solidFill>
                  <a:srgbClr val="1B1B1B"/>
                </a:solidFill>
                <a:latin typeface="Hind" panose="02000000000000000000" pitchFamily="2" charset="0"/>
                <a:cs typeface="Hind" panose="02000000000000000000" pitchFamily="2" charset="0"/>
                <a:sym typeface="Arial"/>
              </a:rPr>
              <a:t>LARC and LCI are currently</a:t>
            </a:r>
            <a:r>
              <a:rPr lang="en-US" sz="2800" b="1" i="1" kern="0">
                <a:solidFill>
                  <a:srgbClr val="1B1B1B"/>
                </a:solidFill>
                <a:latin typeface="Hind" panose="02000000000000000000" pitchFamily="2" charset="0"/>
                <a:cs typeface="Hind" panose="02000000000000000000" pitchFamily="2" charset="0"/>
                <a:sym typeface="Arial"/>
              </a:rPr>
              <a:t> </a:t>
            </a:r>
            <a:r>
              <a:rPr lang="en-US" sz="2800" kern="0">
                <a:solidFill>
                  <a:srgbClr val="1B1B1B"/>
                </a:solidFill>
                <a:latin typeface="Hind" panose="02000000000000000000" pitchFamily="2" charset="0"/>
                <a:cs typeface="Hind" panose="02000000000000000000" pitchFamily="2" charset="0"/>
                <a:sym typeface="Arial"/>
              </a:rPr>
              <a:t>recruiting for CalHeatScore</a:t>
            </a:r>
            <a:r>
              <a:rPr lang="en-US" sz="2800" b="1" kern="0">
                <a:solidFill>
                  <a:srgbClr val="1B1B1B"/>
                </a:solidFill>
                <a:latin typeface="Hind" panose="02000000000000000000" pitchFamily="2" charset="0"/>
                <a:cs typeface="Hind" panose="02000000000000000000" pitchFamily="2" charset="0"/>
                <a:sym typeface="Arial"/>
              </a:rPr>
              <a:t> </a:t>
            </a:r>
            <a:r>
              <a:rPr lang="en-US" sz="2800" kern="0">
                <a:solidFill>
                  <a:srgbClr val="1B1B1B"/>
                </a:solidFill>
                <a:latin typeface="Hind" panose="02000000000000000000" pitchFamily="2" charset="0"/>
                <a:cs typeface="Hind" panose="02000000000000000000" pitchFamily="2" charset="0"/>
                <a:sym typeface="Arial"/>
              </a:rPr>
              <a:t>cohort members for the following institutional affiliations:​</a:t>
            </a:r>
            <a:endParaRPr lang="en-US" sz="1400" kern="0">
              <a:solidFill>
                <a:srgbClr val="1B1B1B"/>
              </a:solidFill>
              <a:latin typeface="Hind" panose="02000000000000000000" pitchFamily="2" charset="0"/>
              <a:cs typeface="Hind" panose="02000000000000000000" pitchFamily="2" charset="0"/>
              <a:sym typeface="Arial"/>
            </a:endParaRPr>
          </a:p>
          <a:p>
            <a:pPr marL="914377" lvl="1" indent="-457189" defTabSz="1219170">
              <a:lnSpc>
                <a:spcPct val="150000"/>
              </a:lnSpc>
              <a:buClr>
                <a:srgbClr val="000000"/>
              </a:buClr>
              <a:buFont typeface="Wingdings"/>
              <a:buChar char="§"/>
            </a:pPr>
            <a:r>
              <a:rPr lang="en-US" sz="2800" kern="0">
                <a:solidFill>
                  <a:srgbClr val="1B1B1B"/>
                </a:solidFill>
                <a:latin typeface="Hind" panose="02000000000000000000" pitchFamily="2" charset="0"/>
                <a:cs typeface="Hind" panose="02000000000000000000" pitchFamily="2" charset="0"/>
                <a:sym typeface="Arial"/>
              </a:rPr>
              <a:t>Tribes and Indigenous People​</a:t>
            </a:r>
          </a:p>
          <a:p>
            <a:pPr marL="914377" lvl="1" indent="-457189" defTabSz="1219170">
              <a:lnSpc>
                <a:spcPct val="150000"/>
              </a:lnSpc>
              <a:buClr>
                <a:srgbClr val="000000"/>
              </a:buClr>
              <a:buFont typeface="Wingdings"/>
              <a:buChar char="§"/>
            </a:pPr>
            <a:r>
              <a:rPr lang="en-US" sz="2800" kern="0">
                <a:solidFill>
                  <a:srgbClr val="1B1B1B"/>
                </a:solidFill>
                <a:latin typeface="Hind" panose="02000000000000000000" pitchFamily="2" charset="0"/>
                <a:cs typeface="Hind" panose="02000000000000000000" pitchFamily="2" charset="0"/>
                <a:sym typeface="Arial"/>
              </a:rPr>
              <a:t>Outdoor and Warehouse Workers​</a:t>
            </a:r>
          </a:p>
          <a:p>
            <a:pPr marL="914377" lvl="1" indent="-457189" defTabSz="1219170">
              <a:lnSpc>
                <a:spcPct val="150000"/>
              </a:lnSpc>
              <a:buClr>
                <a:srgbClr val="000000"/>
              </a:buClr>
              <a:buFont typeface="Wingdings"/>
              <a:buChar char="§"/>
            </a:pPr>
            <a:r>
              <a:rPr lang="en-US" sz="2800" kern="0">
                <a:solidFill>
                  <a:srgbClr val="1B1B1B"/>
                </a:solidFill>
                <a:latin typeface="Hind" panose="02000000000000000000" pitchFamily="2" charset="0"/>
                <a:cs typeface="Hind" panose="02000000000000000000" pitchFamily="2" charset="0"/>
                <a:sym typeface="Arial"/>
              </a:rPr>
              <a:t>Elderly People</a:t>
            </a:r>
          </a:p>
          <a:p>
            <a:pPr defTabSz="1219170">
              <a:lnSpc>
                <a:spcPct val="150000"/>
              </a:lnSpc>
              <a:buClr>
                <a:srgbClr val="000000"/>
              </a:buClr>
            </a:pPr>
            <a:r>
              <a:rPr lang="en-US" sz="2800" kern="0">
                <a:solidFill>
                  <a:srgbClr val="1B1B1B"/>
                </a:solidFill>
                <a:latin typeface="Hind" panose="02000000000000000000" pitchFamily="2" charset="0"/>
                <a:cs typeface="Hind" panose="02000000000000000000" pitchFamily="2" charset="0"/>
                <a:sym typeface="Arial"/>
              </a:rPr>
              <a:t>Please share recommendations with </a:t>
            </a:r>
            <a:r>
              <a:rPr lang="en-US" sz="2800" b="1" kern="0">
                <a:solidFill>
                  <a:srgbClr val="1B1B1B"/>
                </a:solidFill>
                <a:latin typeface="Hind" panose="02000000000000000000" pitchFamily="2" charset="0"/>
                <a:cs typeface="Hind" panose="02000000000000000000" pitchFamily="2" charset="0"/>
                <a:sym typeface="Arial"/>
                <a:hlinkClick r:id="rId2"/>
              </a:rPr>
              <a:t>CalHeatScore@oehha.ca.gov</a:t>
            </a:r>
            <a:r>
              <a:rPr lang="en-US" sz="2800" b="1" kern="0">
                <a:solidFill>
                  <a:srgbClr val="1B1B1B"/>
                </a:solidFill>
                <a:latin typeface="Hind" panose="02000000000000000000" pitchFamily="2" charset="0"/>
                <a:cs typeface="Hind" panose="02000000000000000000" pitchFamily="2" charset="0"/>
                <a:sym typeface="Arial"/>
              </a:rPr>
              <a:t> </a:t>
            </a:r>
            <a:r>
              <a:rPr lang="en-US" sz="2800" kern="0">
                <a:solidFill>
                  <a:srgbClr val="1B1B1B"/>
                </a:solidFill>
                <a:latin typeface="Hind" panose="02000000000000000000" pitchFamily="2" charset="0"/>
                <a:cs typeface="Hind" panose="02000000000000000000" pitchFamily="2" charset="0"/>
                <a:sym typeface="Arial"/>
              </a:rPr>
              <a:t>or </a:t>
            </a:r>
            <a:r>
              <a:rPr lang="en-US" sz="2800" b="1" kern="0">
                <a:solidFill>
                  <a:srgbClr val="1B1B1B"/>
                </a:solidFill>
                <a:latin typeface="Hind" panose="02000000000000000000" pitchFamily="2" charset="0"/>
                <a:ea typeface="+mn-lt"/>
                <a:cs typeface="Hind" panose="02000000000000000000" pitchFamily="2" charset="0"/>
                <a:sym typeface="Arial"/>
                <a:hlinkClick r:id="rId3">
                  <a:extLst>
                    <a:ext uri="{A12FA001-AC4F-418D-AE19-62706E023703}">
                      <ahyp:hlinkClr xmlns:ahyp="http://schemas.microsoft.com/office/drawing/2018/hyperlinkcolor" val="tx"/>
                    </a:ext>
                  </a:extLst>
                </a:hlinkClick>
              </a:rPr>
              <a:t>erinbergren@g.ucla.edu</a:t>
            </a:r>
            <a:r>
              <a:rPr lang="en-US" sz="2800" b="1" kern="0">
                <a:solidFill>
                  <a:srgbClr val="1B1B1B"/>
                </a:solidFill>
                <a:latin typeface="Hind" panose="02000000000000000000" pitchFamily="2" charset="0"/>
                <a:ea typeface="+mn-lt"/>
                <a:cs typeface="Hind" panose="02000000000000000000" pitchFamily="2" charset="0"/>
                <a:sym typeface="Arial"/>
              </a:rPr>
              <a:t> </a:t>
            </a:r>
            <a:endParaRPr lang="en-US" sz="2800" b="1" kern="0">
              <a:solidFill>
                <a:srgbClr val="1B1B1B"/>
              </a:solidFill>
              <a:latin typeface="Hind" panose="02000000000000000000" pitchFamily="2" charset="0"/>
              <a:cs typeface="Hind" panose="02000000000000000000" pitchFamily="2" charset="0"/>
              <a:sym typeface="Arial"/>
            </a:endParaRPr>
          </a:p>
        </p:txBody>
      </p:sp>
      <p:pic>
        <p:nvPicPr>
          <p:cNvPr id="5" name="Picture 4" descr="Sponsors">
            <a:extLst>
              <a:ext uri="{FF2B5EF4-FFF2-40B4-BE49-F238E27FC236}">
                <a16:creationId xmlns:a16="http://schemas.microsoft.com/office/drawing/2014/main" id="{F4EC6FFF-72BA-3A2D-2E8A-141B848BDD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52411" y="6013365"/>
            <a:ext cx="2236520" cy="844635"/>
          </a:xfrm>
          <a:prstGeom prst="rect">
            <a:avLst/>
          </a:prstGeom>
        </p:spPr>
      </p:pic>
    </p:spTree>
    <p:extLst>
      <p:ext uri="{BB962C8B-B14F-4D97-AF65-F5344CB8AC3E}">
        <p14:creationId xmlns:p14="http://schemas.microsoft.com/office/powerpoint/2010/main" val="21024089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1ECB1A-503C-24E6-6FF1-8EA28CCED6C6}"/>
              </a:ext>
            </a:extLst>
          </p:cNvPr>
          <p:cNvSpPr>
            <a:spLocks noGrp="1"/>
          </p:cNvSpPr>
          <p:nvPr>
            <p:ph type="title"/>
          </p:nvPr>
        </p:nvSpPr>
        <p:spPr/>
        <p:txBody>
          <a:bodyPr/>
          <a:lstStyle/>
          <a:p>
            <a:pPr algn="l"/>
            <a:r>
              <a:rPr lang="en-US" b="1">
                <a:latin typeface="Open Sans" panose="020B0606030504020204" pitchFamily="34" charset="0"/>
                <a:ea typeface="Open Sans" panose="020B0606030504020204" pitchFamily="34" charset="0"/>
                <a:cs typeface="Open Sans" panose="020B0606030504020204" pitchFamily="34" charset="0"/>
              </a:rPr>
              <a:t>Next Steps</a:t>
            </a:r>
          </a:p>
        </p:txBody>
      </p:sp>
      <p:graphicFrame>
        <p:nvGraphicFramePr>
          <p:cNvPr id="4" name="Diagram 3" descr="Chart displaying next steps for development of Cal Heat Score">
            <a:extLst>
              <a:ext uri="{FF2B5EF4-FFF2-40B4-BE49-F238E27FC236}">
                <a16:creationId xmlns:a16="http://schemas.microsoft.com/office/drawing/2014/main" id="{35AA6409-E298-DFF6-2EF3-0C82EAC2682D}"/>
              </a:ext>
            </a:extLst>
          </p:cNvPr>
          <p:cNvGraphicFramePr/>
          <p:nvPr>
            <p:extLst>
              <p:ext uri="{D42A27DB-BD31-4B8C-83A1-F6EECF244321}">
                <p14:modId xmlns:p14="http://schemas.microsoft.com/office/powerpoint/2010/main" val="4196655382"/>
              </p:ext>
            </p:extLst>
          </p:nvPr>
        </p:nvGraphicFramePr>
        <p:xfrm>
          <a:off x="197193" y="1681736"/>
          <a:ext cx="11859340" cy="4688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26771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113CD2-6EB3-E86D-CB69-BFEBFFA51B9C}"/>
              </a:ext>
            </a:extLst>
          </p:cNvPr>
          <p:cNvSpPr>
            <a:spLocks noGrp="1"/>
          </p:cNvSpPr>
          <p:nvPr>
            <p:ph type="title"/>
          </p:nvPr>
        </p:nvSpPr>
        <p:spPr/>
        <p:txBody>
          <a:bodyPr/>
          <a:lstStyle/>
          <a:p>
            <a:r>
              <a:rPr lang="en-US"/>
              <a:t>Future Directions</a:t>
            </a:r>
          </a:p>
        </p:txBody>
      </p:sp>
      <p:sp>
        <p:nvSpPr>
          <p:cNvPr id="2" name="Text Placeholder 1">
            <a:extLst>
              <a:ext uri="{FF2B5EF4-FFF2-40B4-BE49-F238E27FC236}">
                <a16:creationId xmlns:a16="http://schemas.microsoft.com/office/drawing/2014/main" id="{45063D5D-043E-DE4E-04AE-EC960B5EA58E}"/>
              </a:ext>
              <a:ext uri="{C183D7F6-B498-43B3-948B-1728B52AA6E4}">
                <adec:decorative xmlns:adec="http://schemas.microsoft.com/office/drawing/2017/decorative" val="1"/>
              </a:ext>
            </a:extLst>
          </p:cNvPr>
          <p:cNvSpPr>
            <a:spLocks noGrp="1"/>
          </p:cNvSpPr>
          <p:nvPr>
            <p:ph type="body" idx="1"/>
          </p:nvPr>
        </p:nvSpPr>
        <p:spPr/>
        <p:txBody>
          <a:bodyPr/>
          <a:lstStyle/>
          <a:p>
            <a:endParaRPr lang="en-US"/>
          </a:p>
          <a:p>
            <a:endParaRPr lang="en-US"/>
          </a:p>
        </p:txBody>
      </p:sp>
      <p:graphicFrame>
        <p:nvGraphicFramePr>
          <p:cNvPr id="8" name="Diagram 7" descr="Next Steps for Cal Heat Score development">
            <a:extLst>
              <a:ext uri="{FF2B5EF4-FFF2-40B4-BE49-F238E27FC236}">
                <a16:creationId xmlns:a16="http://schemas.microsoft.com/office/drawing/2014/main" id="{8020760D-CAD4-4D5D-FCE3-09E8996CA242}"/>
              </a:ext>
            </a:extLst>
          </p:cNvPr>
          <p:cNvGraphicFramePr/>
          <p:nvPr>
            <p:extLst>
              <p:ext uri="{D42A27DB-BD31-4B8C-83A1-F6EECF244321}">
                <p14:modId xmlns:p14="http://schemas.microsoft.com/office/powerpoint/2010/main" val="1008223572"/>
              </p:ext>
            </p:extLst>
          </p:nvPr>
        </p:nvGraphicFramePr>
        <p:xfrm>
          <a:off x="2021841" y="1889761"/>
          <a:ext cx="8463279" cy="3917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6514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82578-4249-EF7A-73EA-AA36D57EFEE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81CC0C9-7978-40CF-D35C-1E693272F720}"/>
              </a:ext>
            </a:extLst>
          </p:cNvPr>
          <p:cNvSpPr>
            <a:spLocks noGrp="1"/>
          </p:cNvSpPr>
          <p:nvPr>
            <p:ph type="title" idx="4294967295"/>
          </p:nvPr>
        </p:nvSpPr>
        <p:spPr>
          <a:xfrm>
            <a:off x="688975" y="3055144"/>
            <a:ext cx="10457245" cy="74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bg1"/>
                </a:solidFill>
                <a:ea typeface="+mn-ea"/>
                <a:cs typeface="+mn-cs"/>
              </a:rPr>
              <a:t>Item 3 | Discussion</a:t>
            </a:r>
            <a:endParaRPr lang="en-US">
              <a:solidFill>
                <a:schemeClr val="bg1"/>
              </a:solidFill>
              <a:ea typeface="+mn-ea"/>
              <a:cs typeface="+mn-cs"/>
            </a:endParaRPr>
          </a:p>
        </p:txBody>
      </p:sp>
    </p:spTree>
    <p:extLst>
      <p:ext uri="{BB962C8B-B14F-4D97-AF65-F5344CB8AC3E}">
        <p14:creationId xmlns:p14="http://schemas.microsoft.com/office/powerpoint/2010/main" val="41662547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E5B22B-1E0A-5820-A1C9-20F63C7779D4}"/>
              </a:ext>
            </a:extLst>
          </p:cNvPr>
          <p:cNvSpPr>
            <a:spLocks noGrp="1"/>
          </p:cNvSpPr>
          <p:nvPr>
            <p:ph type="title"/>
          </p:nvPr>
        </p:nvSpPr>
        <p:spPr/>
        <p:txBody>
          <a:bodyPr/>
          <a:lstStyle/>
          <a:p>
            <a:r>
              <a:rPr lang="en-US"/>
              <a:t>How to Get Involved</a:t>
            </a:r>
          </a:p>
        </p:txBody>
      </p:sp>
      <p:sp>
        <p:nvSpPr>
          <p:cNvPr id="2" name="Text Placeholder 1">
            <a:extLst>
              <a:ext uri="{FF2B5EF4-FFF2-40B4-BE49-F238E27FC236}">
                <a16:creationId xmlns:a16="http://schemas.microsoft.com/office/drawing/2014/main" id="{F9DC7F39-D22D-36D7-4D76-C4B31B34E4A4}"/>
              </a:ext>
            </a:extLst>
          </p:cNvPr>
          <p:cNvSpPr>
            <a:spLocks noGrp="1"/>
          </p:cNvSpPr>
          <p:nvPr>
            <p:ph type="body" idx="1"/>
          </p:nvPr>
        </p:nvSpPr>
        <p:spPr>
          <a:xfrm>
            <a:off x="1492991" y="1966000"/>
            <a:ext cx="9206019" cy="2926000"/>
          </a:xfrm>
        </p:spPr>
        <p:txBody>
          <a:bodyPr/>
          <a:lstStyle/>
          <a:p>
            <a:r>
              <a:rPr lang="en-US" sz="2667"/>
              <a:t>Join listserv </a:t>
            </a:r>
            <a:r>
              <a:rPr lang="en-US" sz="2667" b="1"/>
              <a:t>CalHeatScore.calepa.ca.gov </a:t>
            </a:r>
          </a:p>
          <a:p>
            <a:r>
              <a:rPr lang="en-US" sz="2667"/>
              <a:t>Email us with comments: </a:t>
            </a:r>
            <a:r>
              <a:rPr lang="en-US" sz="2667" b="1"/>
              <a:t>CalHeatScore@oehha.ca.gov</a:t>
            </a:r>
          </a:p>
          <a:p>
            <a:r>
              <a:rPr lang="en-US" sz="2667"/>
              <a:t>Try out CalHeatScore for yourself! </a:t>
            </a:r>
          </a:p>
        </p:txBody>
      </p:sp>
    </p:spTree>
    <p:extLst>
      <p:ext uri="{BB962C8B-B14F-4D97-AF65-F5344CB8AC3E}">
        <p14:creationId xmlns:p14="http://schemas.microsoft.com/office/powerpoint/2010/main" val="14077734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0D77D-3360-2592-E704-83AFE316AB1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4E1C673-E4D5-FFB0-3D4F-C1197475C027}"/>
              </a:ext>
            </a:extLst>
          </p:cNvPr>
          <p:cNvSpPr>
            <a:spLocks noGrp="1"/>
          </p:cNvSpPr>
          <p:nvPr>
            <p:ph type="title" idx="4294967295"/>
          </p:nvPr>
        </p:nvSpPr>
        <p:spPr>
          <a:xfrm>
            <a:off x="688976" y="3055144"/>
            <a:ext cx="10153648" cy="74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bg1"/>
                </a:solidFill>
                <a:ea typeface="+mn-ea"/>
                <a:cs typeface="+mn-cs"/>
              </a:rPr>
              <a:t>Item 10 | Discussion</a:t>
            </a:r>
            <a:br>
              <a:rPr lang="en-US" sz="5400">
                <a:solidFill>
                  <a:schemeClr val="bg1"/>
                </a:solidFill>
                <a:ea typeface="+mn-ea"/>
                <a:cs typeface="+mn-cs"/>
              </a:rPr>
            </a:br>
            <a:endParaRPr lang="en-US">
              <a:solidFill>
                <a:schemeClr val="bg1"/>
              </a:solidFill>
              <a:ea typeface="+mn-ea"/>
              <a:cs typeface="+mn-cs"/>
            </a:endParaRPr>
          </a:p>
        </p:txBody>
      </p:sp>
    </p:spTree>
    <p:extLst>
      <p:ext uri="{BB962C8B-B14F-4D97-AF65-F5344CB8AC3E}">
        <p14:creationId xmlns:p14="http://schemas.microsoft.com/office/powerpoint/2010/main" val="38684153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6C7B7-9307-8533-A1C5-60074ECE3F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3AF2351-6102-AB31-0CA0-8E696E8CA0E9}"/>
              </a:ext>
            </a:extLst>
          </p:cNvPr>
          <p:cNvSpPr>
            <a:spLocks noGrp="1"/>
          </p:cNvSpPr>
          <p:nvPr>
            <p:ph type="title" idx="4294967295"/>
          </p:nvPr>
        </p:nvSpPr>
        <p:spPr>
          <a:xfrm>
            <a:off x="688976" y="3055144"/>
            <a:ext cx="10153648" cy="74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bg1"/>
                </a:solidFill>
                <a:ea typeface="+mn-ea"/>
                <a:cs typeface="+mn-cs"/>
              </a:rPr>
              <a:t>Item 11 | General Public Comment</a:t>
            </a:r>
            <a:br>
              <a:rPr lang="en-US" sz="5400">
                <a:solidFill>
                  <a:schemeClr val="bg1"/>
                </a:solidFill>
                <a:ea typeface="+mn-ea"/>
                <a:cs typeface="+mn-cs"/>
              </a:rPr>
            </a:br>
            <a:endParaRPr lang="en-US">
              <a:solidFill>
                <a:schemeClr val="bg1"/>
              </a:solidFill>
              <a:ea typeface="+mn-ea"/>
              <a:cs typeface="+mn-cs"/>
            </a:endParaRPr>
          </a:p>
        </p:txBody>
      </p:sp>
    </p:spTree>
    <p:extLst>
      <p:ext uri="{BB962C8B-B14F-4D97-AF65-F5344CB8AC3E}">
        <p14:creationId xmlns:p14="http://schemas.microsoft.com/office/powerpoint/2010/main" val="41602431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55D4F-4634-C945-19FE-20ED01EC8D3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E2E223E-070F-DBA5-F999-A794042CD2B5}"/>
              </a:ext>
            </a:extLst>
          </p:cNvPr>
          <p:cNvSpPr>
            <a:spLocks noGrp="1"/>
          </p:cNvSpPr>
          <p:nvPr>
            <p:ph type="title" idx="4294967295"/>
          </p:nvPr>
        </p:nvSpPr>
        <p:spPr>
          <a:xfrm>
            <a:off x="674688" y="2681288"/>
            <a:ext cx="9310967" cy="149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tx2"/>
                </a:solidFill>
                <a:ea typeface="+mn-ea"/>
                <a:cs typeface="+mn-cs"/>
              </a:rPr>
              <a:t>Item 12 | Closing and Meeting Adjourned </a:t>
            </a:r>
          </a:p>
        </p:txBody>
      </p:sp>
    </p:spTree>
    <p:extLst>
      <p:ext uri="{BB962C8B-B14F-4D97-AF65-F5344CB8AC3E}">
        <p14:creationId xmlns:p14="http://schemas.microsoft.com/office/powerpoint/2010/main" val="35582208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D49CBB-8046-71A5-BB08-466B0D24C204}"/>
              </a:ext>
            </a:extLst>
          </p:cNvPr>
          <p:cNvSpPr>
            <a:spLocks noGrp="1"/>
          </p:cNvSpPr>
          <p:nvPr>
            <p:ph type="title" idx="4294967295"/>
          </p:nvPr>
        </p:nvSpPr>
        <p:spPr>
          <a:xfrm>
            <a:off x="733425" y="815546"/>
            <a:ext cx="11326770" cy="12649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200" b="1" i="0" u="none" strike="noStrike" kern="1200" cap="none" spc="0" normalizeH="0" baseline="0" noProof="0">
                <a:ln>
                  <a:noFill/>
                </a:ln>
                <a:solidFill>
                  <a:schemeClr val="bg1"/>
                </a:solidFill>
                <a:effectLst/>
                <a:uLnTx/>
                <a:uFillTx/>
                <a:latin typeface="+mj-lt"/>
                <a:ea typeface="+mn-ea"/>
                <a:cs typeface="+mn-cs"/>
              </a:rPr>
              <a:t>Thank You for Joining! </a:t>
            </a:r>
          </a:p>
        </p:txBody>
      </p:sp>
      <p:sp>
        <p:nvSpPr>
          <p:cNvPr id="3" name="Text Placeholder 4">
            <a:extLst>
              <a:ext uri="{FF2B5EF4-FFF2-40B4-BE49-F238E27FC236}">
                <a16:creationId xmlns:a16="http://schemas.microsoft.com/office/drawing/2014/main" id="{604EF2E3-04BE-016F-66C8-27532C6782E0}"/>
              </a:ext>
            </a:extLst>
          </p:cNvPr>
          <p:cNvSpPr txBox="1">
            <a:spLocks/>
          </p:cNvSpPr>
          <p:nvPr/>
        </p:nvSpPr>
        <p:spPr>
          <a:xfrm>
            <a:off x="772319" y="2585999"/>
            <a:ext cx="1890712" cy="382587"/>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chemeClr val="bg1"/>
                </a:solidFill>
                <a:latin typeface="+mj-lt"/>
                <a:ea typeface="Poppins"/>
                <a:cs typeface="Poppins"/>
                <a:sym typeface="Poppins"/>
              </a:rPr>
              <a:t>CONTACT</a:t>
            </a:r>
            <a:endParaRPr lang="en-US" sz="2400" b="1">
              <a:solidFill>
                <a:schemeClr val="bg1"/>
              </a:solidFill>
              <a:latin typeface="+mj-lt"/>
            </a:endParaRPr>
          </a:p>
        </p:txBody>
      </p:sp>
      <p:sp>
        <p:nvSpPr>
          <p:cNvPr id="4" name="Text Placeholder 4">
            <a:extLst>
              <a:ext uri="{FF2B5EF4-FFF2-40B4-BE49-F238E27FC236}">
                <a16:creationId xmlns:a16="http://schemas.microsoft.com/office/drawing/2014/main" id="{44B26461-8C90-60E4-C17B-1786820B53BD}"/>
              </a:ext>
            </a:extLst>
          </p:cNvPr>
          <p:cNvSpPr txBox="1">
            <a:spLocks/>
          </p:cNvSpPr>
          <p:nvPr/>
        </p:nvSpPr>
        <p:spPr>
          <a:xfrm>
            <a:off x="772319" y="2968586"/>
            <a:ext cx="4646612" cy="382587"/>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bg1"/>
                </a:solidFill>
                <a:cs typeface="Poppins"/>
                <a:sym typeface="Poppins"/>
              </a:rPr>
              <a:t>icarp@opr.ca.gov</a:t>
            </a:r>
            <a:endParaRPr lang="en-US">
              <a:solidFill>
                <a:schemeClr val="bg1"/>
              </a:solidFill>
            </a:endParaRPr>
          </a:p>
        </p:txBody>
      </p:sp>
      <p:sp>
        <p:nvSpPr>
          <p:cNvPr id="6" name="Text Placeholder 4">
            <a:extLst>
              <a:ext uri="{FF2B5EF4-FFF2-40B4-BE49-F238E27FC236}">
                <a16:creationId xmlns:a16="http://schemas.microsoft.com/office/drawing/2014/main" id="{8FDB97EF-9581-F998-0C78-7F0AEB11BACC}"/>
              </a:ext>
            </a:extLst>
          </p:cNvPr>
          <p:cNvSpPr txBox="1">
            <a:spLocks/>
          </p:cNvSpPr>
          <p:nvPr/>
        </p:nvSpPr>
        <p:spPr>
          <a:xfrm>
            <a:off x="733426" y="3614459"/>
            <a:ext cx="4925171" cy="406401"/>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chemeClr val="bg1"/>
                </a:solidFill>
                <a:latin typeface="+mj-lt"/>
                <a:cs typeface="Poppins"/>
                <a:sym typeface="Poppins"/>
              </a:rPr>
              <a:t>FUTURE MEETING DATES</a:t>
            </a:r>
            <a:endParaRPr lang="en-US" sz="2400" b="1">
              <a:solidFill>
                <a:schemeClr val="bg1"/>
              </a:solidFill>
              <a:latin typeface="Rockwell Nova"/>
              <a:cs typeface="Poppins"/>
            </a:endParaRPr>
          </a:p>
        </p:txBody>
      </p:sp>
      <p:sp>
        <p:nvSpPr>
          <p:cNvPr id="5" name="Text Placeholder 4">
            <a:extLst>
              <a:ext uri="{FF2B5EF4-FFF2-40B4-BE49-F238E27FC236}">
                <a16:creationId xmlns:a16="http://schemas.microsoft.com/office/drawing/2014/main" id="{D1A0B985-2A48-9E66-8298-7B40FE2A1B93}"/>
              </a:ext>
            </a:extLst>
          </p:cNvPr>
          <p:cNvSpPr txBox="1">
            <a:spLocks/>
          </p:cNvSpPr>
          <p:nvPr/>
        </p:nvSpPr>
        <p:spPr>
          <a:xfrm>
            <a:off x="772319" y="4115919"/>
            <a:ext cx="4925171" cy="1465074"/>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chemeClr val="bg1"/>
                </a:solidFill>
                <a:cs typeface="Poppins"/>
                <a:sym typeface="Poppins"/>
              </a:rPr>
              <a:t>August 29</a:t>
            </a:r>
            <a:r>
              <a:rPr lang="en-US" sz="2000" b="1" baseline="30000">
                <a:solidFill>
                  <a:schemeClr val="bg1"/>
                </a:solidFill>
                <a:cs typeface="Poppins"/>
                <a:sym typeface="Poppins"/>
              </a:rPr>
              <a:t>th</a:t>
            </a:r>
            <a:r>
              <a:rPr lang="en-US" sz="2000" b="1">
                <a:solidFill>
                  <a:schemeClr val="bg1"/>
                </a:solidFill>
                <a:cs typeface="Poppins"/>
                <a:sym typeface="Poppins"/>
              </a:rPr>
              <a:t> </a:t>
            </a:r>
          </a:p>
          <a:p>
            <a:pPr marL="0" indent="0">
              <a:buNone/>
            </a:pPr>
            <a:r>
              <a:rPr lang="en-US" sz="2000" b="1">
                <a:solidFill>
                  <a:schemeClr val="bg1"/>
                </a:solidFill>
                <a:cs typeface="Poppins"/>
                <a:sym typeface="Poppins"/>
              </a:rPr>
              <a:t>October 24</a:t>
            </a:r>
            <a:r>
              <a:rPr lang="en-US" sz="2000" b="1" baseline="30000">
                <a:solidFill>
                  <a:schemeClr val="bg1"/>
                </a:solidFill>
                <a:cs typeface="Poppins"/>
                <a:sym typeface="Poppins"/>
              </a:rPr>
              <a:t>th</a:t>
            </a:r>
            <a:r>
              <a:rPr lang="en-US" sz="2000" b="1">
                <a:solidFill>
                  <a:schemeClr val="bg1"/>
                </a:solidFill>
                <a:cs typeface="Poppins"/>
                <a:sym typeface="Poppins"/>
              </a:rPr>
              <a:t> </a:t>
            </a:r>
          </a:p>
          <a:p>
            <a:pPr marL="0" indent="0">
              <a:buNone/>
            </a:pPr>
            <a:r>
              <a:rPr lang="en-US" sz="2000">
                <a:solidFill>
                  <a:schemeClr val="bg1"/>
                </a:solidFill>
                <a:cs typeface="Poppins"/>
                <a:sym typeface="Poppins"/>
              </a:rPr>
              <a:t>Newsletter and more: lci.ca.gov/climate/</a:t>
            </a:r>
            <a:r>
              <a:rPr lang="en-US" sz="2000" err="1">
                <a:solidFill>
                  <a:schemeClr val="bg1"/>
                </a:solidFill>
                <a:cs typeface="Poppins"/>
                <a:sym typeface="Poppins"/>
              </a:rPr>
              <a:t>icarp</a:t>
            </a:r>
            <a:endParaRPr lang="en-US" sz="2000">
              <a:solidFill>
                <a:schemeClr val="bg1"/>
              </a:solidFill>
              <a:cs typeface="Poppins"/>
              <a:sym typeface="Poppins"/>
            </a:endParaRPr>
          </a:p>
        </p:txBody>
      </p:sp>
      <p:sp>
        <p:nvSpPr>
          <p:cNvPr id="19" name="Rectangle: Rounded Corners 18">
            <a:extLst>
              <a:ext uri="{FF2B5EF4-FFF2-40B4-BE49-F238E27FC236}">
                <a16:creationId xmlns:a16="http://schemas.microsoft.com/office/drawing/2014/main" id="{5B6E1314-34A3-3192-E74C-06ED109D55FC}"/>
              </a:ext>
              <a:ext uri="{C183D7F6-B498-43B3-948B-1728B52AA6E4}">
                <adec:decorative xmlns:adec="http://schemas.microsoft.com/office/drawing/2017/decorative" val="1"/>
              </a:ext>
            </a:extLst>
          </p:cNvPr>
          <p:cNvSpPr/>
          <p:nvPr/>
        </p:nvSpPr>
        <p:spPr>
          <a:xfrm>
            <a:off x="6124574" y="2567782"/>
            <a:ext cx="5334000" cy="2933700"/>
          </a:xfrm>
          <a:prstGeom prst="roundRect">
            <a:avLst>
              <a:gd name="adj" fmla="val 319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4">
            <a:extLst>
              <a:ext uri="{FF2B5EF4-FFF2-40B4-BE49-F238E27FC236}">
                <a16:creationId xmlns:a16="http://schemas.microsoft.com/office/drawing/2014/main" id="{E888E3A9-A5A1-56F4-78E7-777766B1CEBD}"/>
              </a:ext>
            </a:extLst>
          </p:cNvPr>
          <p:cNvSpPr txBox="1">
            <a:spLocks/>
          </p:cNvSpPr>
          <p:nvPr/>
        </p:nvSpPr>
        <p:spPr>
          <a:xfrm>
            <a:off x="6416907" y="2745032"/>
            <a:ext cx="3632014" cy="512465"/>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chemeClr val="tx2"/>
                </a:solidFill>
                <a:latin typeface="+mj-lt"/>
                <a:ea typeface="Poppins"/>
                <a:cs typeface="Poppins"/>
                <a:sym typeface="Poppins"/>
              </a:rPr>
              <a:t>STAY CONNECTED</a:t>
            </a:r>
            <a:endParaRPr lang="en-US" sz="2400" b="1">
              <a:solidFill>
                <a:schemeClr val="tx2"/>
              </a:solidFill>
              <a:latin typeface="+mj-lt"/>
            </a:endParaRPr>
          </a:p>
        </p:txBody>
      </p:sp>
      <p:grpSp>
        <p:nvGrpSpPr>
          <p:cNvPr id="31" name="Group 30">
            <a:extLst>
              <a:ext uri="{FF2B5EF4-FFF2-40B4-BE49-F238E27FC236}">
                <a16:creationId xmlns:a16="http://schemas.microsoft.com/office/drawing/2014/main" id="{FCA4C761-232A-92EA-1716-0A5680451292}"/>
              </a:ext>
              <a:ext uri="{C183D7F6-B498-43B3-948B-1728B52AA6E4}">
                <adec:decorative xmlns:adec="http://schemas.microsoft.com/office/drawing/2017/decorative" val="1"/>
              </a:ext>
            </a:extLst>
          </p:cNvPr>
          <p:cNvGrpSpPr/>
          <p:nvPr/>
        </p:nvGrpSpPr>
        <p:grpSpPr>
          <a:xfrm>
            <a:off x="6418066" y="3260250"/>
            <a:ext cx="708420" cy="708420"/>
            <a:chOff x="6669683" y="4337013"/>
            <a:chExt cx="708420" cy="708420"/>
          </a:xfrm>
        </p:grpSpPr>
        <p:sp>
          <p:nvSpPr>
            <p:cNvPr id="23" name="Oval 22">
              <a:extLst>
                <a:ext uri="{FF2B5EF4-FFF2-40B4-BE49-F238E27FC236}">
                  <a16:creationId xmlns:a16="http://schemas.microsoft.com/office/drawing/2014/main" id="{794C429C-F87E-F910-4B93-9F270133CBA5}"/>
                </a:ext>
                <a:ext uri="{C183D7F6-B498-43B3-948B-1728B52AA6E4}">
                  <adec:decorative xmlns:adec="http://schemas.microsoft.com/office/drawing/2017/decorative" val="1"/>
                </a:ext>
              </a:extLst>
            </p:cNvPr>
            <p:cNvSpPr/>
            <p:nvPr/>
          </p:nvSpPr>
          <p:spPr>
            <a:xfrm>
              <a:off x="6669683" y="4337013"/>
              <a:ext cx="708420" cy="7084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raphic 27">
              <a:extLst>
                <a:ext uri="{FF2B5EF4-FFF2-40B4-BE49-F238E27FC236}">
                  <a16:creationId xmlns:a16="http://schemas.microsoft.com/office/drawing/2014/main" id="{BC397933-3835-206A-436D-7EAB30EBC1B6}"/>
                </a:ext>
                <a:ext uri="{C183D7F6-B498-43B3-948B-1728B52AA6E4}">
                  <adec:decorative xmlns:adec="http://schemas.microsoft.com/office/drawing/2017/decorative" val="1"/>
                </a:ext>
              </a:extLst>
            </p:cNvPr>
            <p:cNvSpPr/>
            <p:nvPr/>
          </p:nvSpPr>
          <p:spPr>
            <a:xfrm>
              <a:off x="6817449" y="4503874"/>
              <a:ext cx="414508" cy="374697"/>
            </a:xfrm>
            <a:custGeom>
              <a:avLst/>
              <a:gdLst>
                <a:gd name="connsiteX0" fmla="*/ 326419 w 414508"/>
                <a:gd name="connsiteY0" fmla="*/ 0 h 374697"/>
                <a:gd name="connsiteX1" fmla="*/ 390010 w 414508"/>
                <a:gd name="connsiteY1" fmla="*/ 0 h 374697"/>
                <a:gd name="connsiteX2" fmla="*/ 251119 w 414508"/>
                <a:gd name="connsiteY2" fmla="*/ 158706 h 374697"/>
                <a:gd name="connsiteX3" fmla="*/ 414509 w 414508"/>
                <a:gd name="connsiteY3" fmla="*/ 374697 h 374697"/>
                <a:gd name="connsiteX4" fmla="*/ 286607 w 414508"/>
                <a:gd name="connsiteY4" fmla="*/ 374697 h 374697"/>
                <a:gd name="connsiteX5" fmla="*/ 186358 w 414508"/>
                <a:gd name="connsiteY5" fmla="*/ 243733 h 374697"/>
                <a:gd name="connsiteX6" fmla="*/ 71787 w 414508"/>
                <a:gd name="connsiteY6" fmla="*/ 374697 h 374697"/>
                <a:gd name="connsiteX7" fmla="*/ 8106 w 414508"/>
                <a:gd name="connsiteY7" fmla="*/ 374697 h 374697"/>
                <a:gd name="connsiteX8" fmla="*/ 156634 w 414508"/>
                <a:gd name="connsiteY8" fmla="*/ 204913 h 374697"/>
                <a:gd name="connsiteX9" fmla="*/ 0 w 414508"/>
                <a:gd name="connsiteY9" fmla="*/ 0 h 374697"/>
                <a:gd name="connsiteX10" fmla="*/ 131144 w 414508"/>
                <a:gd name="connsiteY10" fmla="*/ 0 h 374697"/>
                <a:gd name="connsiteX11" fmla="*/ 221666 w 414508"/>
                <a:gd name="connsiteY11" fmla="*/ 119705 h 374697"/>
                <a:gd name="connsiteX12" fmla="*/ 326419 w 414508"/>
                <a:gd name="connsiteY12" fmla="*/ 0 h 374697"/>
                <a:gd name="connsiteX13" fmla="*/ 304081 w 414508"/>
                <a:gd name="connsiteY13" fmla="*/ 336687 h 374697"/>
                <a:gd name="connsiteX14" fmla="*/ 339299 w 414508"/>
                <a:gd name="connsiteY14" fmla="*/ 336687 h 374697"/>
                <a:gd name="connsiteX15" fmla="*/ 111959 w 414508"/>
                <a:gd name="connsiteY15" fmla="*/ 36029 h 374697"/>
                <a:gd name="connsiteX16" fmla="*/ 74129 w 414508"/>
                <a:gd name="connsiteY16" fmla="*/ 36029 h 374697"/>
                <a:gd name="connsiteX17" fmla="*/ 304081 w 414508"/>
                <a:gd name="connsiteY17" fmla="*/ 336687 h 3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4508" h="374697">
                  <a:moveTo>
                    <a:pt x="326419" y="0"/>
                  </a:moveTo>
                  <a:lnTo>
                    <a:pt x="390010" y="0"/>
                  </a:lnTo>
                  <a:lnTo>
                    <a:pt x="251119" y="158706"/>
                  </a:lnTo>
                  <a:lnTo>
                    <a:pt x="414509" y="374697"/>
                  </a:lnTo>
                  <a:lnTo>
                    <a:pt x="286607" y="374697"/>
                  </a:lnTo>
                  <a:lnTo>
                    <a:pt x="186358" y="243733"/>
                  </a:lnTo>
                  <a:lnTo>
                    <a:pt x="71787" y="374697"/>
                  </a:lnTo>
                  <a:lnTo>
                    <a:pt x="8106" y="374697"/>
                  </a:lnTo>
                  <a:lnTo>
                    <a:pt x="156634" y="204913"/>
                  </a:lnTo>
                  <a:lnTo>
                    <a:pt x="0" y="0"/>
                  </a:lnTo>
                  <a:lnTo>
                    <a:pt x="131144" y="0"/>
                  </a:lnTo>
                  <a:lnTo>
                    <a:pt x="221666" y="119705"/>
                  </a:lnTo>
                  <a:lnTo>
                    <a:pt x="326419" y="0"/>
                  </a:lnTo>
                  <a:close/>
                  <a:moveTo>
                    <a:pt x="304081" y="336687"/>
                  </a:moveTo>
                  <a:lnTo>
                    <a:pt x="339299" y="336687"/>
                  </a:lnTo>
                  <a:lnTo>
                    <a:pt x="111959" y="36029"/>
                  </a:lnTo>
                  <a:lnTo>
                    <a:pt x="74129" y="36029"/>
                  </a:lnTo>
                  <a:lnTo>
                    <a:pt x="304081" y="336687"/>
                  </a:lnTo>
                  <a:close/>
                </a:path>
              </a:pathLst>
            </a:custGeom>
            <a:solidFill>
              <a:schemeClr val="bg2"/>
            </a:solidFill>
            <a:ln w="893" cap="flat">
              <a:noFill/>
              <a:prstDash val="solid"/>
              <a:miter/>
            </a:ln>
          </p:spPr>
          <p:txBody>
            <a:bodyPr rtlCol="0" anchor="ctr"/>
            <a:lstStyle/>
            <a:p>
              <a:endParaRPr lang="en-US"/>
            </a:p>
          </p:txBody>
        </p:sp>
      </p:grpSp>
      <p:sp>
        <p:nvSpPr>
          <p:cNvPr id="15" name="Text Placeholder 4">
            <a:extLst>
              <a:ext uri="{FF2B5EF4-FFF2-40B4-BE49-F238E27FC236}">
                <a16:creationId xmlns:a16="http://schemas.microsoft.com/office/drawing/2014/main" id="{7494A2FF-4A0B-E272-732B-63EB7B559E37}"/>
              </a:ext>
            </a:extLst>
          </p:cNvPr>
          <p:cNvSpPr txBox="1">
            <a:spLocks/>
          </p:cNvSpPr>
          <p:nvPr/>
        </p:nvSpPr>
        <p:spPr>
          <a:xfrm>
            <a:off x="7406481" y="3249336"/>
            <a:ext cx="3768724" cy="730249"/>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cs typeface="Poppins"/>
                <a:sym typeface="Poppins"/>
              </a:rPr>
              <a:t>@Cal_LCI</a:t>
            </a:r>
            <a:endParaRPr lang="en-US" sz="2400"/>
          </a:p>
        </p:txBody>
      </p:sp>
      <p:grpSp>
        <p:nvGrpSpPr>
          <p:cNvPr id="21" name="Group 20">
            <a:extLst>
              <a:ext uri="{FF2B5EF4-FFF2-40B4-BE49-F238E27FC236}">
                <a16:creationId xmlns:a16="http://schemas.microsoft.com/office/drawing/2014/main" id="{ED081672-FA96-73C6-EACE-29A1326A5481}"/>
              </a:ext>
              <a:ext uri="{C183D7F6-B498-43B3-948B-1728B52AA6E4}">
                <adec:decorative xmlns:adec="http://schemas.microsoft.com/office/drawing/2017/decorative" val="1"/>
              </a:ext>
            </a:extLst>
          </p:cNvPr>
          <p:cNvGrpSpPr/>
          <p:nvPr/>
        </p:nvGrpSpPr>
        <p:grpSpPr>
          <a:xfrm>
            <a:off x="6407943" y="4280021"/>
            <a:ext cx="708420" cy="708420"/>
            <a:chOff x="6524228" y="3167460"/>
            <a:chExt cx="818356" cy="818356"/>
          </a:xfrm>
          <a:solidFill>
            <a:schemeClr val="accent4"/>
          </a:solidFill>
        </p:grpSpPr>
        <p:sp>
          <p:nvSpPr>
            <p:cNvPr id="20" name="Oval 19">
              <a:extLst>
                <a:ext uri="{FF2B5EF4-FFF2-40B4-BE49-F238E27FC236}">
                  <a16:creationId xmlns:a16="http://schemas.microsoft.com/office/drawing/2014/main" id="{07163455-2DE8-6505-D5BA-3ED64C33F0BE}"/>
                </a:ext>
                <a:ext uri="{C183D7F6-B498-43B3-948B-1728B52AA6E4}">
                  <adec:decorative xmlns:adec="http://schemas.microsoft.com/office/drawing/2017/decorative" val="1"/>
                </a:ext>
              </a:extLst>
            </p:cNvPr>
            <p:cNvSpPr/>
            <p:nvPr/>
          </p:nvSpPr>
          <p:spPr>
            <a:xfrm>
              <a:off x="6524228" y="3167460"/>
              <a:ext cx="818356" cy="8183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0">
              <a:extLst>
                <a:ext uri="{FF2B5EF4-FFF2-40B4-BE49-F238E27FC236}">
                  <a16:creationId xmlns:a16="http://schemas.microsoft.com/office/drawing/2014/main" id="{C6C09428-447B-033D-2721-F2DED6ABAE89}"/>
                </a:ext>
                <a:ext uri="{C183D7F6-B498-43B3-948B-1728B52AA6E4}">
                  <adec:decorative xmlns:adec="http://schemas.microsoft.com/office/drawing/2017/decorative" val="1"/>
                </a:ext>
              </a:extLst>
            </p:cNvPr>
            <p:cNvSpPr/>
            <p:nvPr/>
          </p:nvSpPr>
          <p:spPr>
            <a:xfrm>
              <a:off x="6736451" y="3379727"/>
              <a:ext cx="393911" cy="393823"/>
            </a:xfrm>
            <a:custGeom>
              <a:avLst/>
              <a:gdLst>
                <a:gd name="connsiteX0" fmla="*/ 423300 w 1891134"/>
                <a:gd name="connsiteY0" fmla="*/ 1890712 h 1890711"/>
                <a:gd name="connsiteX1" fmla="*/ 31231 w 1891134"/>
                <a:gd name="connsiteY1" fmla="*/ 1890712 h 1890711"/>
                <a:gd name="connsiteX2" fmla="*/ 31231 w 1891134"/>
                <a:gd name="connsiteY2" fmla="*/ 628409 h 1890711"/>
                <a:gd name="connsiteX3" fmla="*/ 423300 w 1891134"/>
                <a:gd name="connsiteY3" fmla="*/ 628409 h 1890711"/>
                <a:gd name="connsiteX4" fmla="*/ 423300 w 1891134"/>
                <a:gd name="connsiteY4" fmla="*/ 1890712 h 1890711"/>
                <a:gd name="connsiteX5" fmla="*/ 227054 w 1891134"/>
                <a:gd name="connsiteY5" fmla="*/ 456219 h 1890711"/>
                <a:gd name="connsiteX6" fmla="*/ 0 w 1891134"/>
                <a:gd name="connsiteY6" fmla="*/ 227054 h 1890711"/>
                <a:gd name="connsiteX7" fmla="*/ 227054 w 1891134"/>
                <a:gd name="connsiteY7" fmla="*/ 0 h 1890711"/>
                <a:gd name="connsiteX8" fmla="*/ 454109 w 1891134"/>
                <a:gd name="connsiteY8" fmla="*/ 227054 h 1890711"/>
                <a:gd name="connsiteX9" fmla="*/ 227054 w 1891134"/>
                <a:gd name="connsiteY9" fmla="*/ 456219 h 1890711"/>
                <a:gd name="connsiteX10" fmla="*/ 1890712 w 1891134"/>
                <a:gd name="connsiteY10" fmla="*/ 1890712 h 1890711"/>
                <a:gd name="connsiteX11" fmla="*/ 1499487 w 1891134"/>
                <a:gd name="connsiteY11" fmla="*/ 1890712 h 1890711"/>
                <a:gd name="connsiteX12" fmla="*/ 1499487 w 1891134"/>
                <a:gd name="connsiteY12" fmla="*/ 1276231 h 1890711"/>
                <a:gd name="connsiteX13" fmla="*/ 1295644 w 1891134"/>
                <a:gd name="connsiteY13" fmla="*/ 941980 h 1890711"/>
                <a:gd name="connsiteX14" fmla="*/ 1060571 w 1891134"/>
                <a:gd name="connsiteY14" fmla="*/ 1265680 h 1890711"/>
                <a:gd name="connsiteX15" fmla="*/ 1060571 w 1891134"/>
                <a:gd name="connsiteY15" fmla="*/ 1890712 h 1890711"/>
                <a:gd name="connsiteX16" fmla="*/ 668924 w 1891134"/>
                <a:gd name="connsiteY16" fmla="*/ 1890712 h 1890711"/>
                <a:gd name="connsiteX17" fmla="*/ 668924 w 1891134"/>
                <a:gd name="connsiteY17" fmla="*/ 628409 h 1890711"/>
                <a:gd name="connsiteX18" fmla="*/ 1044956 w 1891134"/>
                <a:gd name="connsiteY18" fmla="*/ 628409 h 1890711"/>
                <a:gd name="connsiteX19" fmla="*/ 1044956 w 1891134"/>
                <a:gd name="connsiteY19" fmla="*/ 800598 h 1890711"/>
                <a:gd name="connsiteX20" fmla="*/ 1050442 w 1891134"/>
                <a:gd name="connsiteY20" fmla="*/ 800598 h 1890711"/>
                <a:gd name="connsiteX21" fmla="*/ 1421410 w 1891134"/>
                <a:gd name="connsiteY21" fmla="*/ 596756 h 1890711"/>
                <a:gd name="connsiteX22" fmla="*/ 1891134 w 1891134"/>
                <a:gd name="connsiteY22" fmla="*/ 1197310 h 1890711"/>
                <a:gd name="connsiteX23" fmla="*/ 1891134 w 1891134"/>
                <a:gd name="connsiteY23" fmla="*/ 1890712 h 1890711"/>
                <a:gd name="connsiteX24" fmla="*/ 1890712 w 1891134"/>
                <a:gd name="connsiteY24" fmla="*/ 1890712 h 18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91134" h="1890711">
                  <a:moveTo>
                    <a:pt x="423300" y="1890712"/>
                  </a:moveTo>
                  <a:lnTo>
                    <a:pt x="31231" y="1890712"/>
                  </a:lnTo>
                  <a:lnTo>
                    <a:pt x="31231" y="628409"/>
                  </a:lnTo>
                  <a:lnTo>
                    <a:pt x="423300" y="628409"/>
                  </a:lnTo>
                  <a:lnTo>
                    <a:pt x="423300" y="1890712"/>
                  </a:lnTo>
                  <a:close/>
                  <a:moveTo>
                    <a:pt x="227054" y="456219"/>
                  </a:moveTo>
                  <a:cubicBezTo>
                    <a:pt x="101710" y="456219"/>
                    <a:pt x="0" y="352398"/>
                    <a:pt x="0" y="227054"/>
                  </a:cubicBezTo>
                  <a:cubicBezTo>
                    <a:pt x="0" y="101710"/>
                    <a:pt x="101710" y="0"/>
                    <a:pt x="227054" y="0"/>
                  </a:cubicBezTo>
                  <a:cubicBezTo>
                    <a:pt x="352398" y="0"/>
                    <a:pt x="454109" y="101710"/>
                    <a:pt x="454109" y="227054"/>
                  </a:cubicBezTo>
                  <a:cubicBezTo>
                    <a:pt x="454109" y="352398"/>
                    <a:pt x="352398" y="456219"/>
                    <a:pt x="227054" y="456219"/>
                  </a:cubicBezTo>
                  <a:close/>
                  <a:moveTo>
                    <a:pt x="1890712" y="1890712"/>
                  </a:moveTo>
                  <a:lnTo>
                    <a:pt x="1499487" y="1890712"/>
                  </a:lnTo>
                  <a:lnTo>
                    <a:pt x="1499487" y="1276231"/>
                  </a:lnTo>
                  <a:cubicBezTo>
                    <a:pt x="1499487" y="1129785"/>
                    <a:pt x="1496532" y="941980"/>
                    <a:pt x="1295644" y="941980"/>
                  </a:cubicBezTo>
                  <a:cubicBezTo>
                    <a:pt x="1094756" y="941980"/>
                    <a:pt x="1060571" y="1101087"/>
                    <a:pt x="1060571" y="1265680"/>
                  </a:cubicBezTo>
                  <a:lnTo>
                    <a:pt x="1060571" y="1890712"/>
                  </a:lnTo>
                  <a:lnTo>
                    <a:pt x="668924" y="1890712"/>
                  </a:lnTo>
                  <a:lnTo>
                    <a:pt x="668924" y="628409"/>
                  </a:lnTo>
                  <a:lnTo>
                    <a:pt x="1044956" y="628409"/>
                  </a:lnTo>
                  <a:lnTo>
                    <a:pt x="1044956" y="800598"/>
                  </a:lnTo>
                  <a:lnTo>
                    <a:pt x="1050442" y="800598"/>
                  </a:lnTo>
                  <a:cubicBezTo>
                    <a:pt x="1102775" y="701420"/>
                    <a:pt x="1230651" y="596756"/>
                    <a:pt x="1421410" y="596756"/>
                  </a:cubicBezTo>
                  <a:cubicBezTo>
                    <a:pt x="1818122" y="596756"/>
                    <a:pt x="1891134" y="857995"/>
                    <a:pt x="1891134" y="1197310"/>
                  </a:cubicBezTo>
                  <a:lnTo>
                    <a:pt x="1891134" y="1890712"/>
                  </a:lnTo>
                  <a:lnTo>
                    <a:pt x="1890712" y="1890712"/>
                  </a:lnTo>
                  <a:close/>
                </a:path>
              </a:pathLst>
            </a:custGeom>
            <a:solidFill>
              <a:schemeClr val="bg2"/>
            </a:solidFill>
            <a:ln w="0" cap="flat">
              <a:noFill/>
              <a:prstDash val="solid"/>
              <a:miter/>
            </a:ln>
          </p:spPr>
          <p:txBody>
            <a:bodyPr rtlCol="0" anchor="ctr"/>
            <a:lstStyle/>
            <a:p>
              <a:endParaRPr lang="en-US"/>
            </a:p>
          </p:txBody>
        </p:sp>
      </p:grpSp>
      <p:sp>
        <p:nvSpPr>
          <p:cNvPr id="17" name="Text Placeholder 4">
            <a:extLst>
              <a:ext uri="{FF2B5EF4-FFF2-40B4-BE49-F238E27FC236}">
                <a16:creationId xmlns:a16="http://schemas.microsoft.com/office/drawing/2014/main" id="{6B14EB50-BBD6-2263-53BF-D645BBF4748F}"/>
              </a:ext>
            </a:extLst>
          </p:cNvPr>
          <p:cNvSpPr txBox="1">
            <a:spLocks/>
          </p:cNvSpPr>
          <p:nvPr/>
        </p:nvSpPr>
        <p:spPr>
          <a:xfrm>
            <a:off x="7406481" y="3953193"/>
            <a:ext cx="3768724" cy="136207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auto">
              <a:buNone/>
            </a:pPr>
            <a:r>
              <a:rPr lang="en-US" sz="2400" i="0">
                <a:effectLst/>
              </a:rPr>
              <a:t>Governor's Office of Land Use and Climate Innovation (LCI)</a:t>
            </a:r>
          </a:p>
        </p:txBody>
      </p:sp>
    </p:spTree>
    <p:extLst>
      <p:ext uri="{BB962C8B-B14F-4D97-AF65-F5344CB8AC3E}">
        <p14:creationId xmlns:p14="http://schemas.microsoft.com/office/powerpoint/2010/main" val="593372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713949-1981-E799-BE44-510168E207AE}"/>
              </a:ext>
            </a:extLst>
          </p:cNvPr>
          <p:cNvSpPr>
            <a:spLocks noGrp="1"/>
          </p:cNvSpPr>
          <p:nvPr>
            <p:ph type="title" idx="4294967295"/>
          </p:nvPr>
        </p:nvSpPr>
        <p:spPr>
          <a:xfrm>
            <a:off x="674688" y="2681288"/>
            <a:ext cx="9938883" cy="149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tx2"/>
                </a:solidFill>
                <a:ea typeface="+mn-ea"/>
                <a:cs typeface="+mn-cs"/>
              </a:rPr>
              <a:t>Item 4 | ICARP Programmatic Updates and Staff Report</a:t>
            </a:r>
          </a:p>
        </p:txBody>
      </p:sp>
    </p:spTree>
    <p:extLst>
      <p:ext uri="{BB962C8B-B14F-4D97-AF65-F5344CB8AC3E}">
        <p14:creationId xmlns:p14="http://schemas.microsoft.com/office/powerpoint/2010/main" val="1925596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DBB383-7969-E6D0-A5BD-F4AD74EC4AFE}"/>
              </a:ext>
            </a:extLst>
          </p:cNvPr>
          <p:cNvSpPr>
            <a:spLocks noGrp="1"/>
          </p:cNvSpPr>
          <p:nvPr>
            <p:ph type="title" idx="4294967295"/>
          </p:nvPr>
        </p:nvSpPr>
        <p:spPr>
          <a:xfrm>
            <a:off x="498475" y="547688"/>
            <a:ext cx="10415588"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spcBef>
                <a:spcPts val="1000"/>
              </a:spcBef>
              <a:defRPr/>
            </a:pPr>
            <a:r>
              <a:rPr lang="en-US" sz="4800">
                <a:solidFill>
                  <a:schemeClr val="tx2"/>
                </a:solidFill>
                <a:ea typeface="+mn-ea"/>
                <a:cs typeface="+mn-cs"/>
              </a:rPr>
              <a:t>Welcome New Staff!</a:t>
            </a:r>
            <a:endParaRPr lang="en-US">
              <a:solidFill>
                <a:schemeClr val="tx2"/>
              </a:solidFill>
              <a:ea typeface="+mn-ea"/>
              <a:cs typeface="+mn-cs"/>
            </a:endParaRPr>
          </a:p>
        </p:txBody>
      </p:sp>
      <p:pic>
        <p:nvPicPr>
          <p:cNvPr id="7" name="Picture Placeholder 6" descr="Picture of Colin Green, associate resilience and adaptation planner">
            <a:extLst>
              <a:ext uri="{FF2B5EF4-FFF2-40B4-BE49-F238E27FC236}">
                <a16:creationId xmlns:a16="http://schemas.microsoft.com/office/drawing/2014/main" id="{782C5B54-3DE4-90EE-975A-662CF45AFFD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21600000">
            <a:off x="2469267" y="2020553"/>
            <a:ext cx="2162597" cy="2162597"/>
          </a:xfrm>
          <a:prstGeom prst="flowChartConnector">
            <a:avLst/>
          </a:prstGeom>
        </p:spPr>
      </p:pic>
      <p:sp>
        <p:nvSpPr>
          <p:cNvPr id="9" name="Text Placeholder 3">
            <a:extLst>
              <a:ext uri="{FF2B5EF4-FFF2-40B4-BE49-F238E27FC236}">
                <a16:creationId xmlns:a16="http://schemas.microsoft.com/office/drawing/2014/main" id="{1BE8552A-0FE9-F6BF-EA5C-880863F003BF}"/>
              </a:ext>
            </a:extLst>
          </p:cNvPr>
          <p:cNvSpPr txBox="1">
            <a:spLocks/>
          </p:cNvSpPr>
          <p:nvPr/>
        </p:nvSpPr>
        <p:spPr>
          <a:xfrm>
            <a:off x="1790145" y="4535234"/>
            <a:ext cx="3520839" cy="161885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Colin Green</a:t>
            </a:r>
          </a:p>
          <a:p>
            <a:r>
              <a:rPr lang="en-US" sz="2400" b="0"/>
              <a:t>Associate Resilience and Adaptation Planner</a:t>
            </a:r>
          </a:p>
        </p:txBody>
      </p:sp>
      <p:pic>
        <p:nvPicPr>
          <p:cNvPr id="3" name="Picture Placeholder 6" descr="Picture of slobodan krstic, ICARP grant administrative analyst">
            <a:extLst>
              <a:ext uri="{FF2B5EF4-FFF2-40B4-BE49-F238E27FC236}">
                <a16:creationId xmlns:a16="http://schemas.microsoft.com/office/drawing/2014/main" id="{1923A9D0-EF6A-3F38-C92A-FC967C4A6AB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21600000">
            <a:off x="7560133" y="1973268"/>
            <a:ext cx="2162597" cy="2162597"/>
          </a:xfrm>
          <a:prstGeom prst="flowChartConnector">
            <a:avLst/>
          </a:prstGeom>
        </p:spPr>
      </p:pic>
      <p:sp>
        <p:nvSpPr>
          <p:cNvPr id="8" name="Text Placeholder 3">
            <a:extLst>
              <a:ext uri="{FF2B5EF4-FFF2-40B4-BE49-F238E27FC236}">
                <a16:creationId xmlns:a16="http://schemas.microsoft.com/office/drawing/2014/main" id="{A15E9D29-AFBA-A159-FDC3-BD27B37B47F5}"/>
              </a:ext>
            </a:extLst>
          </p:cNvPr>
          <p:cNvSpPr txBox="1">
            <a:spLocks/>
          </p:cNvSpPr>
          <p:nvPr/>
        </p:nvSpPr>
        <p:spPr>
          <a:xfrm>
            <a:off x="6804814" y="4529999"/>
            <a:ext cx="3673235" cy="161885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Slobodan (Bob) Krstic</a:t>
            </a:r>
          </a:p>
          <a:p>
            <a:r>
              <a:rPr lang="en-US" sz="2400" b="0"/>
              <a:t>ICARP Grant Administrative Analyst </a:t>
            </a:r>
          </a:p>
        </p:txBody>
      </p:sp>
    </p:spTree>
    <p:extLst>
      <p:ext uri="{BB962C8B-B14F-4D97-AF65-F5344CB8AC3E}">
        <p14:creationId xmlns:p14="http://schemas.microsoft.com/office/powerpoint/2010/main" val="1994690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9"/>
          <p:cNvSpPr txBox="1">
            <a:spLocks noGrp="1"/>
          </p:cNvSpPr>
          <p:nvPr>
            <p:ph type="title" idx="4294967295"/>
          </p:nvPr>
        </p:nvSpPr>
        <p:spPr>
          <a:xfrm>
            <a:off x="498475" y="547688"/>
            <a:ext cx="11195050" cy="958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2"/>
              </a:buClr>
              <a:buSzPts val="4800"/>
              <a:buFont typeface="Arial" panose="020B0604020202020204" pitchFamily="34" charset="0"/>
              <a:buNone/>
              <a:tabLst/>
              <a:defRPr/>
            </a:pPr>
            <a:r>
              <a:rPr kumimoji="0" lang="en-US" sz="4800" b="1" i="0" u="none" strike="noStrike" kern="1200" cap="none" spc="0" normalizeH="0" baseline="0" noProof="0">
                <a:ln>
                  <a:noFill/>
                </a:ln>
                <a:solidFill>
                  <a:schemeClr val="dk2"/>
                </a:solidFill>
                <a:effectLst/>
                <a:uLnTx/>
                <a:uFillTx/>
                <a:latin typeface="Rockwell"/>
                <a:ea typeface="Rockwell"/>
                <a:cs typeface="Rockwell"/>
                <a:sym typeface="Rockwell"/>
              </a:rPr>
              <a:t>Updates – </a:t>
            </a:r>
            <a:r>
              <a:rPr lang="en-US" sz="4800">
                <a:solidFill>
                  <a:schemeClr val="dk2"/>
                </a:solidFill>
                <a:latin typeface="Rockwell"/>
                <a:ea typeface="Rockwell"/>
                <a:cs typeface="Rockwell"/>
                <a:sym typeface="Rockwell"/>
              </a:rPr>
              <a:t>Fifth</a:t>
            </a:r>
            <a:r>
              <a:rPr kumimoji="0" lang="en-US" sz="4800" b="1" i="0" u="none" strike="noStrike" kern="1200" cap="none" spc="0" normalizeH="0" baseline="0" noProof="0">
                <a:ln>
                  <a:noFill/>
                </a:ln>
                <a:solidFill>
                  <a:schemeClr val="dk2"/>
                </a:solidFill>
                <a:effectLst/>
                <a:uLnTx/>
                <a:uFillTx/>
                <a:latin typeface="Rockwell"/>
                <a:ea typeface="Rockwell"/>
                <a:cs typeface="Rockwell"/>
                <a:sym typeface="Rockwell"/>
              </a:rPr>
              <a:t> Assessment</a:t>
            </a:r>
          </a:p>
        </p:txBody>
      </p:sp>
      <p:sp>
        <p:nvSpPr>
          <p:cNvPr id="257" name="Google Shape;257;p19"/>
          <p:cNvSpPr txBox="1"/>
          <p:nvPr/>
        </p:nvSpPr>
        <p:spPr>
          <a:xfrm>
            <a:off x="498957" y="1358291"/>
            <a:ext cx="5723167" cy="4696977"/>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buFont typeface="Symbol" panose="05050102010706020507" pitchFamily="18" charset="2"/>
              <a:buChar char=""/>
            </a:pPr>
            <a:r>
              <a:rPr lang="en-US" sz="2400">
                <a:effectLst/>
                <a:latin typeface="Neue Haas Grotesk Text Pro" panose="020B0504020202020204" pitchFamily="34" charset="0"/>
                <a:ea typeface="MS Mincho" panose="02020609040205080304" pitchFamily="49" charset="-128"/>
                <a:cs typeface="Times New Roman" panose="02020603050405020304" pitchFamily="18" charset="0"/>
              </a:rPr>
              <a:t>The Fifth Assessment team received seven nominations for </a:t>
            </a:r>
            <a:r>
              <a:rPr lang="en-US" sz="2400" b="1">
                <a:effectLst/>
                <a:latin typeface="Neue Haas Grotesk Text Pro" panose="020B0504020202020204" pitchFamily="34" charset="0"/>
                <a:ea typeface="MS Mincho" panose="02020609040205080304" pitchFamily="49" charset="-128"/>
                <a:cs typeface="Times New Roman" panose="02020603050405020304" pitchFamily="18" charset="0"/>
              </a:rPr>
              <a:t>new Tribal Advisory Group membership </a:t>
            </a:r>
            <a:r>
              <a:rPr lang="en-US" sz="2400">
                <a:effectLst/>
                <a:latin typeface="Neue Haas Grotesk Text Pro" panose="020B0504020202020204" pitchFamily="34" charset="0"/>
                <a:ea typeface="MS Mincho" panose="02020609040205080304" pitchFamily="49" charset="-128"/>
                <a:cs typeface="Times New Roman" panose="02020603050405020304" pitchFamily="18" charset="0"/>
              </a:rPr>
              <a:t>to expand regional representation across the Climate Assessment regions.</a:t>
            </a:r>
          </a:p>
          <a:p>
            <a:pPr marL="342900" marR="0" lvl="0" indent="-342900">
              <a:lnSpc>
                <a:spcPct val="107000"/>
              </a:lnSpc>
              <a:buFont typeface="Symbol" panose="05050102010706020507" pitchFamily="18" charset="2"/>
              <a:buChar char=""/>
            </a:pPr>
            <a:r>
              <a:rPr lang="en-US" sz="2400">
                <a:effectLst/>
                <a:latin typeface="Neue Haas Grotesk Text Pro" panose="020B0504020202020204" pitchFamily="34" charset="0"/>
                <a:ea typeface="MS Mincho" panose="02020609040205080304" pitchFamily="49" charset="-128"/>
                <a:cs typeface="Times New Roman" panose="02020603050405020304" pitchFamily="18" charset="0"/>
              </a:rPr>
              <a:t>All Fifth Assessment research products, including over 50 funded reports and seven State Volunteered reports, are under development.</a:t>
            </a:r>
          </a:p>
        </p:txBody>
      </p:sp>
      <p:pic>
        <p:nvPicPr>
          <p:cNvPr id="7" name="Picture 6" descr="California 5th Climate Change Assessment flow chart">
            <a:extLst>
              <a:ext uri="{FF2B5EF4-FFF2-40B4-BE49-F238E27FC236}">
                <a16:creationId xmlns:a16="http://schemas.microsoft.com/office/drawing/2014/main" id="{D7449B0D-6FC3-BFFD-3BB4-DC54FFDD27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8619" y="1803901"/>
            <a:ext cx="6080499" cy="3800311"/>
          </a:xfrm>
          <a:prstGeom prst="rect">
            <a:avLst/>
          </a:prstGeom>
        </p:spPr>
      </p:pic>
    </p:spTree>
    <p:extLst>
      <p:ext uri="{BB962C8B-B14F-4D97-AF65-F5344CB8AC3E}">
        <p14:creationId xmlns:p14="http://schemas.microsoft.com/office/powerpoint/2010/main" val="3993392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a:extLst>
            <a:ext uri="{FF2B5EF4-FFF2-40B4-BE49-F238E27FC236}">
              <a16:creationId xmlns:a16="http://schemas.microsoft.com/office/drawing/2014/main" id="{F007F9FF-409B-C91C-7354-0069BC51313A}"/>
            </a:ext>
          </a:extLst>
        </p:cNvPr>
        <p:cNvGrpSpPr/>
        <p:nvPr/>
      </p:nvGrpSpPr>
      <p:grpSpPr>
        <a:xfrm>
          <a:off x="0" y="0"/>
          <a:ext cx="0" cy="0"/>
          <a:chOff x="0" y="0"/>
          <a:chExt cx="0" cy="0"/>
        </a:xfrm>
      </p:grpSpPr>
      <p:sp>
        <p:nvSpPr>
          <p:cNvPr id="255" name="Google Shape;255;p19">
            <a:extLst>
              <a:ext uri="{FF2B5EF4-FFF2-40B4-BE49-F238E27FC236}">
                <a16:creationId xmlns:a16="http://schemas.microsoft.com/office/drawing/2014/main" id="{6876D815-DAC9-FD16-9620-7A989A4FF009}"/>
              </a:ext>
            </a:extLst>
          </p:cNvPr>
          <p:cNvSpPr txBox="1">
            <a:spLocks noGrp="1"/>
          </p:cNvSpPr>
          <p:nvPr>
            <p:ph type="title" idx="4294967295"/>
          </p:nvPr>
        </p:nvSpPr>
        <p:spPr>
          <a:xfrm>
            <a:off x="498475" y="547688"/>
            <a:ext cx="11195050" cy="958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2"/>
              </a:buClr>
              <a:buSzPts val="4800"/>
              <a:buFont typeface="Arial" panose="020B0604020202020204" pitchFamily="34" charset="0"/>
              <a:buNone/>
              <a:tabLst/>
              <a:defRPr/>
            </a:pPr>
            <a:r>
              <a:rPr kumimoji="0" lang="en-US" sz="4800" b="1" i="0" u="none" strike="noStrike" kern="1200" cap="none" spc="0" normalizeH="0" baseline="0" noProof="0">
                <a:ln>
                  <a:noFill/>
                </a:ln>
                <a:solidFill>
                  <a:schemeClr val="dk2"/>
                </a:solidFill>
                <a:effectLst/>
                <a:uLnTx/>
                <a:uFillTx/>
                <a:latin typeface="Rockwell"/>
                <a:ea typeface="Rockwell"/>
                <a:cs typeface="Rockwell"/>
                <a:sym typeface="Rockwell"/>
              </a:rPr>
              <a:t>Updates – Climate Services</a:t>
            </a:r>
          </a:p>
        </p:txBody>
      </p:sp>
      <p:sp>
        <p:nvSpPr>
          <p:cNvPr id="257" name="Google Shape;257;p19">
            <a:extLst>
              <a:ext uri="{FF2B5EF4-FFF2-40B4-BE49-F238E27FC236}">
                <a16:creationId xmlns:a16="http://schemas.microsoft.com/office/drawing/2014/main" id="{E9B0993E-B224-04AE-3B8D-3DD54081D65D}"/>
              </a:ext>
            </a:extLst>
          </p:cNvPr>
          <p:cNvSpPr txBox="1"/>
          <p:nvPr/>
        </p:nvSpPr>
        <p:spPr>
          <a:xfrm>
            <a:off x="498475" y="1414306"/>
            <a:ext cx="5465119" cy="4689202"/>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400">
                <a:effectLst/>
                <a:latin typeface="Neue Haas Grotesk Text Pro" panose="020B0504020202020204" pitchFamily="34" charset="0"/>
                <a:ea typeface="MS Mincho" panose="02020609040205080304" pitchFamily="49" charset="-128"/>
                <a:cs typeface="Times New Roman" panose="02020603050405020304" pitchFamily="18" charset="0"/>
              </a:rPr>
              <a:t>Climate Services continues work on the </a:t>
            </a:r>
            <a:r>
              <a:rPr lang="en-US" sz="2400" b="1">
                <a:effectLst/>
                <a:latin typeface="Neue Haas Grotesk Text Pro" panose="020B0504020202020204" pitchFamily="34" charset="0"/>
                <a:ea typeface="MS Mincho" panose="02020609040205080304" pitchFamily="49" charset="-128"/>
                <a:cs typeface="Times New Roman" panose="02020603050405020304" pitchFamily="18" charset="0"/>
              </a:rPr>
              <a:t>Vulnerable Communities Platform (VCP)</a:t>
            </a:r>
            <a:r>
              <a:rPr lang="en-US" sz="2400">
                <a:effectLst/>
                <a:latin typeface="Neue Haas Grotesk Text Pro" panose="020B0504020202020204" pitchFamily="34" charset="0"/>
                <a:ea typeface="MS Mincho" panose="02020609040205080304" pitchFamily="49" charset="-128"/>
                <a:cs typeface="Times New Roman" panose="02020603050405020304" pitchFamily="18" charset="0"/>
              </a:rPr>
              <a:t> alongside partners to help ensure </a:t>
            </a:r>
            <a:r>
              <a:rPr lang="en-US" sz="2400">
                <a:latin typeface="Neue Haas Grotesk Text Pro" panose="020B0504020202020204" pitchFamily="34" charset="0"/>
                <a:ea typeface="MS Mincho" panose="02020609040205080304" pitchFamily="49" charset="-128"/>
                <a:cs typeface="Times New Roman" panose="02020603050405020304" pitchFamily="18" charset="0"/>
              </a:rPr>
              <a:t>reflection of</a:t>
            </a:r>
            <a:r>
              <a:rPr lang="en-US" sz="2400">
                <a:effectLst/>
                <a:latin typeface="Neue Haas Grotesk Text Pro" panose="020B0504020202020204" pitchFamily="34" charset="0"/>
                <a:ea typeface="MS Mincho" panose="02020609040205080304" pitchFamily="49" charset="-128"/>
                <a:cs typeface="Times New Roman" panose="02020603050405020304" pitchFamily="18" charset="0"/>
              </a:rPr>
              <a:t> the needs and priorities of the diverse communities it’s designed to serve.</a:t>
            </a:r>
          </a:p>
          <a:p>
            <a:pPr marL="285750" indent="-285750">
              <a:buFont typeface="Arial" panose="020B0604020202020204" pitchFamily="34" charset="0"/>
              <a:buChar char="•"/>
            </a:pPr>
            <a:r>
              <a:rPr lang="en-US" sz="2400">
                <a:effectLst/>
                <a:latin typeface="Neue Haas Grotesk Text Pro" panose="020B0504020202020204" pitchFamily="34" charset="0"/>
                <a:ea typeface="MS Mincho" panose="02020609040205080304" pitchFamily="49" charset="-128"/>
                <a:cs typeface="Times New Roman" panose="02020603050405020304" pitchFamily="18" charset="0"/>
              </a:rPr>
              <a:t>The VCP is an easy-to-use tool that will help users understand what worsening wildfire, extreme heat, flooding, sea level rise, and drought will look like in California communities.</a:t>
            </a:r>
          </a:p>
          <a:p>
            <a:endParaRPr lang="en-US" sz="2800">
              <a:solidFill>
                <a:schemeClr val="dk1"/>
              </a:solidFill>
            </a:endParaRPr>
          </a:p>
        </p:txBody>
      </p:sp>
      <p:pic>
        <p:nvPicPr>
          <p:cNvPr id="3" name="Picture 2" descr="Climate vulnerability map viewer screenshot of the LA basin">
            <a:extLst>
              <a:ext uri="{FF2B5EF4-FFF2-40B4-BE49-F238E27FC236}">
                <a16:creationId xmlns:a16="http://schemas.microsoft.com/office/drawing/2014/main" id="{C39BC543-1BF8-8D3B-3C63-D9B2359251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7955" y="2005857"/>
            <a:ext cx="5903607" cy="3151081"/>
          </a:xfrm>
          <a:prstGeom prst="rect">
            <a:avLst/>
          </a:prstGeom>
        </p:spPr>
      </p:pic>
    </p:spTree>
    <p:extLst>
      <p:ext uri="{BB962C8B-B14F-4D97-AF65-F5344CB8AC3E}">
        <p14:creationId xmlns:p14="http://schemas.microsoft.com/office/powerpoint/2010/main" val="2776225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a:extLst>
            <a:ext uri="{FF2B5EF4-FFF2-40B4-BE49-F238E27FC236}">
              <a16:creationId xmlns:a16="http://schemas.microsoft.com/office/drawing/2014/main" id="{47D1C557-93D6-AF38-3378-9E09FB971E2C}"/>
            </a:ext>
          </a:extLst>
        </p:cNvPr>
        <p:cNvGrpSpPr/>
        <p:nvPr/>
      </p:nvGrpSpPr>
      <p:grpSpPr>
        <a:xfrm>
          <a:off x="0" y="0"/>
          <a:ext cx="0" cy="0"/>
          <a:chOff x="0" y="0"/>
          <a:chExt cx="0" cy="0"/>
        </a:xfrm>
      </p:grpSpPr>
      <p:sp>
        <p:nvSpPr>
          <p:cNvPr id="255" name="Google Shape;255;p19">
            <a:extLst>
              <a:ext uri="{FF2B5EF4-FFF2-40B4-BE49-F238E27FC236}">
                <a16:creationId xmlns:a16="http://schemas.microsoft.com/office/drawing/2014/main" id="{EC95BD17-4478-2F35-7F3D-27C094404FE3}"/>
              </a:ext>
            </a:extLst>
          </p:cNvPr>
          <p:cNvSpPr txBox="1">
            <a:spLocks noGrp="1"/>
          </p:cNvSpPr>
          <p:nvPr>
            <p:ph type="title" idx="4294967295"/>
          </p:nvPr>
        </p:nvSpPr>
        <p:spPr>
          <a:xfrm>
            <a:off x="498475" y="547688"/>
            <a:ext cx="11195050" cy="958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2"/>
              </a:buClr>
              <a:buSzPts val="4800"/>
              <a:buFont typeface="Arial" panose="020B0604020202020204" pitchFamily="34" charset="0"/>
              <a:buNone/>
              <a:tabLst/>
              <a:defRPr/>
            </a:pPr>
            <a:r>
              <a:rPr kumimoji="0" lang="en-US" sz="4800" b="1" i="0" u="none" strike="noStrike" kern="1200" cap="none" spc="0" normalizeH="0" baseline="0" noProof="0">
                <a:ln>
                  <a:noFill/>
                </a:ln>
                <a:solidFill>
                  <a:schemeClr val="dk2"/>
                </a:solidFill>
                <a:effectLst/>
                <a:uLnTx/>
                <a:uFillTx/>
                <a:latin typeface="Rockwell"/>
                <a:ea typeface="Rockwell"/>
                <a:cs typeface="Rockwell"/>
                <a:sym typeface="Rockwell"/>
              </a:rPr>
              <a:t>Updates – Grant Programs</a:t>
            </a:r>
          </a:p>
        </p:txBody>
      </p:sp>
      <p:sp>
        <p:nvSpPr>
          <p:cNvPr id="257" name="Google Shape;257;p19">
            <a:extLst>
              <a:ext uri="{FF2B5EF4-FFF2-40B4-BE49-F238E27FC236}">
                <a16:creationId xmlns:a16="http://schemas.microsoft.com/office/drawing/2014/main" id="{16094150-5133-0A4B-CA14-68212FFF9917}"/>
              </a:ext>
            </a:extLst>
          </p:cNvPr>
          <p:cNvSpPr txBox="1"/>
          <p:nvPr/>
        </p:nvSpPr>
        <p:spPr>
          <a:xfrm>
            <a:off x="498955" y="1502065"/>
            <a:ext cx="6616548" cy="4696977"/>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buFont typeface="Symbol" panose="05050102010706020507" pitchFamily="18" charset="2"/>
              <a:buChar char=""/>
            </a:pPr>
            <a:r>
              <a:rPr lang="en-US" sz="2100" b="1">
                <a:effectLst/>
                <a:latin typeface="Neue Haas Grotesk Text Pro" panose="020B0504020202020204" pitchFamily="34" charset="0"/>
                <a:ea typeface="MS Mincho" panose="02020609040205080304" pitchFamily="49" charset="-128"/>
                <a:cs typeface="Times New Roman" panose="02020603050405020304" pitchFamily="18" charset="0"/>
              </a:rPr>
              <a:t>Extreme Heat Team: </a:t>
            </a:r>
            <a:r>
              <a:rPr lang="en-US" sz="2100">
                <a:latin typeface="Neue Haas Grotesk Text Pro" panose="020B0504020202020204" pitchFamily="34" charset="0"/>
                <a:ea typeface="MS Mincho" panose="02020609040205080304" pitchFamily="49" charset="-128"/>
                <a:cs typeface="Times New Roman" panose="02020603050405020304" pitchFamily="18" charset="0"/>
              </a:rPr>
              <a:t>e</a:t>
            </a:r>
            <a:r>
              <a:rPr lang="en-US" sz="2100">
                <a:effectLst/>
                <a:latin typeface="Neue Haas Grotesk Text Pro" panose="020B0504020202020204" pitchFamily="34" charset="0"/>
                <a:ea typeface="MS Mincho" panose="02020609040205080304" pitchFamily="49" charset="-128"/>
                <a:cs typeface="Times New Roman" panose="02020603050405020304" pitchFamily="18" charset="0"/>
              </a:rPr>
              <a:t>xecuting 47 Round 1 grant contracts by May 31st for projects to begin this summer. </a:t>
            </a:r>
          </a:p>
          <a:p>
            <a:pPr marL="342900" marR="0" lvl="0" indent="-342900">
              <a:lnSpc>
                <a:spcPct val="107000"/>
              </a:lnSpc>
              <a:buFont typeface="Symbol" panose="05050102010706020507" pitchFamily="18" charset="2"/>
              <a:buChar char=""/>
            </a:pPr>
            <a:r>
              <a:rPr lang="en-US" sz="2100" b="1">
                <a:effectLst/>
                <a:latin typeface="Neue Haas Grotesk Text Pro" panose="020B0504020202020204" pitchFamily="34" charset="0"/>
                <a:ea typeface="MS Mincho" panose="02020609040205080304" pitchFamily="49" charset="-128"/>
                <a:cs typeface="Times New Roman" panose="02020603050405020304" pitchFamily="18" charset="0"/>
              </a:rPr>
              <a:t>Extreme Heat Team: </a:t>
            </a:r>
            <a:r>
              <a:rPr lang="en-US" sz="2100">
                <a:latin typeface="Neue Haas Grotesk Text Pro" panose="020B0504020202020204" pitchFamily="34" charset="0"/>
                <a:ea typeface="MS Mincho" panose="02020609040205080304" pitchFamily="49" charset="-128"/>
                <a:cs typeface="Times New Roman" panose="02020603050405020304" pitchFamily="18" charset="0"/>
              </a:rPr>
              <a:t>d</a:t>
            </a:r>
            <a:r>
              <a:rPr lang="en-US" sz="2100">
                <a:effectLst/>
                <a:latin typeface="Neue Haas Grotesk Text Pro" panose="020B0504020202020204" pitchFamily="34" charset="0"/>
                <a:ea typeface="MS Mincho" panose="02020609040205080304" pitchFamily="49" charset="-128"/>
                <a:cs typeface="Times New Roman" panose="02020603050405020304" pitchFamily="18" charset="0"/>
              </a:rPr>
              <a:t>eveloping a peer learning and grantee support strategy with UCLA Luskin, Lawrence Berkeley National Labs, ICARP staff, and more.</a:t>
            </a:r>
          </a:p>
          <a:p>
            <a:pPr marL="342900" marR="0" lvl="0" indent="-342900">
              <a:lnSpc>
                <a:spcPct val="107000"/>
              </a:lnSpc>
              <a:buFont typeface="Symbol" panose="05050102010706020507" pitchFamily="18" charset="2"/>
              <a:buChar char=""/>
            </a:pPr>
            <a:r>
              <a:rPr lang="en-US" sz="2100" b="1">
                <a:effectLst/>
                <a:latin typeface="Neue Haas Grotesk Text Pro" panose="020B0504020202020204" pitchFamily="34" charset="0"/>
                <a:ea typeface="MS Mincho" panose="02020609040205080304" pitchFamily="49" charset="-128"/>
                <a:cs typeface="Times New Roman" panose="02020603050405020304" pitchFamily="18" charset="0"/>
              </a:rPr>
              <a:t>Adaptation Planning Grant Program: </a:t>
            </a:r>
            <a:r>
              <a:rPr lang="en-US" sz="2100">
                <a:effectLst/>
                <a:latin typeface="Neue Haas Grotesk Text Pro" panose="020B0504020202020204" pitchFamily="34" charset="0"/>
                <a:ea typeface="MS Mincho" panose="02020609040205080304" pitchFamily="49" charset="-128"/>
                <a:cs typeface="Times New Roman" panose="02020603050405020304" pitchFamily="18" charset="0"/>
              </a:rPr>
              <a:t>completed application debriefs for 47 Round 2 applicants. </a:t>
            </a:r>
          </a:p>
          <a:p>
            <a:pPr marL="342900" marR="0" lvl="0" indent="-342900">
              <a:lnSpc>
                <a:spcPct val="107000"/>
              </a:lnSpc>
              <a:buFont typeface="Symbol" panose="05050102010706020507" pitchFamily="18" charset="2"/>
              <a:buChar char=""/>
            </a:pPr>
            <a:r>
              <a:rPr lang="en-US" sz="2100" b="1">
                <a:effectLst/>
                <a:latin typeface="Neue Haas Grotesk Text Pro" panose="020B0504020202020204" pitchFamily="34" charset="0"/>
                <a:ea typeface="MS Mincho" panose="02020609040205080304" pitchFamily="49" charset="-128"/>
                <a:cs typeface="Times New Roman" panose="02020603050405020304" pitchFamily="18" charset="0"/>
              </a:rPr>
              <a:t>Regional Resilience Grant Program: </a:t>
            </a:r>
            <a:r>
              <a:rPr lang="en-US" sz="2100">
                <a:effectLst/>
                <a:latin typeface="Neue Haas Grotesk Text Pro" panose="020B0504020202020204" pitchFamily="34" charset="0"/>
                <a:ea typeface="MS Mincho" panose="02020609040205080304" pitchFamily="49" charset="-128"/>
                <a:cs typeface="Times New Roman" panose="02020603050405020304" pitchFamily="18" charset="0"/>
              </a:rPr>
              <a:t>held a technical assistance workshop on March 4th for grantees focused on community engagement. </a:t>
            </a:r>
            <a:endParaRPr lang="en-US" sz="2100">
              <a:solidFill>
                <a:schemeClr val="dk1"/>
              </a:solidFill>
            </a:endParaRPr>
          </a:p>
        </p:txBody>
      </p:sp>
      <p:pic>
        <p:nvPicPr>
          <p:cNvPr id="3" name="Picture 2" descr="A picture containing sky, outdoor, person, ground&#10;&#10;">
            <a:extLst>
              <a:ext uri="{FF2B5EF4-FFF2-40B4-BE49-F238E27FC236}">
                <a16:creationId xmlns:a16="http://schemas.microsoft.com/office/drawing/2014/main" id="{D68CAA9F-F79B-0E0A-8119-B7F8959480A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392548" y="1502065"/>
            <a:ext cx="4393325" cy="4561764"/>
          </a:xfrm>
          <a:prstGeom prst="rect">
            <a:avLst/>
          </a:prstGeom>
        </p:spPr>
      </p:pic>
    </p:spTree>
    <p:extLst>
      <p:ext uri="{BB962C8B-B14F-4D97-AF65-F5344CB8AC3E}">
        <p14:creationId xmlns:p14="http://schemas.microsoft.com/office/powerpoint/2010/main" val="1430345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a:extLst>
            <a:ext uri="{FF2B5EF4-FFF2-40B4-BE49-F238E27FC236}">
              <a16:creationId xmlns:a16="http://schemas.microsoft.com/office/drawing/2014/main" id="{5ED1ADAE-A51A-2F78-E2E6-96817521B82A}"/>
            </a:ext>
          </a:extLst>
        </p:cNvPr>
        <p:cNvGrpSpPr/>
        <p:nvPr/>
      </p:nvGrpSpPr>
      <p:grpSpPr>
        <a:xfrm>
          <a:off x="0" y="0"/>
          <a:ext cx="0" cy="0"/>
          <a:chOff x="0" y="0"/>
          <a:chExt cx="0" cy="0"/>
        </a:xfrm>
      </p:grpSpPr>
      <p:sp>
        <p:nvSpPr>
          <p:cNvPr id="255" name="Google Shape;255;p19">
            <a:extLst>
              <a:ext uri="{FF2B5EF4-FFF2-40B4-BE49-F238E27FC236}">
                <a16:creationId xmlns:a16="http://schemas.microsoft.com/office/drawing/2014/main" id="{E384C6D2-621D-A38E-7D5A-F63795D65CD9}"/>
              </a:ext>
            </a:extLst>
          </p:cNvPr>
          <p:cNvSpPr txBox="1">
            <a:spLocks noGrp="1"/>
          </p:cNvSpPr>
          <p:nvPr>
            <p:ph type="title" idx="4294967295"/>
          </p:nvPr>
        </p:nvSpPr>
        <p:spPr>
          <a:xfrm>
            <a:off x="498475" y="547688"/>
            <a:ext cx="11195050" cy="958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2"/>
              </a:buClr>
              <a:buSzPts val="4800"/>
              <a:buFont typeface="Arial" panose="020B0604020202020204" pitchFamily="34" charset="0"/>
              <a:buNone/>
              <a:tabLst/>
              <a:defRPr/>
            </a:pPr>
            <a:r>
              <a:rPr kumimoji="0" lang="en-US" sz="4800" b="1" i="0" u="none" strike="noStrike" kern="1200" cap="none" spc="0" normalizeH="0" baseline="0" noProof="0">
                <a:ln>
                  <a:noFill/>
                </a:ln>
                <a:solidFill>
                  <a:schemeClr val="dk2"/>
                </a:solidFill>
                <a:effectLst/>
                <a:uLnTx/>
                <a:uFillTx/>
                <a:latin typeface="Rockwell"/>
                <a:ea typeface="Rockwell"/>
                <a:cs typeface="Rockwell"/>
                <a:sym typeface="Rockwell"/>
              </a:rPr>
              <a:t>Other Updates</a:t>
            </a:r>
          </a:p>
        </p:txBody>
      </p:sp>
      <p:sp>
        <p:nvSpPr>
          <p:cNvPr id="257" name="Google Shape;257;p19">
            <a:extLst>
              <a:ext uri="{FF2B5EF4-FFF2-40B4-BE49-F238E27FC236}">
                <a16:creationId xmlns:a16="http://schemas.microsoft.com/office/drawing/2014/main" id="{BB18929B-3420-F9D9-50F1-CB5D3F915745}"/>
              </a:ext>
            </a:extLst>
          </p:cNvPr>
          <p:cNvSpPr txBox="1"/>
          <p:nvPr/>
        </p:nvSpPr>
        <p:spPr>
          <a:xfrm>
            <a:off x="498954" y="1502065"/>
            <a:ext cx="6117307" cy="4696977"/>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400">
                <a:effectLst/>
                <a:latin typeface="Neue Haas Grotesk Text Pro" panose="020B0504020202020204" pitchFamily="34" charset="0"/>
                <a:ea typeface="MS Mincho" panose="02020609040205080304" pitchFamily="49" charset="-128"/>
                <a:cs typeface="Times New Roman" panose="02020603050405020304" pitchFamily="18" charset="0"/>
              </a:rPr>
              <a:t>In partnership with </a:t>
            </a:r>
            <a:r>
              <a:rPr lang="en-US" sz="2400" err="1">
                <a:effectLst/>
                <a:latin typeface="Neue Haas Grotesk Text Pro" panose="020B0504020202020204" pitchFamily="34" charset="0"/>
                <a:ea typeface="MS Mincho" panose="02020609040205080304" pitchFamily="49" charset="-128"/>
                <a:cs typeface="Times New Roman" panose="02020603050405020304" pitchFamily="18" charset="0"/>
              </a:rPr>
              <a:t>CalOES</a:t>
            </a:r>
            <a:r>
              <a:rPr lang="en-US" sz="2400">
                <a:effectLst/>
                <a:latin typeface="Neue Haas Grotesk Text Pro" panose="020B0504020202020204" pitchFamily="34" charset="0"/>
                <a:ea typeface="MS Mincho" panose="02020609040205080304" pitchFamily="49" charset="-128"/>
                <a:cs typeface="Times New Roman" panose="02020603050405020304" pitchFamily="18" charset="0"/>
              </a:rPr>
              <a:t> and federal partners, our staff co-led the development of a </a:t>
            </a:r>
            <a:r>
              <a:rPr lang="en-US" sz="2400" b="1">
                <a:effectLst/>
                <a:latin typeface="Neue Haas Grotesk Text Pro" panose="020B0504020202020204" pitchFamily="34" charset="0"/>
                <a:ea typeface="MS Mincho" panose="02020609040205080304" pitchFamily="49" charset="-128"/>
                <a:cs typeface="Times New Roman" panose="02020603050405020304" pitchFamily="18" charset="0"/>
              </a:rPr>
              <a:t>Recovery Needs Assessment</a:t>
            </a:r>
            <a:r>
              <a:rPr lang="en-US" sz="2400">
                <a:effectLst/>
                <a:latin typeface="Neue Haas Grotesk Text Pro" panose="020B0504020202020204" pitchFamily="34" charset="0"/>
                <a:ea typeface="MS Mincho" panose="02020609040205080304" pitchFamily="49" charset="-128"/>
                <a:cs typeface="Times New Roman" panose="02020603050405020304" pitchFamily="18" charset="0"/>
              </a:rPr>
              <a:t> (completed on March 8, 2025) to support recovery from the Los Angeles Wildfires. This assessment will inform opportunities to support and accelerate resilient rebuilding in Los Angeles.  </a:t>
            </a:r>
          </a:p>
          <a:p>
            <a:pPr marL="285750" indent="-285750">
              <a:buFont typeface="Arial" panose="020B0604020202020204" pitchFamily="34" charset="0"/>
              <a:buChar char="•"/>
            </a:pPr>
            <a:endParaRPr lang="en-US" sz="2800">
              <a:solidFill>
                <a:schemeClr val="dk1"/>
              </a:solidFill>
            </a:endParaRPr>
          </a:p>
        </p:txBody>
      </p:sp>
      <p:pic>
        <p:nvPicPr>
          <p:cNvPr id="3" name="Picture 2" descr="CalOES recovery needs assessment logo">
            <a:extLst>
              <a:ext uri="{FF2B5EF4-FFF2-40B4-BE49-F238E27FC236}">
                <a16:creationId xmlns:a16="http://schemas.microsoft.com/office/drawing/2014/main" id="{4B639F98-BF3D-0680-454F-DC8D6BF40D2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520152" y="1676400"/>
            <a:ext cx="3510456" cy="3505200"/>
          </a:xfrm>
          <a:prstGeom prst="rect">
            <a:avLst/>
          </a:prstGeom>
        </p:spPr>
      </p:pic>
    </p:spTree>
    <p:extLst>
      <p:ext uri="{BB962C8B-B14F-4D97-AF65-F5344CB8AC3E}">
        <p14:creationId xmlns:p14="http://schemas.microsoft.com/office/powerpoint/2010/main" val="1557475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EAC84-7CBD-8808-1AA0-D15B5959A74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6BA1EB1-1E74-4433-89AE-0AE50FD181F5}"/>
              </a:ext>
            </a:extLst>
          </p:cNvPr>
          <p:cNvSpPr>
            <a:spLocks noGrp="1"/>
          </p:cNvSpPr>
          <p:nvPr>
            <p:ph type="title" idx="4294967295"/>
          </p:nvPr>
        </p:nvSpPr>
        <p:spPr>
          <a:xfrm>
            <a:off x="688976" y="3055144"/>
            <a:ext cx="10153648" cy="74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bg1"/>
                </a:solidFill>
                <a:ea typeface="+mn-ea"/>
                <a:cs typeface="+mn-cs"/>
              </a:rPr>
              <a:t>Item 4 | Discussion</a:t>
            </a:r>
            <a:endParaRPr lang="en-US">
              <a:solidFill>
                <a:schemeClr val="bg1"/>
              </a:solidFill>
              <a:ea typeface="+mn-ea"/>
              <a:cs typeface="+mn-cs"/>
            </a:endParaRPr>
          </a:p>
        </p:txBody>
      </p:sp>
    </p:spTree>
    <p:extLst>
      <p:ext uri="{BB962C8B-B14F-4D97-AF65-F5344CB8AC3E}">
        <p14:creationId xmlns:p14="http://schemas.microsoft.com/office/powerpoint/2010/main" val="1457984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D49CBB-8046-71A5-BB08-466B0D24C204}"/>
              </a:ext>
            </a:extLst>
          </p:cNvPr>
          <p:cNvSpPr>
            <a:spLocks noGrp="1"/>
          </p:cNvSpPr>
          <p:nvPr>
            <p:ph type="title" idx="4294967295"/>
          </p:nvPr>
        </p:nvSpPr>
        <p:spPr>
          <a:xfrm>
            <a:off x="688976" y="3055144"/>
            <a:ext cx="10153648" cy="74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bg1"/>
                </a:solidFill>
                <a:ea typeface="+mn-ea"/>
                <a:cs typeface="+mn-cs"/>
              </a:rPr>
              <a:t>Item 5 | ICARP TAC Charter Updates</a:t>
            </a:r>
            <a:br>
              <a:rPr lang="en-US" sz="5400">
                <a:solidFill>
                  <a:schemeClr val="bg1"/>
                </a:solidFill>
                <a:ea typeface="+mn-ea"/>
                <a:cs typeface="+mn-cs"/>
              </a:rPr>
            </a:br>
            <a:endParaRPr lang="en-US">
              <a:solidFill>
                <a:schemeClr val="bg1"/>
              </a:solidFill>
              <a:ea typeface="+mn-ea"/>
              <a:cs typeface="+mn-cs"/>
            </a:endParaRPr>
          </a:p>
        </p:txBody>
      </p:sp>
    </p:spTree>
    <p:extLst>
      <p:ext uri="{BB962C8B-B14F-4D97-AF65-F5344CB8AC3E}">
        <p14:creationId xmlns:p14="http://schemas.microsoft.com/office/powerpoint/2010/main" val="1042039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FA4633-4DAB-4775-81DA-989281B44980}"/>
              </a:ext>
            </a:extLst>
          </p:cNvPr>
          <p:cNvSpPr>
            <a:spLocks noGrp="1"/>
          </p:cNvSpPr>
          <p:nvPr>
            <p:ph type="title" idx="4294967295"/>
          </p:nvPr>
        </p:nvSpPr>
        <p:spPr>
          <a:xfrm>
            <a:off x="498475" y="301786"/>
            <a:ext cx="5929313" cy="149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chemeClr val="bg1"/>
                </a:solidFill>
                <a:effectLst/>
                <a:uLnTx/>
                <a:uFillTx/>
                <a:latin typeface="+mj-lt"/>
                <a:ea typeface="+mn-ea"/>
                <a:cs typeface="+mn-cs"/>
              </a:rPr>
              <a:t>Agenda</a:t>
            </a:r>
          </a:p>
        </p:txBody>
      </p:sp>
      <p:sp>
        <p:nvSpPr>
          <p:cNvPr id="4" name="TextBox 3">
            <a:extLst>
              <a:ext uri="{FF2B5EF4-FFF2-40B4-BE49-F238E27FC236}">
                <a16:creationId xmlns:a16="http://schemas.microsoft.com/office/drawing/2014/main" id="{CA8A711D-A485-FE8B-F1CB-A5D94FB6B7F6}"/>
              </a:ext>
            </a:extLst>
          </p:cNvPr>
          <p:cNvSpPr txBox="1"/>
          <p:nvPr/>
        </p:nvSpPr>
        <p:spPr>
          <a:xfrm>
            <a:off x="498475" y="1558053"/>
            <a:ext cx="5767854" cy="5668218"/>
          </a:xfrm>
          <a:prstGeom prst="rect">
            <a:avLst/>
          </a:prstGeom>
          <a:noFill/>
        </p:spPr>
        <p:txBody>
          <a:bodyPr wrap="square" lIns="91440" tIns="45720" rIns="91440" bIns="45720" rtlCol="0" anchor="t">
            <a:spAutoFit/>
          </a:bodyPr>
          <a:lstStyle/>
          <a:p>
            <a:pPr marL="457200" indent="-457200">
              <a:lnSpc>
                <a:spcPct val="150000"/>
              </a:lnSpc>
              <a:buAutoNum type="arabicPeriod"/>
            </a:pPr>
            <a:r>
              <a:rPr lang="en-US" sz="2200">
                <a:solidFill>
                  <a:schemeClr val="bg1"/>
                </a:solidFill>
                <a:latin typeface="+mj-lt"/>
              </a:rPr>
              <a:t>Roll Call &amp; Housekeeping</a:t>
            </a:r>
          </a:p>
          <a:p>
            <a:pPr marL="457200" indent="-457200">
              <a:lnSpc>
                <a:spcPct val="150000"/>
              </a:lnSpc>
              <a:buAutoNum type="arabicPeriod"/>
            </a:pPr>
            <a:r>
              <a:rPr lang="en-US" sz="2200">
                <a:solidFill>
                  <a:schemeClr val="bg1"/>
                </a:solidFill>
                <a:latin typeface="+mj-lt"/>
              </a:rPr>
              <a:t>Approval of Draft Meeting Minutes</a:t>
            </a:r>
          </a:p>
          <a:p>
            <a:pPr marL="457200" indent="-457200">
              <a:lnSpc>
                <a:spcPct val="150000"/>
              </a:lnSpc>
              <a:buAutoNum type="arabicPeriod"/>
            </a:pPr>
            <a:r>
              <a:rPr lang="en-US" sz="2200">
                <a:solidFill>
                  <a:schemeClr val="bg1"/>
                </a:solidFill>
                <a:latin typeface="+mj-lt"/>
              </a:rPr>
              <a:t>TAC Member Report Out</a:t>
            </a:r>
          </a:p>
          <a:p>
            <a:pPr marL="457200" indent="-457200">
              <a:lnSpc>
                <a:spcPct val="150000"/>
              </a:lnSpc>
              <a:buAutoNum type="arabicPeriod"/>
            </a:pPr>
            <a:r>
              <a:rPr lang="en-US" sz="2200">
                <a:solidFill>
                  <a:schemeClr val="bg1"/>
                </a:solidFill>
                <a:latin typeface="+mj-lt"/>
              </a:rPr>
              <a:t>ICARP Updates and Staff Report</a:t>
            </a:r>
          </a:p>
          <a:p>
            <a:pPr marL="457200" indent="-457200">
              <a:lnSpc>
                <a:spcPct val="150000"/>
              </a:lnSpc>
              <a:buFontTx/>
              <a:buAutoNum type="arabicPeriod"/>
            </a:pPr>
            <a:r>
              <a:rPr lang="en-US" sz="2200">
                <a:solidFill>
                  <a:schemeClr val="bg1"/>
                </a:solidFill>
                <a:latin typeface="+mj-lt"/>
              </a:rPr>
              <a:t>ICARP TAC Charter Updates</a:t>
            </a:r>
          </a:p>
          <a:p>
            <a:pPr marL="457200" indent="-457200">
              <a:lnSpc>
                <a:spcPct val="150000"/>
              </a:lnSpc>
              <a:buFontTx/>
              <a:buAutoNum type="arabicPeriod"/>
            </a:pPr>
            <a:r>
              <a:rPr lang="en-US" sz="2200">
                <a:solidFill>
                  <a:schemeClr val="bg1"/>
                </a:solidFill>
                <a:latin typeface="+mj-lt"/>
              </a:rPr>
              <a:t>ICARP Extreme Heat and Community Resilience Grantee Spotlight</a:t>
            </a:r>
          </a:p>
          <a:p>
            <a:pPr marL="457200" indent="-457200">
              <a:lnSpc>
                <a:spcPct val="150000"/>
              </a:lnSpc>
              <a:buFontTx/>
              <a:buAutoNum type="arabicPeriod"/>
            </a:pPr>
            <a:endParaRPr lang="en-US" sz="2200">
              <a:solidFill>
                <a:schemeClr val="bg1"/>
              </a:solidFill>
              <a:latin typeface="+mj-lt"/>
            </a:endParaRPr>
          </a:p>
          <a:p>
            <a:pPr marL="457200" indent="-457200">
              <a:lnSpc>
                <a:spcPct val="150000"/>
              </a:lnSpc>
              <a:buFontTx/>
              <a:buAutoNum type="arabicPeriod"/>
            </a:pPr>
            <a:endParaRPr lang="en-US" sz="2200">
              <a:solidFill>
                <a:schemeClr val="bg1"/>
              </a:solidFill>
              <a:latin typeface="+mj-lt"/>
            </a:endParaRPr>
          </a:p>
          <a:p>
            <a:pPr marL="457200" indent="-457200">
              <a:lnSpc>
                <a:spcPct val="150000"/>
              </a:lnSpc>
              <a:buFontTx/>
              <a:buAutoNum type="arabicPeriod"/>
            </a:pPr>
            <a:endParaRPr lang="en-US" sz="2400">
              <a:solidFill>
                <a:schemeClr val="bg1"/>
              </a:solidFill>
              <a:latin typeface="+mj-lt"/>
            </a:endParaRPr>
          </a:p>
        </p:txBody>
      </p:sp>
      <p:sp>
        <p:nvSpPr>
          <p:cNvPr id="10" name="TextBox 9">
            <a:extLst>
              <a:ext uri="{FF2B5EF4-FFF2-40B4-BE49-F238E27FC236}">
                <a16:creationId xmlns:a16="http://schemas.microsoft.com/office/drawing/2014/main" id="{D27C1464-5DD3-78F3-E85E-75CF176A0C6D}"/>
              </a:ext>
            </a:extLst>
          </p:cNvPr>
          <p:cNvSpPr txBox="1"/>
          <p:nvPr/>
        </p:nvSpPr>
        <p:spPr>
          <a:xfrm>
            <a:off x="6329701" y="1558053"/>
            <a:ext cx="5652380" cy="4103303"/>
          </a:xfrm>
          <a:prstGeom prst="rect">
            <a:avLst/>
          </a:prstGeom>
          <a:noFill/>
        </p:spPr>
        <p:txBody>
          <a:bodyPr wrap="square" lIns="91440" tIns="45720" rIns="91440" bIns="45720" rtlCol="0" anchor="t">
            <a:spAutoFit/>
          </a:bodyPr>
          <a:lstStyle/>
          <a:p>
            <a:pPr marL="457200" indent="-457200">
              <a:lnSpc>
                <a:spcPct val="150000"/>
              </a:lnSpc>
              <a:buFont typeface="+mj-lt"/>
              <a:buAutoNum type="arabicPeriod" startAt="7"/>
            </a:pPr>
            <a:r>
              <a:rPr lang="en-US" sz="2200">
                <a:solidFill>
                  <a:schemeClr val="bg1"/>
                </a:solidFill>
                <a:latin typeface="+mj-lt"/>
              </a:rPr>
              <a:t>Vulnerable Communities Definition Subcommittee</a:t>
            </a:r>
          </a:p>
          <a:p>
            <a:pPr marL="457200" indent="-457200">
              <a:lnSpc>
                <a:spcPct val="150000"/>
              </a:lnSpc>
              <a:buFont typeface="+mj-lt"/>
              <a:buAutoNum type="arabicPeriod" startAt="7"/>
            </a:pPr>
            <a:r>
              <a:rPr lang="en-US" sz="2200">
                <a:solidFill>
                  <a:schemeClr val="bg1"/>
                </a:solidFill>
                <a:latin typeface="+mj-lt"/>
              </a:rPr>
              <a:t>Extreme Heat Action Plan  </a:t>
            </a:r>
          </a:p>
          <a:p>
            <a:pPr marL="457200" indent="-457200">
              <a:lnSpc>
                <a:spcPct val="150000"/>
              </a:lnSpc>
              <a:buFont typeface="+mj-lt"/>
              <a:buAutoNum type="arabicPeriod" startAt="7"/>
            </a:pPr>
            <a:r>
              <a:rPr lang="en-US" sz="2200">
                <a:solidFill>
                  <a:schemeClr val="bg1"/>
                </a:solidFill>
                <a:latin typeface="+mj-lt"/>
              </a:rPr>
              <a:t>Extreme Heat Case Study from Climate Resolve</a:t>
            </a:r>
          </a:p>
          <a:p>
            <a:pPr marL="457200" indent="-457200">
              <a:lnSpc>
                <a:spcPct val="150000"/>
              </a:lnSpc>
              <a:buFont typeface="+mj-lt"/>
              <a:buAutoNum type="arabicPeriod" startAt="7"/>
            </a:pPr>
            <a:r>
              <a:rPr lang="en-US" sz="2200">
                <a:solidFill>
                  <a:schemeClr val="bg1"/>
                </a:solidFill>
                <a:latin typeface="+mj-lt"/>
              </a:rPr>
              <a:t> CalHeatScore</a:t>
            </a:r>
          </a:p>
          <a:p>
            <a:pPr marL="457200" indent="-457200">
              <a:lnSpc>
                <a:spcPct val="150000"/>
              </a:lnSpc>
              <a:buFont typeface="+mj-lt"/>
              <a:buAutoNum type="arabicPeriod" startAt="7"/>
            </a:pPr>
            <a:r>
              <a:rPr lang="en-US" sz="2200">
                <a:solidFill>
                  <a:schemeClr val="bg1"/>
                </a:solidFill>
                <a:latin typeface="+mj-lt"/>
              </a:rPr>
              <a:t> General Public Comment</a:t>
            </a:r>
          </a:p>
          <a:p>
            <a:pPr marL="457200" indent="-457200">
              <a:lnSpc>
                <a:spcPct val="150000"/>
              </a:lnSpc>
              <a:buFont typeface="+mj-lt"/>
              <a:buAutoNum type="arabicPeriod" startAt="7"/>
            </a:pPr>
            <a:r>
              <a:rPr lang="en-US" sz="2200">
                <a:solidFill>
                  <a:schemeClr val="bg1"/>
                </a:solidFill>
                <a:latin typeface="+mj-lt"/>
              </a:rPr>
              <a:t> Closing and Meeting Adjourned  </a:t>
            </a:r>
            <a:endParaRPr lang="en-US" sz="2200">
              <a:solidFill>
                <a:schemeClr val="bg1"/>
              </a:solidFill>
              <a:latin typeface="Rockwell Nova"/>
            </a:endParaRPr>
          </a:p>
        </p:txBody>
      </p:sp>
    </p:spTree>
    <p:extLst>
      <p:ext uri="{BB962C8B-B14F-4D97-AF65-F5344CB8AC3E}">
        <p14:creationId xmlns:p14="http://schemas.microsoft.com/office/powerpoint/2010/main" val="3804894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4E032-0DB6-9ADC-F513-1F654C3E5AD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54B95F1-5542-D164-C01F-6AEC2435C67C}"/>
              </a:ext>
            </a:extLst>
          </p:cNvPr>
          <p:cNvSpPr>
            <a:spLocks noGrp="1"/>
          </p:cNvSpPr>
          <p:nvPr>
            <p:ph type="title" idx="4294967295"/>
          </p:nvPr>
        </p:nvSpPr>
        <p:spPr>
          <a:xfrm>
            <a:off x="688976" y="3055144"/>
            <a:ext cx="10153648" cy="74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bg1"/>
                </a:solidFill>
                <a:ea typeface="+mn-ea"/>
                <a:cs typeface="+mn-cs"/>
              </a:rPr>
              <a:t>Item 5 | Discussion</a:t>
            </a:r>
            <a:br>
              <a:rPr lang="en-US" sz="5400">
                <a:solidFill>
                  <a:schemeClr val="bg1"/>
                </a:solidFill>
                <a:ea typeface="+mn-ea"/>
                <a:cs typeface="+mn-cs"/>
              </a:rPr>
            </a:br>
            <a:endParaRPr lang="en-US">
              <a:solidFill>
                <a:schemeClr val="bg1"/>
              </a:solidFill>
              <a:ea typeface="+mn-ea"/>
              <a:cs typeface="+mn-cs"/>
            </a:endParaRPr>
          </a:p>
        </p:txBody>
      </p:sp>
    </p:spTree>
    <p:extLst>
      <p:ext uri="{BB962C8B-B14F-4D97-AF65-F5344CB8AC3E}">
        <p14:creationId xmlns:p14="http://schemas.microsoft.com/office/powerpoint/2010/main" val="1537684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D49CBB-8046-71A5-BB08-466B0D24C204}"/>
              </a:ext>
            </a:extLst>
          </p:cNvPr>
          <p:cNvSpPr>
            <a:spLocks noGrp="1"/>
          </p:cNvSpPr>
          <p:nvPr>
            <p:ph type="title" idx="4294967295"/>
          </p:nvPr>
        </p:nvSpPr>
        <p:spPr>
          <a:xfrm>
            <a:off x="688976" y="3055144"/>
            <a:ext cx="10153648" cy="74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bg1"/>
                </a:solidFill>
                <a:ea typeface="+mn-ea"/>
                <a:cs typeface="+mn-cs"/>
              </a:rPr>
              <a:t>Item 5 | Public Comment</a:t>
            </a:r>
            <a:endParaRPr lang="en-US">
              <a:solidFill>
                <a:schemeClr val="bg1"/>
              </a:solidFill>
              <a:ea typeface="+mn-ea"/>
              <a:cs typeface="+mn-cs"/>
            </a:endParaRPr>
          </a:p>
        </p:txBody>
      </p:sp>
    </p:spTree>
    <p:extLst>
      <p:ext uri="{BB962C8B-B14F-4D97-AF65-F5344CB8AC3E}">
        <p14:creationId xmlns:p14="http://schemas.microsoft.com/office/powerpoint/2010/main" val="1201287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49EBB-1713-8E59-F740-9154EA41646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FEAB163-3FFE-052A-5445-CD9055A4BEA2}"/>
              </a:ext>
            </a:extLst>
          </p:cNvPr>
          <p:cNvSpPr>
            <a:spLocks noGrp="1"/>
          </p:cNvSpPr>
          <p:nvPr>
            <p:ph type="title" idx="4294967295"/>
          </p:nvPr>
        </p:nvSpPr>
        <p:spPr>
          <a:xfrm>
            <a:off x="498476" y="1214953"/>
            <a:ext cx="10415588"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4800">
                <a:solidFill>
                  <a:schemeClr val="tx2"/>
                </a:solidFill>
                <a:ea typeface="+mn-ea"/>
                <a:cs typeface="+mn-cs"/>
              </a:rPr>
              <a:t>ACTION: </a:t>
            </a:r>
            <a:r>
              <a:rPr lang="en-US" sz="4400" b="1">
                <a:solidFill>
                  <a:schemeClr val="accent4"/>
                </a:solidFill>
                <a:latin typeface="+mj-lt"/>
              </a:rPr>
              <a:t>Approve the revised TAC Charter and Bylaws.</a:t>
            </a:r>
            <a:br>
              <a:rPr lang="en-US">
                <a:solidFill>
                  <a:schemeClr val="accent4"/>
                </a:solidFill>
              </a:rPr>
            </a:br>
            <a:endParaRPr lang="en-US">
              <a:ea typeface="+mn-ea"/>
              <a:cs typeface="+mn-cs"/>
            </a:endParaRPr>
          </a:p>
        </p:txBody>
      </p:sp>
      <p:sp>
        <p:nvSpPr>
          <p:cNvPr id="3" name="Text Placeholder 2">
            <a:extLst>
              <a:ext uri="{FF2B5EF4-FFF2-40B4-BE49-F238E27FC236}">
                <a16:creationId xmlns:a16="http://schemas.microsoft.com/office/drawing/2014/main" id="{DFED371C-21FA-894B-FADF-9BBB1A2C3C51}"/>
              </a:ext>
            </a:extLst>
          </p:cNvPr>
          <p:cNvSpPr>
            <a:spLocks noGrp="1"/>
          </p:cNvSpPr>
          <p:nvPr>
            <p:ph type="body" sz="quarter" idx="14"/>
          </p:nvPr>
        </p:nvSpPr>
        <p:spPr>
          <a:xfrm>
            <a:off x="498476" y="1868078"/>
            <a:ext cx="7748640" cy="1948178"/>
          </a:xfrm>
        </p:spPr>
        <p:txBody>
          <a:bodyPr vert="horz" lIns="91440" tIns="45720" rIns="91440" bIns="45720" rtlCol="0" anchor="t">
            <a:noAutofit/>
          </a:bodyPr>
          <a:lstStyle/>
          <a:p>
            <a:pPr marL="0" indent="0">
              <a:buNone/>
            </a:pPr>
            <a:endParaRPr lang="en-US">
              <a:solidFill>
                <a:schemeClr val="accent4"/>
              </a:solidFill>
            </a:endParaRPr>
          </a:p>
        </p:txBody>
      </p:sp>
      <p:sp>
        <p:nvSpPr>
          <p:cNvPr id="6" name="Slide Number Placeholder 5">
            <a:extLst>
              <a:ext uri="{FF2B5EF4-FFF2-40B4-BE49-F238E27FC236}">
                <a16:creationId xmlns:a16="http://schemas.microsoft.com/office/drawing/2014/main" id="{BE3CB396-2A03-2E4C-3ED2-3AE21A9940B9}"/>
              </a:ext>
            </a:extLst>
          </p:cNvPr>
          <p:cNvSpPr>
            <a:spLocks noGrp="1"/>
          </p:cNvSpPr>
          <p:nvPr>
            <p:ph type="sldNum" sz="quarter" idx="13"/>
          </p:nvPr>
        </p:nvSpPr>
        <p:spPr/>
        <p:txBody>
          <a:bodyPr/>
          <a:lstStyle/>
          <a:p>
            <a:fld id="{2DF18D17-D940-42C0-8301-578A1E1D672E}" type="slidenum">
              <a:rPr lang="en-US" smtClean="0"/>
              <a:pPr/>
              <a:t>22</a:t>
            </a:fld>
            <a:endParaRPr lang="en-US"/>
          </a:p>
        </p:txBody>
      </p:sp>
    </p:spTree>
    <p:extLst>
      <p:ext uri="{BB962C8B-B14F-4D97-AF65-F5344CB8AC3E}">
        <p14:creationId xmlns:p14="http://schemas.microsoft.com/office/powerpoint/2010/main" val="3432971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F8408-C0B5-EF22-4BA7-9A097ACC4F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00306C-D0B2-989E-DDF9-8C62D146F0D4}"/>
              </a:ext>
            </a:extLst>
          </p:cNvPr>
          <p:cNvSpPr>
            <a:spLocks noGrp="1"/>
          </p:cNvSpPr>
          <p:nvPr>
            <p:ph type="title" idx="4294967295"/>
          </p:nvPr>
        </p:nvSpPr>
        <p:spPr>
          <a:xfrm>
            <a:off x="688976" y="3055144"/>
            <a:ext cx="10153648" cy="74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bg1"/>
                </a:solidFill>
                <a:ea typeface="+mn-ea"/>
                <a:cs typeface="+mn-cs"/>
              </a:rPr>
              <a:t>Item 6 | ICARP Extreme Heat and Community Resilience </a:t>
            </a:r>
            <a:br>
              <a:rPr lang="en-US" sz="5400">
                <a:solidFill>
                  <a:schemeClr val="bg1"/>
                </a:solidFill>
                <a:ea typeface="+mn-ea"/>
                <a:cs typeface="+mn-cs"/>
              </a:rPr>
            </a:br>
            <a:r>
              <a:rPr lang="en-US" sz="5400">
                <a:solidFill>
                  <a:schemeClr val="bg1"/>
                </a:solidFill>
                <a:ea typeface="+mn-ea"/>
                <a:cs typeface="+mn-cs"/>
              </a:rPr>
              <a:t>Grantee Spotlight</a:t>
            </a:r>
            <a:endParaRPr lang="en-US">
              <a:solidFill>
                <a:schemeClr val="bg1"/>
              </a:solidFill>
              <a:ea typeface="+mn-ea"/>
              <a:cs typeface="+mn-cs"/>
            </a:endParaRPr>
          </a:p>
        </p:txBody>
      </p:sp>
    </p:spTree>
    <p:extLst>
      <p:ext uri="{BB962C8B-B14F-4D97-AF65-F5344CB8AC3E}">
        <p14:creationId xmlns:p14="http://schemas.microsoft.com/office/powerpoint/2010/main" val="3777845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0146-9EDB-D9B7-33F2-E5E9E5608D0E}"/>
              </a:ext>
            </a:extLst>
          </p:cNvPr>
          <p:cNvSpPr>
            <a:spLocks noGrp="1"/>
          </p:cNvSpPr>
          <p:nvPr>
            <p:ph type="ctrTitle"/>
          </p:nvPr>
        </p:nvSpPr>
        <p:spPr>
          <a:xfrm>
            <a:off x="741404" y="1920811"/>
            <a:ext cx="5679057" cy="2387600"/>
          </a:xfrm>
        </p:spPr>
        <p:txBody>
          <a:bodyPr>
            <a:normAutofit fontScale="90000"/>
          </a:bodyPr>
          <a:lstStyle/>
          <a:p>
            <a:r>
              <a:rPr lang="en-US" b="1"/>
              <a:t>Extreme Heat and Community Resilient Program Grantee Spotlight</a:t>
            </a:r>
          </a:p>
        </p:txBody>
      </p:sp>
      <p:pic>
        <p:nvPicPr>
          <p:cNvPr id="6" name="Picture Placeholder 5" descr="A group of people crossing a street&#10;&#10;">
            <a:extLst>
              <a:ext uri="{FF2B5EF4-FFF2-40B4-BE49-F238E27FC236}">
                <a16:creationId xmlns:a16="http://schemas.microsoft.com/office/drawing/2014/main" id="{2D9958AC-FCBC-2152-A6D0-AC4C2158D57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27200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5BEA6-D273-C9DF-2195-13C89D1EEC62}"/>
            </a:ext>
          </a:extLst>
        </p:cNvPr>
        <p:cNvGrpSpPr/>
        <p:nvPr/>
      </p:nvGrpSpPr>
      <p:grpSpPr>
        <a:xfrm>
          <a:off x="0" y="0"/>
          <a:ext cx="0" cy="0"/>
          <a:chOff x="0" y="0"/>
          <a:chExt cx="0" cy="0"/>
        </a:xfrm>
      </p:grpSpPr>
      <p:sp>
        <p:nvSpPr>
          <p:cNvPr id="192" name="Text Placeholder 1">
            <a:extLst>
              <a:ext uri="{FF2B5EF4-FFF2-40B4-BE49-F238E27FC236}">
                <a16:creationId xmlns:a16="http://schemas.microsoft.com/office/drawing/2014/main" id="{A65B36B4-5836-9312-D8DF-A480479AEA40}"/>
              </a:ext>
            </a:extLst>
          </p:cNvPr>
          <p:cNvSpPr txBox="1">
            <a:spLocks noGrp="1"/>
          </p:cNvSpPr>
          <p:nvPr>
            <p:ph type="title" idx="4294967295"/>
          </p:nvPr>
        </p:nvSpPr>
        <p:spPr>
          <a:xfrm>
            <a:off x="539664" y="547688"/>
            <a:ext cx="11198182"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100" b="1" i="0" u="none" strike="noStrike" kern="1200" cap="none" spc="0" normalizeH="0" baseline="0" noProof="0">
                <a:ln>
                  <a:noFill/>
                </a:ln>
                <a:solidFill>
                  <a:srgbClr val="0E2841"/>
                </a:solidFill>
                <a:effectLst/>
                <a:uLnTx/>
                <a:uFillTx/>
                <a:latin typeface="Aptos Display"/>
                <a:ea typeface="+mj-ea"/>
                <a:cs typeface="+mj-cs"/>
              </a:rPr>
              <a:t>Extreme Heat &amp; Community Resilience Background </a:t>
            </a:r>
            <a:endParaRPr kumimoji="0" lang="en-US" sz="4400" b="1" i="0" u="none" strike="noStrike" kern="1200" cap="none" spc="0" normalizeH="0" baseline="0" noProof="0">
              <a:ln>
                <a:noFill/>
              </a:ln>
              <a:solidFill>
                <a:srgbClr val="0E2841"/>
              </a:solidFill>
              <a:effectLst/>
              <a:uLnTx/>
              <a:uFillTx/>
              <a:latin typeface="Aptos Display"/>
              <a:ea typeface="+mj-ea"/>
              <a:cs typeface="+mj-cs"/>
            </a:endParaRPr>
          </a:p>
        </p:txBody>
      </p:sp>
      <p:sp>
        <p:nvSpPr>
          <p:cNvPr id="15" name="TextBox 14">
            <a:extLst>
              <a:ext uri="{FF2B5EF4-FFF2-40B4-BE49-F238E27FC236}">
                <a16:creationId xmlns:a16="http://schemas.microsoft.com/office/drawing/2014/main" id="{018F1F52-F965-F62E-512C-9FCD0D74EC14}"/>
              </a:ext>
            </a:extLst>
          </p:cNvPr>
          <p:cNvSpPr txBox="1"/>
          <p:nvPr/>
        </p:nvSpPr>
        <p:spPr>
          <a:xfrm>
            <a:off x="986481" y="1552833"/>
            <a:ext cx="10322010" cy="39081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E2841"/>
                </a:solidFill>
                <a:effectLst/>
                <a:uLnTx/>
                <a:uFillTx/>
                <a:latin typeface="Aptos Display"/>
                <a:ea typeface="+mn-ea"/>
                <a:cs typeface="Arial"/>
              </a:rPr>
              <a:t>The EHCRP funds planning and implementation projects aimed to:​</a:t>
            </a:r>
            <a:endParaRPr kumimoji="0" lang="en-US" sz="2800" b="0" i="0" u="none" strike="noStrike" kern="1200" cap="none" spc="0" normalizeH="0" baseline="0" noProof="0">
              <a:ln>
                <a:noFill/>
              </a:ln>
              <a:solidFill>
                <a:srgbClr val="0E2841"/>
              </a:solidFill>
              <a:effectLst/>
              <a:uLnTx/>
              <a:uFillTx/>
              <a:latin typeface="Aptos" panose="020B0004020202020204"/>
              <a:ea typeface="+mn-ea"/>
              <a:cs typeface="+mn-cs"/>
            </a:endParaRPr>
          </a:p>
          <a:p>
            <a:pPr marL="507365" marR="0" lvl="0" indent="-342900" algn="l" defTabSz="914400" rtl="0" eaLnBrk="1" fontAlgn="auto" latinLnBrk="0" hangingPunct="1">
              <a:lnSpc>
                <a:spcPct val="150000"/>
              </a:lnSpc>
              <a:spcBef>
                <a:spcPts val="0"/>
              </a:spcBef>
              <a:spcAft>
                <a:spcPts val="0"/>
              </a:spcAft>
              <a:buClrTx/>
              <a:buSzTx/>
              <a:buFont typeface="Arial,Sans-Serif"/>
              <a:buChar char="•"/>
              <a:tabLst/>
              <a:defRPr/>
            </a:pPr>
            <a:r>
              <a:rPr kumimoji="0" lang="en-US" sz="2800" b="0" i="0" u="none" strike="noStrike" kern="1200" cap="none" spc="0" normalizeH="0" baseline="0" noProof="0">
                <a:ln>
                  <a:noFill/>
                </a:ln>
                <a:solidFill>
                  <a:srgbClr val="0E2841"/>
                </a:solidFill>
                <a:effectLst/>
                <a:uLnTx/>
                <a:uFillTx/>
                <a:latin typeface="Aptos Display"/>
                <a:ea typeface="+mn-ea"/>
                <a:cs typeface="Arial"/>
              </a:rPr>
              <a:t>Reduce the impacts of extreme heat and build community resilience​</a:t>
            </a:r>
          </a:p>
          <a:p>
            <a:pPr marL="507365" marR="0" lvl="0" indent="-342900" algn="l" defTabSz="914400" rtl="0" eaLnBrk="1" fontAlgn="auto" latinLnBrk="0" hangingPunct="1">
              <a:lnSpc>
                <a:spcPct val="150000"/>
              </a:lnSpc>
              <a:spcBef>
                <a:spcPts val="0"/>
              </a:spcBef>
              <a:spcAft>
                <a:spcPts val="0"/>
              </a:spcAft>
              <a:buClrTx/>
              <a:buSzTx/>
              <a:buFont typeface="Arial,Sans-Serif"/>
              <a:buChar char="•"/>
              <a:tabLst/>
              <a:defRPr/>
            </a:pPr>
            <a:r>
              <a:rPr kumimoji="0" lang="en-US" sz="2800" b="0" i="0" u="none" strike="noStrike" kern="1200" cap="none" spc="0" normalizeH="0" baseline="0" noProof="0">
                <a:ln>
                  <a:noFill/>
                </a:ln>
                <a:solidFill>
                  <a:srgbClr val="0E2841"/>
                </a:solidFill>
                <a:effectLst/>
                <a:uLnTx/>
                <a:uFillTx/>
                <a:latin typeface="Aptos Display"/>
                <a:ea typeface="+mn-ea"/>
                <a:cs typeface="Arial"/>
              </a:rPr>
              <a:t>Build frameworks for change​</a:t>
            </a:r>
          </a:p>
          <a:p>
            <a:pPr marL="507365" marR="0" lvl="0" indent="-342900" algn="l" defTabSz="914400" rtl="0" eaLnBrk="1" fontAlgn="auto" latinLnBrk="0" hangingPunct="1">
              <a:lnSpc>
                <a:spcPct val="150000"/>
              </a:lnSpc>
              <a:spcBef>
                <a:spcPts val="0"/>
              </a:spcBef>
              <a:spcAft>
                <a:spcPts val="0"/>
              </a:spcAft>
              <a:buClrTx/>
              <a:buSzTx/>
              <a:buFont typeface="Arial,Sans-Serif"/>
              <a:buChar char="•"/>
              <a:tabLst/>
              <a:defRPr/>
            </a:pPr>
            <a:r>
              <a:rPr kumimoji="0" lang="en-US" sz="2800" b="0" i="0" u="none" strike="noStrike" kern="1200" cap="none" spc="0" normalizeH="0" baseline="0" noProof="0">
                <a:ln>
                  <a:noFill/>
                </a:ln>
                <a:solidFill>
                  <a:srgbClr val="0E2841"/>
                </a:solidFill>
                <a:effectLst/>
                <a:uLnTx/>
                <a:uFillTx/>
                <a:latin typeface="Aptos Display"/>
                <a:ea typeface="+mn-ea"/>
                <a:cs typeface="Arial"/>
              </a:rPr>
              <a:t>Invest in local, regional, and tribal projects that strengthen communities that are vulnerable to heat</a:t>
            </a:r>
          </a:p>
        </p:txBody>
      </p:sp>
    </p:spTree>
    <p:extLst>
      <p:ext uri="{BB962C8B-B14F-4D97-AF65-F5344CB8AC3E}">
        <p14:creationId xmlns:p14="http://schemas.microsoft.com/office/powerpoint/2010/main" val="437139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AB9E15-5783-849B-C191-ED1DF60E0CCB}"/>
              </a:ext>
              <a:ext uri="{C183D7F6-B498-43B3-948B-1728B52AA6E4}">
                <adec:decorative xmlns:adec="http://schemas.microsoft.com/office/drawing/2017/decorative" val="1"/>
              </a:ext>
            </a:extLst>
          </p:cNvPr>
          <p:cNvSpPr>
            <a:spLocks noGrp="1"/>
          </p:cNvSpPr>
          <p:nvPr>
            <p:ph type="title" idx="4294967295"/>
          </p:nvPr>
        </p:nvSpPr>
        <p:spPr>
          <a:xfrm>
            <a:off x="498475" y="547688"/>
            <a:ext cx="11074615"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spcBef>
                <a:spcPts val="1000"/>
              </a:spcBef>
              <a:buFont typeface="Arial" panose="020B0604020202020204" pitchFamily="34" charset="0"/>
              <a:defRPr/>
            </a:pPr>
            <a:r>
              <a:rPr lang="en-US" sz="4800" b="1">
                <a:solidFill>
                  <a:schemeClr val="tx2"/>
                </a:solidFill>
                <a:ea typeface="+mn-ea"/>
                <a:cs typeface="+mn-cs"/>
              </a:rPr>
              <a:t>Round 1 Timeline</a:t>
            </a:r>
            <a:endParaRPr lang="en-US">
              <a:ea typeface="+mn-ea"/>
              <a:cs typeface="+mn-cs"/>
            </a:endParaRPr>
          </a:p>
        </p:txBody>
      </p:sp>
      <p:sp>
        <p:nvSpPr>
          <p:cNvPr id="8" name="TextBox 7">
            <a:extLst>
              <a:ext uri="{FF2B5EF4-FFF2-40B4-BE49-F238E27FC236}">
                <a16:creationId xmlns:a16="http://schemas.microsoft.com/office/drawing/2014/main" id="{8CC4A7AA-D196-9BBB-D96E-B6FB2FC1E230}"/>
              </a:ext>
              <a:ext uri="{C183D7F6-B498-43B3-948B-1728B52AA6E4}">
                <adec:decorative xmlns:adec="http://schemas.microsoft.com/office/drawing/2017/decorative" val="1"/>
              </a:ext>
            </a:extLst>
          </p:cNvPr>
          <p:cNvSpPr txBox="1"/>
          <p:nvPr/>
        </p:nvSpPr>
        <p:spPr>
          <a:xfrm>
            <a:off x="559361" y="4169337"/>
            <a:ext cx="8763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Display" panose="020F0302020204030204"/>
                <a:ea typeface="+mn-ea"/>
                <a:cs typeface="+mn-cs"/>
              </a:rPr>
              <a:t>2023</a:t>
            </a:r>
          </a:p>
        </p:txBody>
      </p:sp>
      <p:sp>
        <p:nvSpPr>
          <p:cNvPr id="3" name="Oval 2">
            <a:extLst>
              <a:ext uri="{FF2B5EF4-FFF2-40B4-BE49-F238E27FC236}">
                <a16:creationId xmlns:a16="http://schemas.microsoft.com/office/drawing/2014/main" id="{D65B6D4B-CF0B-928B-8BDC-465DCACC230C}"/>
              </a:ext>
              <a:ext uri="{C183D7F6-B498-43B3-948B-1728B52AA6E4}">
                <adec:decorative xmlns:adec="http://schemas.microsoft.com/office/drawing/2017/decorative" val="1"/>
              </a:ext>
            </a:extLst>
          </p:cNvPr>
          <p:cNvSpPr/>
          <p:nvPr/>
        </p:nvSpPr>
        <p:spPr>
          <a:xfrm>
            <a:off x="886678" y="3831808"/>
            <a:ext cx="216569" cy="21656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 name="TextBox 3">
            <a:extLst>
              <a:ext uri="{FF2B5EF4-FFF2-40B4-BE49-F238E27FC236}">
                <a16:creationId xmlns:a16="http://schemas.microsoft.com/office/drawing/2014/main" id="{5FAC2D89-C402-189E-B3AC-485B33CB1CA5}"/>
              </a:ext>
              <a:ext uri="{C183D7F6-B498-43B3-948B-1728B52AA6E4}">
                <adec:decorative xmlns:adec="http://schemas.microsoft.com/office/drawing/2017/decorative" val="1"/>
              </a:ext>
            </a:extLst>
          </p:cNvPr>
          <p:cNvSpPr txBox="1"/>
          <p:nvPr/>
        </p:nvSpPr>
        <p:spPr>
          <a:xfrm>
            <a:off x="194723" y="2388497"/>
            <a:ext cx="2957060" cy="156966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Listening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Grant guidelines drafted with public comment period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 name="TextBox 8">
            <a:extLst>
              <a:ext uri="{FF2B5EF4-FFF2-40B4-BE49-F238E27FC236}">
                <a16:creationId xmlns:a16="http://schemas.microsoft.com/office/drawing/2014/main" id="{27E9D997-0DA3-88F1-D3D0-FF3F2AD8958A}"/>
              </a:ext>
              <a:ext uri="{C183D7F6-B498-43B3-948B-1728B52AA6E4}">
                <adec:decorative xmlns:adec="http://schemas.microsoft.com/office/drawing/2017/decorative" val="1"/>
              </a:ext>
            </a:extLst>
          </p:cNvPr>
          <p:cNvSpPr txBox="1"/>
          <p:nvPr/>
        </p:nvSpPr>
        <p:spPr>
          <a:xfrm>
            <a:off x="2823112" y="3424023"/>
            <a:ext cx="876300"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Display" panose="020F0302020204030204"/>
                <a:ea typeface="+mn-ea"/>
                <a:cs typeface="+mn-cs"/>
              </a:rPr>
              <a:t>2024</a:t>
            </a:r>
          </a:p>
        </p:txBody>
      </p:sp>
      <p:sp>
        <p:nvSpPr>
          <p:cNvPr id="5" name="Oval 4">
            <a:extLst>
              <a:ext uri="{FF2B5EF4-FFF2-40B4-BE49-F238E27FC236}">
                <a16:creationId xmlns:a16="http://schemas.microsoft.com/office/drawing/2014/main" id="{32BBD903-2B8D-FFD6-6236-E75512DD038B}"/>
              </a:ext>
              <a:ext uri="{C183D7F6-B498-43B3-948B-1728B52AA6E4}">
                <adec:decorative xmlns:adec="http://schemas.microsoft.com/office/drawing/2017/decorative" val="1"/>
              </a:ext>
            </a:extLst>
          </p:cNvPr>
          <p:cNvSpPr/>
          <p:nvPr/>
        </p:nvSpPr>
        <p:spPr>
          <a:xfrm>
            <a:off x="3043499" y="3781750"/>
            <a:ext cx="216569" cy="21656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6" name="TextBox 5">
            <a:extLst>
              <a:ext uri="{FF2B5EF4-FFF2-40B4-BE49-F238E27FC236}">
                <a16:creationId xmlns:a16="http://schemas.microsoft.com/office/drawing/2014/main" id="{BDB1E9AD-29C5-416D-3300-1FC229DDE460}"/>
              </a:ext>
              <a:ext uri="{C183D7F6-B498-43B3-948B-1728B52AA6E4}">
                <adec:decorative xmlns:adec="http://schemas.microsoft.com/office/drawing/2017/decorative" val="1"/>
              </a:ext>
            </a:extLst>
          </p:cNvPr>
          <p:cNvSpPr txBox="1"/>
          <p:nvPr/>
        </p:nvSpPr>
        <p:spPr>
          <a:xfrm>
            <a:off x="2164696" y="4167489"/>
            <a:ext cx="3390900" cy="156966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NOFA released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Applicant Technical Assistance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Interagency Review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 name="TextBox 6">
            <a:extLst>
              <a:ext uri="{FF2B5EF4-FFF2-40B4-BE49-F238E27FC236}">
                <a16:creationId xmlns:a16="http://schemas.microsoft.com/office/drawing/2014/main" id="{D44DD8A9-BA3A-85C5-A8AB-F20E3DCBA713}"/>
              </a:ext>
              <a:ext uri="{C183D7F6-B498-43B3-948B-1728B52AA6E4}">
                <adec:decorative xmlns:adec="http://schemas.microsoft.com/office/drawing/2017/decorative" val="1"/>
              </a:ext>
            </a:extLst>
          </p:cNvPr>
          <p:cNvSpPr txBox="1"/>
          <p:nvPr/>
        </p:nvSpPr>
        <p:spPr>
          <a:xfrm>
            <a:off x="5342249" y="4101784"/>
            <a:ext cx="876300"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Display" panose="020F0302020204030204"/>
                <a:ea typeface="+mn-ea"/>
                <a:cs typeface="+mn-cs"/>
              </a:rPr>
              <a:t>2025</a:t>
            </a:r>
          </a:p>
        </p:txBody>
      </p:sp>
      <p:sp>
        <p:nvSpPr>
          <p:cNvPr id="11" name="TextBox 10">
            <a:extLst>
              <a:ext uri="{FF2B5EF4-FFF2-40B4-BE49-F238E27FC236}">
                <a16:creationId xmlns:a16="http://schemas.microsoft.com/office/drawing/2014/main" id="{3F901BA4-5FA0-123B-B12E-7EE60FFFD206}"/>
              </a:ext>
              <a:ext uri="{C183D7F6-B498-43B3-948B-1728B52AA6E4}">
                <adec:decorative xmlns:adec="http://schemas.microsoft.com/office/drawing/2017/decorative" val="1"/>
              </a:ext>
            </a:extLst>
          </p:cNvPr>
          <p:cNvSpPr txBox="1"/>
          <p:nvPr/>
        </p:nvSpPr>
        <p:spPr>
          <a:xfrm>
            <a:off x="4799535" y="2371687"/>
            <a:ext cx="3390900" cy="132343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Projects awarded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Contracting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Projects contracted executed</a:t>
            </a:r>
          </a:p>
        </p:txBody>
      </p:sp>
      <p:sp>
        <p:nvSpPr>
          <p:cNvPr id="16" name="TextBox 15">
            <a:extLst>
              <a:ext uri="{FF2B5EF4-FFF2-40B4-BE49-F238E27FC236}">
                <a16:creationId xmlns:a16="http://schemas.microsoft.com/office/drawing/2014/main" id="{30B58478-28BD-5B85-04EC-220E22CB762F}"/>
              </a:ext>
              <a:ext uri="{C183D7F6-B498-43B3-948B-1728B52AA6E4}">
                <adec:decorative xmlns:adec="http://schemas.microsoft.com/office/drawing/2017/decorative" val="1"/>
              </a:ext>
            </a:extLst>
          </p:cNvPr>
          <p:cNvSpPr txBox="1"/>
          <p:nvPr/>
        </p:nvSpPr>
        <p:spPr>
          <a:xfrm>
            <a:off x="6796905" y="4058313"/>
            <a:ext cx="3390900" cy="95410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Grantee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Peer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0" name="Oval 9">
            <a:extLst>
              <a:ext uri="{FF2B5EF4-FFF2-40B4-BE49-F238E27FC236}">
                <a16:creationId xmlns:a16="http://schemas.microsoft.com/office/drawing/2014/main" id="{809C0EB7-EB7E-0BEE-9D20-EFC76BBFDEEB}"/>
              </a:ext>
              <a:ext uri="{C183D7F6-B498-43B3-948B-1728B52AA6E4}">
                <adec:decorative xmlns:adec="http://schemas.microsoft.com/office/drawing/2017/decorative" val="1"/>
              </a:ext>
            </a:extLst>
          </p:cNvPr>
          <p:cNvSpPr/>
          <p:nvPr/>
        </p:nvSpPr>
        <p:spPr>
          <a:xfrm>
            <a:off x="5666190" y="3781750"/>
            <a:ext cx="216569" cy="21656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3" name="TextBox 12">
            <a:extLst>
              <a:ext uri="{FF2B5EF4-FFF2-40B4-BE49-F238E27FC236}">
                <a16:creationId xmlns:a16="http://schemas.microsoft.com/office/drawing/2014/main" id="{382F50B9-DDB9-8B6E-E35D-4977FEE60F2D}"/>
              </a:ext>
              <a:ext uri="{C183D7F6-B498-43B3-948B-1728B52AA6E4}">
                <adec:decorative xmlns:adec="http://schemas.microsoft.com/office/drawing/2017/decorative" val="1"/>
              </a:ext>
            </a:extLst>
          </p:cNvPr>
          <p:cNvSpPr txBox="1"/>
          <p:nvPr/>
        </p:nvSpPr>
        <p:spPr>
          <a:xfrm>
            <a:off x="9152249" y="3423215"/>
            <a:ext cx="876300"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Display" panose="020F0302020204030204"/>
                <a:ea typeface="+mn-ea"/>
                <a:cs typeface="+mn-cs"/>
              </a:rPr>
              <a:t>2027</a:t>
            </a:r>
          </a:p>
        </p:txBody>
      </p:sp>
      <p:sp>
        <p:nvSpPr>
          <p:cNvPr id="15" name="TextBox 14">
            <a:extLst>
              <a:ext uri="{FF2B5EF4-FFF2-40B4-BE49-F238E27FC236}">
                <a16:creationId xmlns:a16="http://schemas.microsoft.com/office/drawing/2014/main" id="{A22AF4F3-3D42-7409-49B0-953F6C5CB2DE}"/>
              </a:ext>
              <a:ext uri="{C183D7F6-B498-43B3-948B-1728B52AA6E4}">
                <adec:decorative xmlns:adec="http://schemas.microsoft.com/office/drawing/2017/decorative" val="1"/>
              </a:ext>
            </a:extLst>
          </p:cNvPr>
          <p:cNvSpPr txBox="1"/>
          <p:nvPr/>
        </p:nvSpPr>
        <p:spPr>
          <a:xfrm>
            <a:off x="8512727" y="2388497"/>
            <a:ext cx="3390900" cy="954107"/>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prstClr val="black"/>
              </a:solidFill>
              <a:effectLst/>
              <a:uLnTx/>
              <a:uFillTx/>
              <a:latin typeface="Aptos" panose="020B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Projects complete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Strategy evaluation report</a:t>
            </a:r>
          </a:p>
        </p:txBody>
      </p:sp>
      <p:sp>
        <p:nvSpPr>
          <p:cNvPr id="14" name="Oval 13">
            <a:extLst>
              <a:ext uri="{FF2B5EF4-FFF2-40B4-BE49-F238E27FC236}">
                <a16:creationId xmlns:a16="http://schemas.microsoft.com/office/drawing/2014/main" id="{8ABB93FF-4E0E-F682-A061-576DD7B562AF}"/>
              </a:ext>
              <a:ext uri="{C183D7F6-B498-43B3-948B-1728B52AA6E4}">
                <adec:decorative xmlns:adec="http://schemas.microsoft.com/office/drawing/2017/decorative" val="1"/>
              </a:ext>
            </a:extLst>
          </p:cNvPr>
          <p:cNvSpPr/>
          <p:nvPr/>
        </p:nvSpPr>
        <p:spPr>
          <a:xfrm>
            <a:off x="9484346" y="3831808"/>
            <a:ext cx="216569" cy="21656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2" name="Slide Number Placeholder 11">
            <a:extLst>
              <a:ext uri="{FF2B5EF4-FFF2-40B4-BE49-F238E27FC236}">
                <a16:creationId xmlns:a16="http://schemas.microsoft.com/office/drawing/2014/main" id="{46148A53-B07F-C01E-522B-B3844539367B}"/>
              </a:ext>
              <a:ext uri="{C183D7F6-B498-43B3-948B-1728B52AA6E4}">
                <adec:decorative xmlns:adec="http://schemas.microsoft.com/office/drawing/2017/decorative" val="1"/>
              </a:ext>
            </a:extLst>
          </p:cNvPr>
          <p:cNvSpPr>
            <a:spLocks noGrp="1"/>
          </p:cNvSpPr>
          <p:nvPr>
            <p:ph type="sldNum" sz="quarter" idx="13"/>
          </p:nvPr>
        </p:nvSpPr>
        <p:spPr>
          <a:xfrm>
            <a:off x="8991408" y="61277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9C45E-8460-468B-B892-9E4BCAEB8950}" type="slidenum">
              <a:rPr kumimoji="0" lang="en-US" sz="1200" b="0" i="0" u="none" strike="noStrike" kern="1200" cap="none" spc="0" normalizeH="0" baseline="0" noProof="0" dirty="0" smtClean="0">
                <a:ln>
                  <a:noFill/>
                </a:ln>
                <a:solidFill>
                  <a:prstClr val="black"/>
                </a:solidFill>
                <a:effectLst/>
                <a:uLnTx/>
                <a:uFillTx/>
                <a:latin typeface="Aptos Display"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Display" panose="020F0302020204030204"/>
              <a:ea typeface="+mn-ea"/>
              <a:cs typeface="+mn-cs"/>
            </a:endParaRPr>
          </a:p>
        </p:txBody>
      </p:sp>
    </p:spTree>
    <p:extLst>
      <p:ext uri="{BB962C8B-B14F-4D97-AF65-F5344CB8AC3E}">
        <p14:creationId xmlns:p14="http://schemas.microsoft.com/office/powerpoint/2010/main" val="260081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6FF0A-9A64-C9BF-E9E3-AED43E881B1C}"/>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E6EF2545-E1ED-A8AE-6C49-453120019E44}"/>
              </a:ext>
              <a:ext uri="{C183D7F6-B498-43B3-948B-1728B52AA6E4}">
                <adec:decorative xmlns:adec="http://schemas.microsoft.com/office/drawing/2017/decorative" val="1"/>
              </a:ext>
            </a:extLst>
          </p:cNvPr>
          <p:cNvSpPr txBox="1">
            <a:spLocks noGrp="1"/>
          </p:cNvSpPr>
          <p:nvPr>
            <p:ph type="title" idx="4294967295"/>
          </p:nvPr>
        </p:nvSpPr>
        <p:spPr>
          <a:xfrm>
            <a:off x="-1757" y="317083"/>
            <a:ext cx="11198182"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100" b="1" i="0" u="none" strike="noStrike" kern="1200" cap="none" spc="0" normalizeH="0" baseline="0" noProof="0">
                <a:ln>
                  <a:noFill/>
                </a:ln>
                <a:solidFill>
                  <a:prstClr val="white"/>
                </a:solidFill>
                <a:effectLst/>
                <a:uLnTx/>
                <a:uFillTx/>
                <a:latin typeface="Aptos Display"/>
                <a:ea typeface="+mj-ea"/>
                <a:cs typeface="+mj-cs"/>
              </a:rPr>
              <a:t>Program Development Engagement</a:t>
            </a:r>
            <a:endParaRPr kumimoji="0" lang="en-US" sz="4400" b="0" i="0" u="none" strike="noStrike" kern="1200" cap="none" spc="0" normalizeH="0" baseline="0" noProof="0">
              <a:ln>
                <a:noFill/>
              </a:ln>
              <a:solidFill>
                <a:prstClr val="white"/>
              </a:solidFill>
              <a:effectLst/>
              <a:uLnTx/>
              <a:uFillTx/>
              <a:latin typeface="Aptos Display" panose="020F0302020204030204"/>
              <a:ea typeface="+mj-ea"/>
              <a:cs typeface="+mj-cs"/>
            </a:endParaRPr>
          </a:p>
        </p:txBody>
      </p:sp>
      <p:sp>
        <p:nvSpPr>
          <p:cNvPr id="3" name="TextBox 2">
            <a:extLst>
              <a:ext uri="{FF2B5EF4-FFF2-40B4-BE49-F238E27FC236}">
                <a16:creationId xmlns:a16="http://schemas.microsoft.com/office/drawing/2014/main" id="{06CDBA3C-50E0-94F1-FB53-D91F16AA9555}"/>
              </a:ext>
              <a:ext uri="{C183D7F6-B498-43B3-948B-1728B52AA6E4}">
                <adec:decorative xmlns:adec="http://schemas.microsoft.com/office/drawing/2017/decorative" val="1"/>
              </a:ext>
            </a:extLst>
          </p:cNvPr>
          <p:cNvSpPr txBox="1"/>
          <p:nvPr/>
        </p:nvSpPr>
        <p:spPr>
          <a:xfrm>
            <a:off x="128555" y="1126443"/>
            <a:ext cx="6985956"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800" b="0" i="0" u="none" strike="noStrike" kern="1200" cap="none" spc="0" normalizeH="0" baseline="0" noProof="0">
              <a:ln>
                <a:noFill/>
              </a:ln>
              <a:solidFill>
                <a:prstClr val="white"/>
              </a:solidFill>
              <a:effectLst/>
              <a:uLnTx/>
              <a:uFillTx/>
              <a:latin typeface="Aptos Display"/>
              <a:ea typeface="+mn-ea"/>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800" b="0" i="0" u="none" strike="noStrike" kern="1200" cap="none" spc="0" normalizeH="0" baseline="0" noProof="0">
              <a:ln>
                <a:noFill/>
              </a:ln>
              <a:solidFill>
                <a:prstClr val="white"/>
              </a:solidFill>
              <a:effectLst/>
              <a:uLnTx/>
              <a:uFillTx/>
              <a:latin typeface="Aptos Display"/>
              <a:ea typeface="+mn-ea"/>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US" sz="2600" b="0" i="0" u="none" strike="noStrike" kern="1200" cap="none" spc="0" normalizeH="0" baseline="0" noProof="0">
                <a:ln>
                  <a:noFill/>
                </a:ln>
                <a:solidFill>
                  <a:prstClr val="white"/>
                </a:solidFill>
                <a:effectLst/>
                <a:uLnTx/>
                <a:uFillTx/>
                <a:latin typeface="Century Gothic"/>
                <a:ea typeface="+mn-ea"/>
                <a:cs typeface="Arial"/>
              </a:rPr>
              <a:t>Regional listening sessions</a:t>
            </a:r>
            <a:endParaRPr kumimoji="0" lang="en-US" sz="2600" b="1" i="0" u="none" strike="noStrike" kern="1200" cap="none" spc="0" normalizeH="0" baseline="0" noProof="0">
              <a:ln>
                <a:noFill/>
              </a:ln>
              <a:solidFill>
                <a:prstClr val="white"/>
              </a:solidFill>
              <a:effectLst/>
              <a:uLnTx/>
              <a:uFillTx/>
              <a:latin typeface="Century Gothic"/>
              <a:ea typeface="+mn-ea"/>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US" sz="2600" b="0" i="0" u="none" strike="noStrike" kern="1200" cap="none" spc="0" normalizeH="0" baseline="0" noProof="0">
                <a:ln>
                  <a:noFill/>
                </a:ln>
                <a:solidFill>
                  <a:prstClr val="white"/>
                </a:solidFill>
                <a:effectLst/>
                <a:uLnTx/>
                <a:uFillTx/>
                <a:latin typeface="Century Gothic"/>
                <a:ea typeface="+mn-ea"/>
                <a:cs typeface="Arial"/>
              </a:rPr>
              <a:t>Office of Community Partnerships and Strategic Communications</a:t>
            </a:r>
            <a:endParaRPr kumimoji="0" lang="en-US" sz="2600" b="1" i="0" u="none" strike="noStrike" kern="1200" cap="none" spc="0" normalizeH="0" baseline="0" noProof="0">
              <a:ln>
                <a:noFill/>
              </a:ln>
              <a:solidFill>
                <a:prstClr val="white"/>
              </a:solidFill>
              <a:effectLst/>
              <a:uLnTx/>
              <a:uFillTx/>
              <a:latin typeface="Century Gothic"/>
              <a:ea typeface="+mn-ea"/>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US" sz="2600" b="0" i="0" u="none" strike="noStrike" kern="1200" cap="none" spc="0" normalizeH="0" baseline="0" noProof="0">
                <a:ln>
                  <a:noFill/>
                </a:ln>
                <a:solidFill>
                  <a:prstClr val="white"/>
                </a:solidFill>
                <a:effectLst/>
                <a:uLnTx/>
                <a:uFillTx/>
                <a:latin typeface="Century Gothic"/>
                <a:ea typeface="+mn-ea"/>
                <a:cs typeface="Arial"/>
              </a:rPr>
              <a:t>Priority populations (Older adults, farm workers, health care etc.)</a:t>
            </a:r>
            <a:endParaRPr kumimoji="0" lang="en-US" sz="2600" b="1" i="0" u="none" strike="noStrike" kern="1200" cap="none" spc="0" normalizeH="0" baseline="0" noProof="0">
              <a:ln>
                <a:noFill/>
              </a:ln>
              <a:solidFill>
                <a:prstClr val="white"/>
              </a:solidFill>
              <a:effectLst/>
              <a:uLnTx/>
              <a:uFillTx/>
              <a:latin typeface="Century Gothic"/>
              <a:ea typeface="+mn-ea"/>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US" sz="2600" b="0" i="0" u="none" strike="noStrike" kern="1200" cap="none" spc="0" normalizeH="0" baseline="0" noProof="0">
                <a:ln>
                  <a:noFill/>
                </a:ln>
                <a:solidFill>
                  <a:prstClr val="white"/>
                </a:solidFill>
                <a:effectLst/>
                <a:uLnTx/>
                <a:uFillTx/>
                <a:latin typeface="Century Gothic"/>
                <a:ea typeface="+mn-ea"/>
                <a:cs typeface="Arial"/>
              </a:rPr>
              <a:t>Engagement with existing state grant programs </a:t>
            </a: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800" b="0" i="0" u="none" strike="noStrike" kern="1200" cap="none" spc="0" normalizeH="0" baseline="0" noProof="0">
              <a:ln>
                <a:noFill/>
              </a:ln>
              <a:solidFill>
                <a:prstClr val="white"/>
              </a:solidFill>
              <a:effectLst/>
              <a:uLnTx/>
              <a:uFillTx/>
              <a:latin typeface="Aptos Display"/>
              <a:ea typeface="+mn-ea"/>
              <a:cs typeface="Arial"/>
            </a:endParaRPr>
          </a:p>
        </p:txBody>
      </p:sp>
      <p:pic>
        <p:nvPicPr>
          <p:cNvPr id="2" name="Picture 1">
            <a:extLst>
              <a:ext uri="{FF2B5EF4-FFF2-40B4-BE49-F238E27FC236}">
                <a16:creationId xmlns:a16="http://schemas.microsoft.com/office/drawing/2014/main" id="{A7AC3FF0-6D15-EB30-CA10-6E4D22F837D0}"/>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3672" y="1273342"/>
            <a:ext cx="3088106" cy="2155659"/>
          </a:xfrm>
          <a:prstGeom prst="rect">
            <a:avLst/>
          </a:prstGeom>
        </p:spPr>
      </p:pic>
      <p:pic>
        <p:nvPicPr>
          <p:cNvPr id="4" name="Picture 3">
            <a:extLst>
              <a:ext uri="{FF2B5EF4-FFF2-40B4-BE49-F238E27FC236}">
                <a16:creationId xmlns:a16="http://schemas.microsoft.com/office/drawing/2014/main" id="{E4946108-09CA-8680-5651-D40E88E6F78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13670" y="3559342"/>
            <a:ext cx="3088106" cy="2316079"/>
          </a:xfrm>
          <a:prstGeom prst="rect">
            <a:avLst/>
          </a:prstGeom>
        </p:spPr>
      </p:pic>
    </p:spTree>
    <p:extLst>
      <p:ext uri="{BB962C8B-B14F-4D97-AF65-F5344CB8AC3E}">
        <p14:creationId xmlns:p14="http://schemas.microsoft.com/office/powerpoint/2010/main" val="3710337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76DC3-C808-9CE8-7783-4B521486F17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B587EA-8CF5-076E-EACF-6C1B6A33EB7D}"/>
              </a:ext>
            </a:extLst>
          </p:cNvPr>
          <p:cNvSpPr txBox="1"/>
          <p:nvPr/>
        </p:nvSpPr>
        <p:spPr>
          <a:xfrm>
            <a:off x="1076041" y="1131457"/>
            <a:ext cx="10043983" cy="57246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800" b="0" i="0" u="none" strike="noStrike" kern="1200" cap="none" spc="0" normalizeH="0" baseline="0" noProof="0">
              <a:ln>
                <a:noFill/>
              </a:ln>
              <a:solidFill>
                <a:prstClr val="white"/>
              </a:solidFill>
              <a:effectLst/>
              <a:uLnTx/>
              <a:uFillTx/>
              <a:latin typeface="Aptos Display"/>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entury Gothic"/>
                <a:ea typeface="+mn-ea"/>
                <a:cs typeface="Arial"/>
              </a:rPr>
              <a:t>Supporting a statewide movement to build resilience to extreme heat through:</a:t>
            </a:r>
            <a:endParaRPr kumimoji="0" lang="en-US" sz="2800" b="0" i="0" u="none" strike="noStrike" kern="1200" cap="none" spc="0" normalizeH="0" baseline="0" noProof="0">
              <a:ln>
                <a:noFill/>
              </a:ln>
              <a:solidFill>
                <a:prstClr val="white"/>
              </a:solidFill>
              <a:effectLst/>
              <a:uLnTx/>
              <a:uFillTx/>
              <a:latin typeface="Aptos Display"/>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Century Gothic"/>
              <a:ea typeface="+mn-ea"/>
              <a:cs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white"/>
                </a:solidFill>
                <a:effectLst/>
                <a:uLnTx/>
                <a:uFillTx/>
                <a:latin typeface="Century Gothic"/>
                <a:ea typeface="+mn-ea"/>
                <a:cs typeface="Arial"/>
              </a:rPr>
              <a:t>Immediate response &amp; long-term resilience</a:t>
            </a:r>
            <a:endParaRPr lang="en-US" sz="2600" noProof="0">
              <a:solidFill>
                <a:prstClr val="white"/>
              </a:solidFill>
              <a:latin typeface="Century Gothic"/>
              <a:ea typeface="+mn-lt"/>
              <a:cs typeface="+mn-lt"/>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white"/>
                </a:solidFill>
                <a:effectLst/>
                <a:uLnTx/>
                <a:uFillTx/>
                <a:latin typeface="Century Gothic"/>
                <a:ea typeface="+mn-ea"/>
                <a:cs typeface="Arial"/>
              </a:rPr>
              <a:t>Protecting the health of Californians who are most vulnerable to extreme heat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a:ln>
                  <a:noFill/>
                </a:ln>
                <a:solidFill>
                  <a:prstClr val="white"/>
                </a:solidFill>
                <a:effectLst/>
                <a:uLnTx/>
                <a:uFillTx/>
                <a:latin typeface="Century Gothic"/>
                <a:ea typeface="+mn-ea"/>
                <a:cs typeface="Arial"/>
              </a:rPr>
              <a:t>Community-based organization-led and strong CBO partnerships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a:ln>
                  <a:noFill/>
                </a:ln>
                <a:solidFill>
                  <a:prstClr val="white"/>
                </a:solidFill>
                <a:effectLst/>
                <a:uLnTx/>
                <a:uFillTx/>
                <a:latin typeface="Century Gothic"/>
                <a:ea typeface="+mn-ea"/>
                <a:cs typeface="Arial"/>
              </a:rPr>
              <a:t>Small grants and planning grants that build capacity towards larger investments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Century Gothic"/>
              <a:ea typeface="+mn-ea"/>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800" b="0" i="0" u="none" strike="noStrike" kern="1200" cap="none" spc="0" normalizeH="0" baseline="0" noProof="0">
              <a:ln>
                <a:noFill/>
              </a:ln>
              <a:solidFill>
                <a:prstClr val="white"/>
              </a:solidFill>
              <a:effectLst/>
              <a:uLnTx/>
              <a:uFillTx/>
              <a:latin typeface="Aptos Display"/>
              <a:ea typeface="+mn-ea"/>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800" b="0" i="0" u="none" strike="noStrike" kern="1200" cap="none" spc="0" normalizeH="0" baseline="0" noProof="0">
              <a:ln>
                <a:noFill/>
              </a:ln>
              <a:solidFill>
                <a:prstClr val="white"/>
              </a:solidFill>
              <a:effectLst/>
              <a:uLnTx/>
              <a:uFillTx/>
              <a:latin typeface="Aptos Display"/>
              <a:ea typeface="+mn-ea"/>
              <a:cs typeface="Arial"/>
            </a:endParaRPr>
          </a:p>
        </p:txBody>
      </p:sp>
      <p:sp>
        <p:nvSpPr>
          <p:cNvPr id="5" name="Text Placeholder 1">
            <a:extLst>
              <a:ext uri="{FF2B5EF4-FFF2-40B4-BE49-F238E27FC236}">
                <a16:creationId xmlns:a16="http://schemas.microsoft.com/office/drawing/2014/main" id="{C1C80D9A-1E35-7B37-FBB9-F245F9437E43}"/>
              </a:ext>
            </a:extLst>
          </p:cNvPr>
          <p:cNvSpPr txBox="1">
            <a:spLocks noGrp="1"/>
          </p:cNvSpPr>
          <p:nvPr>
            <p:ph type="title" idx="4294967295"/>
          </p:nvPr>
        </p:nvSpPr>
        <p:spPr>
          <a:xfrm>
            <a:off x="-1757" y="457451"/>
            <a:ext cx="11198182"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100" b="1" i="0" u="none" strike="noStrike" kern="1200" cap="none" spc="0" normalizeH="0" baseline="0" noProof="0">
                <a:ln>
                  <a:noFill/>
                </a:ln>
                <a:solidFill>
                  <a:prstClr val="white"/>
                </a:solidFill>
                <a:effectLst/>
                <a:uLnTx/>
                <a:uFillTx/>
                <a:latin typeface="Aptos Display"/>
                <a:ea typeface="+mj-ea"/>
                <a:cs typeface="+mj-cs"/>
              </a:rPr>
              <a:t>Grant Program Vision</a:t>
            </a:r>
            <a:endParaRPr kumimoji="0" lang="en-US" sz="4400" b="0" i="0" u="none" strike="noStrike" kern="1200" cap="none" spc="0" normalizeH="0" baseline="0" noProof="0">
              <a:ln>
                <a:noFill/>
              </a:ln>
              <a:solidFill>
                <a:prstClr val="white"/>
              </a:solidFill>
              <a:effectLst/>
              <a:uLnTx/>
              <a:uFillTx/>
              <a:latin typeface="Aptos Display" panose="020F0302020204030204"/>
              <a:ea typeface="+mj-ea"/>
              <a:cs typeface="+mj-cs"/>
            </a:endParaRPr>
          </a:p>
        </p:txBody>
      </p:sp>
    </p:spTree>
    <p:extLst>
      <p:ext uri="{BB962C8B-B14F-4D97-AF65-F5344CB8AC3E}">
        <p14:creationId xmlns:p14="http://schemas.microsoft.com/office/powerpoint/2010/main" val="104076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7FC8274-F891-4E17-D7F4-BC6F02B63E60}"/>
              </a:ext>
            </a:extLst>
          </p:cNvPr>
          <p:cNvSpPr txBox="1">
            <a:spLocks noGrp="1"/>
          </p:cNvSpPr>
          <p:nvPr>
            <p:ph type="title" idx="4294967295"/>
          </p:nvPr>
        </p:nvSpPr>
        <p:spPr>
          <a:xfrm>
            <a:off x="-75696" y="187614"/>
            <a:ext cx="12186114" cy="10119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5000" b="1" i="0" u="none" strike="noStrike" kern="1200" cap="none" spc="-50" normalizeH="0" baseline="0" noProof="0">
                <a:ln>
                  <a:noFill/>
                </a:ln>
                <a:solidFill>
                  <a:prstClr val="white"/>
                </a:solidFill>
                <a:effectLst/>
                <a:uLnTx/>
                <a:uFillTx/>
                <a:latin typeface="Aptos Display" panose="020F0302020204030204"/>
                <a:ea typeface="+mj-ea"/>
                <a:cs typeface="+mj-cs"/>
              </a:rPr>
              <a:t>Movement Building</a:t>
            </a:r>
            <a:endParaRPr kumimoji="0" lang="en-US" sz="4800" b="0" i="0" u="none" strike="noStrike" kern="1200" cap="none" spc="-50" normalizeH="0" baseline="0" noProof="0">
              <a:ln>
                <a:noFill/>
              </a:ln>
              <a:solidFill>
                <a:prstClr val="white"/>
              </a:solidFill>
              <a:effectLst/>
              <a:uLnTx/>
              <a:uFillTx/>
              <a:latin typeface="Aptos Display" panose="020F0302020204030204"/>
              <a:ea typeface="+mj-ea"/>
              <a:cs typeface="+mj-cs"/>
            </a:endParaRPr>
          </a:p>
        </p:txBody>
      </p:sp>
      <p:sp>
        <p:nvSpPr>
          <p:cNvPr id="4" name="Rectangle 3">
            <a:extLst>
              <a:ext uri="{FF2B5EF4-FFF2-40B4-BE49-F238E27FC236}">
                <a16:creationId xmlns:a16="http://schemas.microsoft.com/office/drawing/2014/main" id="{58265B8C-FA62-9A5B-DB25-BCC83650BC1C}"/>
              </a:ext>
            </a:extLst>
          </p:cNvPr>
          <p:cNvSpPr/>
          <p:nvPr/>
        </p:nvSpPr>
        <p:spPr>
          <a:xfrm>
            <a:off x="1095112" y="1205190"/>
            <a:ext cx="3678783" cy="1116190"/>
          </a:xfrm>
          <a:prstGeom prst="rect">
            <a:avLst/>
          </a:prstGeom>
          <a:solidFill>
            <a:schemeClr val="tx2">
              <a:lumMod val="50000"/>
              <a:lumOff val="50000"/>
            </a:schemeClr>
          </a:solidFill>
          <a:ln>
            <a:solidFill>
              <a:srgbClr val="669CC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entury Gothic"/>
                <a:ea typeface="+mn-ea"/>
                <a:cs typeface="+mn-cs"/>
              </a:rPr>
              <a:t>Small Planning Grants</a:t>
            </a: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entury Gothic"/>
              <a:ea typeface="+mn-ea"/>
              <a:cs typeface="+mn-cs"/>
            </a:endParaRPr>
          </a:p>
        </p:txBody>
      </p:sp>
      <p:sp>
        <p:nvSpPr>
          <p:cNvPr id="6" name="Rectangle 5">
            <a:extLst>
              <a:ext uri="{FF2B5EF4-FFF2-40B4-BE49-F238E27FC236}">
                <a16:creationId xmlns:a16="http://schemas.microsoft.com/office/drawing/2014/main" id="{035B9885-96FE-B0BB-DE22-B2EB63422D73}"/>
              </a:ext>
            </a:extLst>
          </p:cNvPr>
          <p:cNvSpPr/>
          <p:nvPr/>
        </p:nvSpPr>
        <p:spPr>
          <a:xfrm>
            <a:off x="1095110" y="2678716"/>
            <a:ext cx="3678782" cy="1086113"/>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entury Gothic"/>
                <a:ea typeface="+mn-ea"/>
                <a:cs typeface="+mn-cs"/>
              </a:rPr>
              <a:t>Large Planning Grants</a:t>
            </a: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entury Gothic"/>
              <a:ea typeface="+mn-ea"/>
              <a:cs typeface="+mn-cs"/>
            </a:endParaRPr>
          </a:p>
        </p:txBody>
      </p:sp>
      <p:sp>
        <p:nvSpPr>
          <p:cNvPr id="8" name="Rectangle 7">
            <a:extLst>
              <a:ext uri="{FF2B5EF4-FFF2-40B4-BE49-F238E27FC236}">
                <a16:creationId xmlns:a16="http://schemas.microsoft.com/office/drawing/2014/main" id="{5EA067AD-15F5-D159-3382-8A712B82B513}"/>
              </a:ext>
            </a:extLst>
          </p:cNvPr>
          <p:cNvSpPr/>
          <p:nvPr/>
        </p:nvSpPr>
        <p:spPr>
          <a:xfrm>
            <a:off x="1098186" y="4122847"/>
            <a:ext cx="3688809" cy="1266586"/>
          </a:xfrm>
          <a:prstGeom prst="rect">
            <a:avLst/>
          </a:prstGeom>
          <a:solidFill>
            <a:srgbClr val="446E95"/>
          </a:solidFill>
          <a:ln>
            <a:solidFill>
              <a:srgbClr val="446E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entury Gothic"/>
                <a:ea typeface="+mn-ea"/>
                <a:cs typeface="+mn-cs"/>
              </a:rPr>
              <a:t>Small Implementation Grants </a:t>
            </a: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0" name="Rectangle 9">
            <a:extLst>
              <a:ext uri="{FF2B5EF4-FFF2-40B4-BE49-F238E27FC236}">
                <a16:creationId xmlns:a16="http://schemas.microsoft.com/office/drawing/2014/main" id="{85980F02-4D15-E662-6351-3B1CF97AB0B2}"/>
              </a:ext>
            </a:extLst>
          </p:cNvPr>
          <p:cNvSpPr/>
          <p:nvPr/>
        </p:nvSpPr>
        <p:spPr>
          <a:xfrm>
            <a:off x="6843265" y="1615929"/>
            <a:ext cx="4490914" cy="3432268"/>
          </a:xfrm>
          <a:prstGeom prst="rect">
            <a:avLst/>
          </a:prstGeom>
          <a:solidFill>
            <a:srgbClr val="446E9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entury Gothic"/>
                <a:ea typeface="+mn-ea"/>
                <a:cs typeface="+mn-cs"/>
              </a:rPr>
              <a:t>Large Implementation Grants </a:t>
            </a: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entury Gothic"/>
              <a:ea typeface="+mn-ea"/>
              <a:cs typeface="+mn-cs"/>
            </a:endParaRPr>
          </a:p>
        </p:txBody>
      </p:sp>
      <p:sp>
        <p:nvSpPr>
          <p:cNvPr id="7" name="Arrow: Right 6">
            <a:extLst>
              <a:ext uri="{FF2B5EF4-FFF2-40B4-BE49-F238E27FC236}">
                <a16:creationId xmlns:a16="http://schemas.microsoft.com/office/drawing/2014/main" id="{10CCDEFF-E7CD-A005-2894-8C6232C64798}"/>
              </a:ext>
              <a:ext uri="{C183D7F6-B498-43B3-948B-1728B52AA6E4}">
                <adec:decorative xmlns:adec="http://schemas.microsoft.com/office/drawing/2017/decorative" val="1"/>
              </a:ext>
            </a:extLst>
          </p:cNvPr>
          <p:cNvSpPr/>
          <p:nvPr/>
        </p:nvSpPr>
        <p:spPr>
          <a:xfrm>
            <a:off x="5287879" y="2821405"/>
            <a:ext cx="1106904" cy="6075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3107423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713949-1981-E799-BE44-510168E207AE}"/>
              </a:ext>
            </a:extLst>
          </p:cNvPr>
          <p:cNvSpPr>
            <a:spLocks noGrp="1"/>
          </p:cNvSpPr>
          <p:nvPr>
            <p:ph type="title" idx="4294967295"/>
          </p:nvPr>
        </p:nvSpPr>
        <p:spPr>
          <a:xfrm>
            <a:off x="674688" y="2681288"/>
            <a:ext cx="8031706" cy="149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tx2"/>
                </a:solidFill>
                <a:ea typeface="+mn-ea"/>
                <a:cs typeface="+mn-cs"/>
              </a:rPr>
              <a:t>Item 1 | Roll Call &amp; Housekeeping</a:t>
            </a:r>
          </a:p>
        </p:txBody>
      </p:sp>
    </p:spTree>
    <p:extLst>
      <p:ext uri="{BB962C8B-B14F-4D97-AF65-F5344CB8AC3E}">
        <p14:creationId xmlns:p14="http://schemas.microsoft.com/office/powerpoint/2010/main" val="697873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9F6"/>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028DD87C-3FA4-0FAD-2491-608522964530}"/>
              </a:ext>
              <a:ext uri="{C183D7F6-B498-43B3-948B-1728B52AA6E4}">
                <adec:decorative xmlns:adec="http://schemas.microsoft.com/office/drawing/2017/decorative" val="1"/>
              </a:ext>
            </a:extLst>
          </p:cNvPr>
          <p:cNvSpPr>
            <a:spLocks noGrp="1"/>
          </p:cNvSpPr>
          <p:nvPr>
            <p:ph type="title" idx="4294967295"/>
          </p:nvPr>
        </p:nvSpPr>
        <p:spPr>
          <a:xfrm>
            <a:off x="9448800" y="6230938"/>
            <a:ext cx="2743200" cy="231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18D17-D940-42C0-8301-578A1E1D672E}" type="slidenum">
              <a:rPr kumimoji="0" lang="en-US" sz="1200" b="0" i="0" u="none" strike="noStrike" kern="1200" cap="none" spc="0" normalizeH="0" baseline="0" noProof="0" smtClean="0">
                <a:ln>
                  <a:noFill/>
                </a:ln>
                <a:solidFill>
                  <a:prstClr val="black">
                    <a:tint val="82000"/>
                  </a:prstClr>
                </a:solidFill>
                <a:effectLst/>
                <a:uLnTx/>
                <a:uFillTx/>
                <a:latin typeface="Aptos" panose="020B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82000"/>
                </a:prstClr>
              </a:solidFill>
              <a:effectLst/>
              <a:uLnTx/>
              <a:uFillTx/>
              <a:latin typeface="Aptos" panose="020B0004020202020204"/>
              <a:ea typeface="+mn-ea"/>
              <a:cs typeface="+mn-cs"/>
            </a:endParaRPr>
          </a:p>
        </p:txBody>
      </p:sp>
      <p:pic>
        <p:nvPicPr>
          <p:cNvPr id="4" name="Picture 3" descr="Extreme heat and community resilience grants total $32.6 million across 24 counties">
            <a:extLst>
              <a:ext uri="{FF2B5EF4-FFF2-40B4-BE49-F238E27FC236}">
                <a16:creationId xmlns:a16="http://schemas.microsoft.com/office/drawing/2014/main" id="{0DEF8F1D-A2F0-D556-28C4-B6AA0B9642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5250" y="-2331"/>
            <a:ext cx="7295436" cy="6718564"/>
          </a:xfrm>
          <a:prstGeom prst="rect">
            <a:avLst/>
          </a:prstGeom>
        </p:spPr>
      </p:pic>
    </p:spTree>
    <p:extLst>
      <p:ext uri="{BB962C8B-B14F-4D97-AF65-F5344CB8AC3E}">
        <p14:creationId xmlns:p14="http://schemas.microsoft.com/office/powerpoint/2010/main" val="3408375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F97E1-6D65-B39A-25E2-6AD9D938D7CD}"/>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61016642-000C-D733-E3F0-A207AD32F9A7}"/>
              </a:ext>
            </a:extLst>
          </p:cNvPr>
          <p:cNvSpPr txBox="1">
            <a:spLocks noGrp="1"/>
          </p:cNvSpPr>
          <p:nvPr>
            <p:ph type="title" idx="4294967295"/>
          </p:nvPr>
        </p:nvSpPr>
        <p:spPr>
          <a:xfrm>
            <a:off x="-145881" y="338009"/>
            <a:ext cx="12186114" cy="10119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5000" b="1" i="0" u="none" strike="noStrike" kern="1200" cap="none" spc="-50" normalizeH="0" baseline="0" noProof="0">
                <a:ln>
                  <a:noFill/>
                </a:ln>
                <a:solidFill>
                  <a:prstClr val="white"/>
                </a:solidFill>
                <a:effectLst/>
                <a:uLnTx/>
                <a:uFillTx/>
                <a:latin typeface="Aptos Display" panose="020F0302020204030204"/>
                <a:ea typeface="+mj-ea"/>
                <a:cs typeface="+mj-cs"/>
              </a:rPr>
              <a:t>Round 1 Overview</a:t>
            </a:r>
            <a:endParaRPr kumimoji="0" lang="en-US" sz="4800" b="1" i="0" u="none" strike="noStrike" kern="1200" cap="none" spc="-50" normalizeH="0" baseline="0" noProof="0">
              <a:ln>
                <a:noFill/>
              </a:ln>
              <a:solidFill>
                <a:prstClr val="white"/>
              </a:solidFill>
              <a:effectLst/>
              <a:uLnTx/>
              <a:uFillTx/>
              <a:latin typeface="Aptos Display" panose="020F0302020204030204"/>
              <a:ea typeface="+mj-ea"/>
              <a:cs typeface="+mj-cs"/>
            </a:endParaRPr>
          </a:p>
        </p:txBody>
      </p:sp>
      <p:sp>
        <p:nvSpPr>
          <p:cNvPr id="4" name="Rectangle 3">
            <a:extLst>
              <a:ext uri="{FF2B5EF4-FFF2-40B4-BE49-F238E27FC236}">
                <a16:creationId xmlns:a16="http://schemas.microsoft.com/office/drawing/2014/main" id="{4A020BE6-9172-172B-8D9B-DA32393E022B}"/>
              </a:ext>
            </a:extLst>
          </p:cNvPr>
          <p:cNvSpPr/>
          <p:nvPr/>
        </p:nvSpPr>
        <p:spPr>
          <a:xfrm>
            <a:off x="1145244" y="1716531"/>
            <a:ext cx="4510968" cy="1617506"/>
          </a:xfrm>
          <a:prstGeom prst="rect">
            <a:avLst/>
          </a:prstGeom>
          <a:solidFill>
            <a:schemeClr val="tx2">
              <a:lumMod val="50000"/>
              <a:lumOff val="50000"/>
            </a:schemeClr>
          </a:solidFill>
          <a:ln>
            <a:solidFill>
              <a:srgbClr val="669CC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entury Gothic"/>
                <a:ea typeface="+mn-ea"/>
                <a:cs typeface="+mn-cs"/>
              </a:rPr>
              <a:t>Small Planning Grants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entury Gothic"/>
                <a:ea typeface="+mn-ea"/>
                <a:cs typeface="+mn-cs"/>
              </a:rPr>
              <a:t>$100,000-$250,000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entury Gothic"/>
                <a:ea typeface="+mn-ea"/>
                <a:cs typeface="+mn-cs"/>
              </a:rPr>
              <a:t>20 Grantees</a:t>
            </a:r>
          </a:p>
        </p:txBody>
      </p:sp>
      <p:sp>
        <p:nvSpPr>
          <p:cNvPr id="6" name="Rectangle 5">
            <a:extLst>
              <a:ext uri="{FF2B5EF4-FFF2-40B4-BE49-F238E27FC236}">
                <a16:creationId xmlns:a16="http://schemas.microsoft.com/office/drawing/2014/main" id="{31759BD2-1F2C-5BE1-54A6-5ADD6CFB6EE6}"/>
              </a:ext>
            </a:extLst>
          </p:cNvPr>
          <p:cNvSpPr/>
          <p:nvPr/>
        </p:nvSpPr>
        <p:spPr>
          <a:xfrm>
            <a:off x="6098244" y="1716189"/>
            <a:ext cx="4500939" cy="1627533"/>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entury Gothic"/>
                <a:ea typeface="+mn-ea"/>
                <a:cs typeface="+mn-cs"/>
              </a:rPr>
              <a:t>Large Planning Grants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entury Gothic"/>
                <a:ea typeface="+mn-ea"/>
                <a:cs typeface="+mn-cs"/>
              </a:rPr>
              <a:t>$300,000-$750,000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entury Gothic"/>
                <a:ea typeface="+mn-ea"/>
                <a:cs typeface="+mn-cs"/>
              </a:rPr>
              <a:t>11 Grantees</a:t>
            </a:r>
          </a:p>
        </p:txBody>
      </p:sp>
      <p:sp>
        <p:nvSpPr>
          <p:cNvPr id="8" name="Rectangle 7">
            <a:extLst>
              <a:ext uri="{FF2B5EF4-FFF2-40B4-BE49-F238E27FC236}">
                <a16:creationId xmlns:a16="http://schemas.microsoft.com/office/drawing/2014/main" id="{6E9EA071-B31F-C445-E5EE-3E719FE21543}"/>
              </a:ext>
            </a:extLst>
          </p:cNvPr>
          <p:cNvSpPr/>
          <p:nvPr/>
        </p:nvSpPr>
        <p:spPr>
          <a:xfrm>
            <a:off x="1148318" y="3511243"/>
            <a:ext cx="4520994" cy="1527270"/>
          </a:xfrm>
          <a:prstGeom prst="rect">
            <a:avLst/>
          </a:prstGeom>
          <a:solidFill>
            <a:srgbClr val="446E95"/>
          </a:solidFill>
          <a:ln>
            <a:solidFill>
              <a:srgbClr val="446E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entury Gothic"/>
                <a:ea typeface="+mn-ea"/>
                <a:cs typeface="+mn-cs"/>
              </a:rPr>
              <a:t>Small Implementation Grants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entury Gothic"/>
                <a:ea typeface="+mn-ea"/>
                <a:cs typeface="+mn-cs"/>
              </a:rPr>
              <a:t>$100,000-$450,000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entury Gothic"/>
                <a:ea typeface="+mn-ea"/>
                <a:cs typeface="+mn-cs"/>
              </a:rPr>
              <a:t>12 Grantees</a:t>
            </a:r>
          </a:p>
        </p:txBody>
      </p:sp>
      <p:sp>
        <p:nvSpPr>
          <p:cNvPr id="10" name="Rectangle 9">
            <a:extLst>
              <a:ext uri="{FF2B5EF4-FFF2-40B4-BE49-F238E27FC236}">
                <a16:creationId xmlns:a16="http://schemas.microsoft.com/office/drawing/2014/main" id="{A35A6C07-90BA-F296-FC5A-C1375AFFA871}"/>
              </a:ext>
            </a:extLst>
          </p:cNvPr>
          <p:cNvSpPr/>
          <p:nvPr/>
        </p:nvSpPr>
        <p:spPr>
          <a:xfrm>
            <a:off x="6101318" y="3510902"/>
            <a:ext cx="4621258" cy="1537295"/>
          </a:xfrm>
          <a:prstGeom prst="rect">
            <a:avLst/>
          </a:prstGeom>
          <a:solidFill>
            <a:srgbClr val="446E9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entury Gothic"/>
                <a:ea typeface="+mn-ea"/>
                <a:cs typeface="+mn-cs"/>
              </a:rPr>
              <a:t>Large Implementation Grants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entury Gothic"/>
                <a:ea typeface="+mn-ea"/>
                <a:cs typeface="+mn-cs"/>
              </a:rPr>
              <a:t>$500,000-$4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entury Gothic"/>
                <a:ea typeface="+mn-ea"/>
                <a:cs typeface="+mn-cs"/>
              </a:rPr>
              <a:t>6 Grantees</a:t>
            </a:r>
          </a:p>
        </p:txBody>
      </p:sp>
    </p:spTree>
    <p:extLst>
      <p:ext uri="{BB962C8B-B14F-4D97-AF65-F5344CB8AC3E}">
        <p14:creationId xmlns:p14="http://schemas.microsoft.com/office/powerpoint/2010/main" val="150432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36EF5-28C1-D3F9-C3DC-39F6DE18E720}"/>
            </a:ext>
          </a:extLst>
        </p:cNvPr>
        <p:cNvGrpSpPr/>
        <p:nvPr/>
      </p:nvGrpSpPr>
      <p:grpSpPr>
        <a:xfrm>
          <a:off x="0" y="0"/>
          <a:ext cx="0" cy="0"/>
          <a:chOff x="0" y="0"/>
          <a:chExt cx="0" cy="0"/>
        </a:xfrm>
      </p:grpSpPr>
      <p:sp>
        <p:nvSpPr>
          <p:cNvPr id="192" name="Text Placeholder 1">
            <a:extLst>
              <a:ext uri="{FF2B5EF4-FFF2-40B4-BE49-F238E27FC236}">
                <a16:creationId xmlns:a16="http://schemas.microsoft.com/office/drawing/2014/main" id="{711AB286-F428-6407-11EC-015AACF03C68}"/>
              </a:ext>
            </a:extLst>
          </p:cNvPr>
          <p:cNvSpPr txBox="1">
            <a:spLocks noGrp="1"/>
          </p:cNvSpPr>
          <p:nvPr>
            <p:ph type="title" idx="4294967295"/>
          </p:nvPr>
        </p:nvSpPr>
        <p:spPr>
          <a:xfrm>
            <a:off x="539664" y="547688"/>
            <a:ext cx="11198182"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100" b="1" i="0" u="none" strike="noStrike" kern="1200" cap="none" spc="0" normalizeH="0" baseline="0" noProof="0">
                <a:ln>
                  <a:noFill/>
                </a:ln>
                <a:solidFill>
                  <a:prstClr val="white"/>
                </a:solidFill>
                <a:effectLst/>
                <a:uLnTx/>
                <a:uFillTx/>
                <a:latin typeface="Aptos Display"/>
                <a:ea typeface="+mj-ea"/>
                <a:cs typeface="+mj-cs"/>
              </a:rPr>
              <a:t>Planning Grants</a:t>
            </a:r>
            <a:endParaRPr kumimoji="0" lang="en-US" sz="4400" b="0" i="0" u="none" strike="noStrike" kern="1200" cap="none" spc="0" normalizeH="0" baseline="0" noProof="0">
              <a:ln>
                <a:noFill/>
              </a:ln>
              <a:solidFill>
                <a:prstClr val="white"/>
              </a:solidFill>
              <a:effectLst/>
              <a:uLnTx/>
              <a:uFillTx/>
              <a:latin typeface="Aptos Display" panose="020F0302020204030204"/>
              <a:ea typeface="+mj-ea"/>
              <a:cs typeface="+mj-cs"/>
            </a:endParaRPr>
          </a:p>
        </p:txBody>
      </p:sp>
      <p:sp>
        <p:nvSpPr>
          <p:cNvPr id="2" name="Rectangle 1">
            <a:extLst>
              <a:ext uri="{FF2B5EF4-FFF2-40B4-BE49-F238E27FC236}">
                <a16:creationId xmlns:a16="http://schemas.microsoft.com/office/drawing/2014/main" id="{1DE35664-6E96-947A-63C1-12CD4C1F4F85}"/>
              </a:ext>
            </a:extLst>
          </p:cNvPr>
          <p:cNvSpPr/>
          <p:nvPr/>
        </p:nvSpPr>
        <p:spPr>
          <a:xfrm>
            <a:off x="1323625" y="1744251"/>
            <a:ext cx="4756828" cy="1752066"/>
          </a:xfrm>
          <a:prstGeom prst="rect">
            <a:avLst/>
          </a:prstGeom>
          <a:solidFill>
            <a:schemeClr val="tx2">
              <a:lumMod val="50000"/>
              <a:lumOff val="50000"/>
            </a:schemeClr>
          </a:solidFill>
          <a:ln>
            <a:solidFill>
              <a:srgbClr val="669CC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entury Gothic"/>
                <a:ea typeface="+mn-ea"/>
                <a:cs typeface="+mn-cs"/>
              </a:rPr>
              <a:t>Vulnerability Assessment and Community Tools</a:t>
            </a:r>
            <a:endParaRPr kumimoji="0" lang="en-US" sz="2200" b="0" i="0" u="none" strike="noStrike" kern="1200" cap="none" spc="0" normalizeH="0" baseline="0" noProof="0">
              <a:ln>
                <a:noFill/>
              </a:ln>
              <a:solidFill>
                <a:srgbClr val="FFFFFF"/>
              </a:solidFill>
              <a:effectLst/>
              <a:uLnTx/>
              <a:uFillTx/>
              <a:latin typeface="Aptos" panose="020B0004020202020204"/>
              <a:ea typeface="Calibri"/>
              <a:cs typeface="Calibri"/>
            </a:endParaRPr>
          </a:p>
        </p:txBody>
      </p:sp>
      <p:sp>
        <p:nvSpPr>
          <p:cNvPr id="3" name="Rectangle 2">
            <a:extLst>
              <a:ext uri="{FF2B5EF4-FFF2-40B4-BE49-F238E27FC236}">
                <a16:creationId xmlns:a16="http://schemas.microsoft.com/office/drawing/2014/main" id="{189AA067-6A00-137C-3149-E78D2760D4D4}"/>
              </a:ext>
            </a:extLst>
          </p:cNvPr>
          <p:cNvSpPr/>
          <p:nvPr/>
        </p:nvSpPr>
        <p:spPr>
          <a:xfrm>
            <a:off x="6314661" y="1744253"/>
            <a:ext cx="4756828" cy="1752066"/>
          </a:xfrm>
          <a:prstGeom prst="rect">
            <a:avLst/>
          </a:prstGeom>
          <a:solidFill>
            <a:schemeClr val="tx2">
              <a:lumMod val="50000"/>
              <a:lumOff val="50000"/>
            </a:schemeClr>
          </a:solidFill>
          <a:ln>
            <a:solidFill>
              <a:srgbClr val="669CC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entury Gothic"/>
                <a:ea typeface="+mn-ea"/>
                <a:cs typeface="+mn-cs"/>
              </a:rPr>
              <a:t>Extreme Heat Plans</a:t>
            </a:r>
            <a:endParaRPr kumimoji="0" lang="en-US" sz="2200" b="0" i="0" u="none" strike="noStrike" kern="1200" cap="none" spc="0" normalizeH="0" baseline="0" noProof="0">
              <a:ln>
                <a:noFill/>
              </a:ln>
              <a:solidFill>
                <a:srgbClr val="FFFFFF"/>
              </a:solidFill>
              <a:effectLst/>
              <a:uLnTx/>
              <a:uFillTx/>
              <a:latin typeface="Aptos" panose="020B0004020202020204"/>
              <a:ea typeface="Calibri"/>
              <a:cs typeface="Calibri"/>
            </a:endParaRPr>
          </a:p>
        </p:txBody>
      </p:sp>
      <p:sp>
        <p:nvSpPr>
          <p:cNvPr id="5" name="Rectangle 4">
            <a:extLst>
              <a:ext uri="{FF2B5EF4-FFF2-40B4-BE49-F238E27FC236}">
                <a16:creationId xmlns:a16="http://schemas.microsoft.com/office/drawing/2014/main" id="{7B7A9256-3B6D-30CA-B322-C0EA6C6CE361}"/>
              </a:ext>
            </a:extLst>
          </p:cNvPr>
          <p:cNvSpPr/>
          <p:nvPr/>
        </p:nvSpPr>
        <p:spPr>
          <a:xfrm>
            <a:off x="1323625" y="3725451"/>
            <a:ext cx="4756828" cy="1752066"/>
          </a:xfrm>
          <a:prstGeom prst="rect">
            <a:avLst/>
          </a:prstGeom>
          <a:solidFill>
            <a:schemeClr val="tx2">
              <a:lumMod val="50000"/>
              <a:lumOff val="50000"/>
            </a:schemeClr>
          </a:solidFill>
          <a:ln>
            <a:solidFill>
              <a:srgbClr val="669CC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entury Gothic"/>
                <a:ea typeface="+mn-ea"/>
                <a:cs typeface="+mn-cs"/>
              </a:rPr>
              <a:t>Capacity Building &amp; Partnership Development</a:t>
            </a:r>
            <a:endParaRPr kumimoji="0" lang="en-US" sz="2200" b="0" i="0" u="none" strike="noStrike" kern="1200" cap="none" spc="0" normalizeH="0" baseline="0" noProof="0">
              <a:ln>
                <a:noFill/>
              </a:ln>
              <a:solidFill>
                <a:srgbClr val="FFFFFF"/>
              </a:solidFill>
              <a:effectLst/>
              <a:uLnTx/>
              <a:uFillTx/>
              <a:latin typeface="Aptos" panose="020B0004020202020204"/>
              <a:ea typeface="Calibri"/>
              <a:cs typeface="Calibri"/>
            </a:endParaRPr>
          </a:p>
        </p:txBody>
      </p:sp>
      <p:sp>
        <p:nvSpPr>
          <p:cNvPr id="4" name="Rectangle 3">
            <a:extLst>
              <a:ext uri="{FF2B5EF4-FFF2-40B4-BE49-F238E27FC236}">
                <a16:creationId xmlns:a16="http://schemas.microsoft.com/office/drawing/2014/main" id="{4911B209-BF3B-8EA1-057E-DD751A7D593D}"/>
              </a:ext>
            </a:extLst>
          </p:cNvPr>
          <p:cNvSpPr/>
          <p:nvPr/>
        </p:nvSpPr>
        <p:spPr>
          <a:xfrm>
            <a:off x="6314661" y="3725453"/>
            <a:ext cx="4756828" cy="1752066"/>
          </a:xfrm>
          <a:prstGeom prst="rect">
            <a:avLst/>
          </a:prstGeom>
          <a:solidFill>
            <a:schemeClr val="tx2">
              <a:lumMod val="50000"/>
              <a:lumOff val="50000"/>
            </a:schemeClr>
          </a:solidFill>
          <a:ln>
            <a:solidFill>
              <a:srgbClr val="669CC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entury Gothic"/>
                <a:ea typeface="+mn-ea"/>
                <a:cs typeface="+mn-cs"/>
              </a:rPr>
              <a:t>Infrastructure Pre-Planning</a:t>
            </a:r>
            <a:endParaRPr kumimoji="0" lang="en-US" sz="2200" b="0" i="0" u="none" strike="noStrike" kern="1200" cap="none" spc="0" normalizeH="0" baseline="0" noProof="0">
              <a:ln>
                <a:noFill/>
              </a:ln>
              <a:solidFill>
                <a:srgbClr val="FFFFFF"/>
              </a:solidFill>
              <a:effectLst/>
              <a:uLnTx/>
              <a:uFillTx/>
              <a:latin typeface="Aptos" panose="020B0004020202020204"/>
              <a:ea typeface="Calibri"/>
              <a:cs typeface="Calibri"/>
            </a:endParaRPr>
          </a:p>
        </p:txBody>
      </p:sp>
    </p:spTree>
    <p:extLst>
      <p:ext uri="{BB962C8B-B14F-4D97-AF65-F5344CB8AC3E}">
        <p14:creationId xmlns:p14="http://schemas.microsoft.com/office/powerpoint/2010/main" val="2469892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687AE-548D-F6F6-DAC6-F09210AB1200}"/>
            </a:ext>
          </a:extLst>
        </p:cNvPr>
        <p:cNvGrpSpPr/>
        <p:nvPr/>
      </p:nvGrpSpPr>
      <p:grpSpPr>
        <a:xfrm>
          <a:off x="0" y="0"/>
          <a:ext cx="0" cy="0"/>
          <a:chOff x="0" y="0"/>
          <a:chExt cx="0" cy="0"/>
        </a:xfrm>
      </p:grpSpPr>
      <p:sp>
        <p:nvSpPr>
          <p:cNvPr id="192" name="Text Placeholder 1">
            <a:extLst>
              <a:ext uri="{FF2B5EF4-FFF2-40B4-BE49-F238E27FC236}">
                <a16:creationId xmlns:a16="http://schemas.microsoft.com/office/drawing/2014/main" id="{A31E307B-7AC5-EEBB-E0E4-27EDFC00055D}"/>
              </a:ext>
            </a:extLst>
          </p:cNvPr>
          <p:cNvSpPr txBox="1">
            <a:spLocks noGrp="1"/>
          </p:cNvSpPr>
          <p:nvPr>
            <p:ph type="title" idx="4294967295"/>
          </p:nvPr>
        </p:nvSpPr>
        <p:spPr>
          <a:xfrm>
            <a:off x="344016" y="269661"/>
            <a:ext cx="11527696"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ptos Display" panose="020F0302020204030204"/>
                <a:ea typeface="+mj-ea"/>
                <a:cs typeface="+mj-cs"/>
              </a:rPr>
              <a:t>Small Planning Grants</a:t>
            </a:r>
            <a:endParaRPr kumimoji="0" lang="en-US" sz="4400" b="0" i="0" u="none" strike="noStrike" kern="1200" cap="none" spc="0" normalizeH="0" baseline="0" noProof="0">
              <a:ln>
                <a:noFill/>
              </a:ln>
              <a:solidFill>
                <a:prstClr val="white"/>
              </a:solidFill>
              <a:effectLst/>
              <a:uLnTx/>
              <a:uFillTx/>
              <a:latin typeface="Aptos Display" panose="020F0302020204030204"/>
              <a:ea typeface="+mj-ea"/>
              <a:cs typeface="+mj-cs"/>
            </a:endParaRPr>
          </a:p>
        </p:txBody>
      </p:sp>
      <p:sp>
        <p:nvSpPr>
          <p:cNvPr id="4" name="Freeform: Shape 3">
            <a:extLst>
              <a:ext uri="{FF2B5EF4-FFF2-40B4-BE49-F238E27FC236}">
                <a16:creationId xmlns:a16="http://schemas.microsoft.com/office/drawing/2014/main" id="{91DDE691-89B7-1953-52F0-4E6CF4F2E514}"/>
              </a:ext>
            </a:extLst>
          </p:cNvPr>
          <p:cNvSpPr/>
          <p:nvPr/>
        </p:nvSpPr>
        <p:spPr>
          <a:xfrm>
            <a:off x="1065067" y="1152634"/>
            <a:ext cx="5439641" cy="2276365"/>
          </a:xfrm>
          <a:custGeom>
            <a:avLst/>
            <a:gdLst>
              <a:gd name="connsiteX0" fmla="*/ 0 w 3400021"/>
              <a:gd name="connsiteY0" fmla="*/ 0 h 2040012"/>
              <a:gd name="connsiteX1" fmla="*/ 3400021 w 3400021"/>
              <a:gd name="connsiteY1" fmla="*/ 0 h 2040012"/>
              <a:gd name="connsiteX2" fmla="*/ 3400021 w 3400021"/>
              <a:gd name="connsiteY2" fmla="*/ 2040012 h 2040012"/>
              <a:gd name="connsiteX3" fmla="*/ 0 w 3400021"/>
              <a:gd name="connsiteY3" fmla="*/ 2040012 h 2040012"/>
              <a:gd name="connsiteX4" fmla="*/ 0 w 3400021"/>
              <a:gd name="connsiteY4" fmla="*/ 0 h 204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021" h="2040012">
                <a:moveTo>
                  <a:pt x="0" y="0"/>
                </a:moveTo>
                <a:lnTo>
                  <a:pt x="3400021" y="0"/>
                </a:lnTo>
                <a:lnTo>
                  <a:pt x="3400021" y="2040012"/>
                </a:lnTo>
                <a:lnTo>
                  <a:pt x="0" y="2040012"/>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64770" tIns="64770" rIns="64770" bIns="64770" numCol="1" spcCol="1270" anchor="t"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Narrow"/>
                <a:ea typeface="+mn-ea"/>
                <a:cs typeface="+mn-cs"/>
              </a:rPr>
              <a:t>Kings County Office of Emergency Services ($247,100)</a:t>
            </a:r>
          </a:p>
          <a:p>
            <a:pPr marL="285750" marR="0" lvl="1" indent="-285750" algn="l" defTabSz="5778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Aptos Narrow"/>
                <a:ea typeface="+mn-ea"/>
                <a:cs typeface="+mn-cs"/>
              </a:rPr>
              <a:t>Creation of the Kings County Extreme Heat and Community Resilience Plan and an extreme weather sheltering plan. Includes engagement focusing on vulnerable populations including access and functional needs, non-English speakers, unhoused individuals, farmworkers, and others who rely on outdoor labor.</a:t>
            </a:r>
            <a:endParaRPr kumimoji="0" lang="en-US"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 name="Freeform: Shape 4">
            <a:extLst>
              <a:ext uri="{FF2B5EF4-FFF2-40B4-BE49-F238E27FC236}">
                <a16:creationId xmlns:a16="http://schemas.microsoft.com/office/drawing/2014/main" id="{751CD4FF-C681-4710-B496-383081FD384F}"/>
              </a:ext>
            </a:extLst>
          </p:cNvPr>
          <p:cNvSpPr/>
          <p:nvPr/>
        </p:nvSpPr>
        <p:spPr>
          <a:xfrm>
            <a:off x="1065068" y="3792682"/>
            <a:ext cx="5439640" cy="1776845"/>
          </a:xfrm>
          <a:custGeom>
            <a:avLst/>
            <a:gdLst>
              <a:gd name="connsiteX0" fmla="*/ 0 w 3400021"/>
              <a:gd name="connsiteY0" fmla="*/ 0 h 2040012"/>
              <a:gd name="connsiteX1" fmla="*/ 3400021 w 3400021"/>
              <a:gd name="connsiteY1" fmla="*/ 0 h 2040012"/>
              <a:gd name="connsiteX2" fmla="*/ 3400021 w 3400021"/>
              <a:gd name="connsiteY2" fmla="*/ 2040012 h 2040012"/>
              <a:gd name="connsiteX3" fmla="*/ 0 w 3400021"/>
              <a:gd name="connsiteY3" fmla="*/ 2040012 h 2040012"/>
              <a:gd name="connsiteX4" fmla="*/ 0 w 3400021"/>
              <a:gd name="connsiteY4" fmla="*/ 0 h 204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021" h="2040012">
                <a:moveTo>
                  <a:pt x="0" y="0"/>
                </a:moveTo>
                <a:lnTo>
                  <a:pt x="3400021" y="0"/>
                </a:lnTo>
                <a:lnTo>
                  <a:pt x="3400021" y="2040012"/>
                </a:lnTo>
                <a:lnTo>
                  <a:pt x="0" y="2040012"/>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64770" tIns="64770" rIns="64770" bIns="64770" numCol="1" spcCol="1270" anchor="t"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Narrow"/>
                <a:ea typeface="+mn-ea"/>
                <a:cs typeface="+mn-cs"/>
              </a:rPr>
              <a:t>Kings Partnership for Prevention, Inc ($249,999.69)</a:t>
            </a:r>
          </a:p>
          <a:p>
            <a:pPr marL="285750" marR="0" lvl="1" indent="-285750" algn="l" defTabSz="5778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Aptos Narrow"/>
                <a:ea typeface="+mn-ea"/>
                <a:cs typeface="+mn-cs"/>
              </a:rPr>
              <a:t>Develop a workgroup comprised of local community partners to address the impacts of extreme heat in Kings County through active engagement and fostering partnerships with community members and local government entities across the region.</a:t>
            </a:r>
          </a:p>
        </p:txBody>
      </p:sp>
      <p:pic>
        <p:nvPicPr>
          <p:cNvPr id="16" name="Picture 15" descr="Officials say communities near refilling Tulare Lake now unlikely to flood">
            <a:extLst>
              <a:ext uri="{FF2B5EF4-FFF2-40B4-BE49-F238E27FC236}">
                <a16:creationId xmlns:a16="http://schemas.microsoft.com/office/drawing/2014/main" id="{F3AD17F6-E9BA-C692-2E56-421BCBEB55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47455" y="1152634"/>
            <a:ext cx="3694086" cy="2276365"/>
          </a:xfrm>
          <a:prstGeom prst="rect">
            <a:avLst/>
          </a:prstGeom>
        </p:spPr>
      </p:pic>
      <p:pic>
        <p:nvPicPr>
          <p:cNvPr id="18" name="Picture 17" descr="homeless encampment picture">
            <a:extLst>
              <a:ext uri="{FF2B5EF4-FFF2-40B4-BE49-F238E27FC236}">
                <a16:creationId xmlns:a16="http://schemas.microsoft.com/office/drawing/2014/main" id="{7CC58078-E71E-D07F-053E-A28E58B54F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7455" y="3792682"/>
            <a:ext cx="3694086" cy="2171700"/>
          </a:xfrm>
          <a:prstGeom prst="rect">
            <a:avLst/>
          </a:prstGeom>
        </p:spPr>
      </p:pic>
    </p:spTree>
    <p:extLst>
      <p:ext uri="{BB962C8B-B14F-4D97-AF65-F5344CB8AC3E}">
        <p14:creationId xmlns:p14="http://schemas.microsoft.com/office/powerpoint/2010/main" val="2737091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251D1-8647-4EAC-853B-CE9B4D818425}"/>
            </a:ext>
          </a:extLst>
        </p:cNvPr>
        <p:cNvGrpSpPr/>
        <p:nvPr/>
      </p:nvGrpSpPr>
      <p:grpSpPr>
        <a:xfrm>
          <a:off x="0" y="0"/>
          <a:ext cx="0" cy="0"/>
          <a:chOff x="0" y="0"/>
          <a:chExt cx="0" cy="0"/>
        </a:xfrm>
      </p:grpSpPr>
      <p:sp>
        <p:nvSpPr>
          <p:cNvPr id="192" name="Text Placeholder 1">
            <a:extLst>
              <a:ext uri="{FF2B5EF4-FFF2-40B4-BE49-F238E27FC236}">
                <a16:creationId xmlns:a16="http://schemas.microsoft.com/office/drawing/2014/main" id="{FAC10F56-2567-C3D6-D8CB-A58EDDD206B6}"/>
              </a:ext>
            </a:extLst>
          </p:cNvPr>
          <p:cNvSpPr txBox="1">
            <a:spLocks noGrp="1"/>
          </p:cNvSpPr>
          <p:nvPr>
            <p:ph type="title" idx="4294967295"/>
          </p:nvPr>
        </p:nvSpPr>
        <p:spPr>
          <a:xfrm>
            <a:off x="344016" y="104266"/>
            <a:ext cx="11486506"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ptos Display" panose="020F0302020204030204"/>
                <a:ea typeface="+mj-ea"/>
                <a:cs typeface="+mj-cs"/>
              </a:rPr>
              <a:t>Large Planning Grants</a:t>
            </a:r>
            <a:endParaRPr kumimoji="0" lang="en-US" sz="4400" b="0" i="0" u="none" strike="noStrike" kern="1200" cap="none" spc="0" normalizeH="0" baseline="0" noProof="0">
              <a:ln>
                <a:noFill/>
              </a:ln>
              <a:solidFill>
                <a:prstClr val="white"/>
              </a:solidFill>
              <a:effectLst/>
              <a:uLnTx/>
              <a:uFillTx/>
              <a:latin typeface="Aptos Display" panose="020F0302020204030204"/>
              <a:ea typeface="+mj-ea"/>
              <a:cs typeface="+mj-cs"/>
            </a:endParaRPr>
          </a:p>
        </p:txBody>
      </p:sp>
      <p:grpSp>
        <p:nvGrpSpPr>
          <p:cNvPr id="3" name="Group 2" descr="Overview of large planning grants. Ventura County received $749,931 for an extreme heat action plan. The Comite de Civico del Valle received $739,680 for a local heat action plan. ">
            <a:extLst>
              <a:ext uri="{FF2B5EF4-FFF2-40B4-BE49-F238E27FC236}">
                <a16:creationId xmlns:a16="http://schemas.microsoft.com/office/drawing/2014/main" id="{C25A2F14-1521-B4BA-2002-0D90B9302E6F}"/>
              </a:ext>
            </a:extLst>
          </p:cNvPr>
          <p:cNvGrpSpPr/>
          <p:nvPr/>
        </p:nvGrpSpPr>
        <p:grpSpPr>
          <a:xfrm>
            <a:off x="545523" y="1070263"/>
            <a:ext cx="5818909" cy="4660323"/>
            <a:chOff x="462826" y="1129499"/>
            <a:chExt cx="5818909" cy="4337408"/>
          </a:xfrm>
        </p:grpSpPr>
        <p:sp>
          <p:nvSpPr>
            <p:cNvPr id="4" name="Freeform: Shape 3">
              <a:extLst>
                <a:ext uri="{FF2B5EF4-FFF2-40B4-BE49-F238E27FC236}">
                  <a16:creationId xmlns:a16="http://schemas.microsoft.com/office/drawing/2014/main" id="{4634A381-E0D6-87D6-A996-411940908FA0}"/>
                </a:ext>
              </a:extLst>
            </p:cNvPr>
            <p:cNvSpPr/>
            <p:nvPr/>
          </p:nvSpPr>
          <p:spPr>
            <a:xfrm>
              <a:off x="462826" y="1129499"/>
              <a:ext cx="5818909" cy="2287174"/>
            </a:xfrm>
            <a:custGeom>
              <a:avLst/>
              <a:gdLst>
                <a:gd name="connsiteX0" fmla="*/ 0 w 3974095"/>
                <a:gd name="connsiteY0" fmla="*/ 0 h 2384457"/>
                <a:gd name="connsiteX1" fmla="*/ 3974095 w 3974095"/>
                <a:gd name="connsiteY1" fmla="*/ 0 h 2384457"/>
                <a:gd name="connsiteX2" fmla="*/ 3974095 w 3974095"/>
                <a:gd name="connsiteY2" fmla="*/ 2384457 h 2384457"/>
                <a:gd name="connsiteX3" fmla="*/ 0 w 3974095"/>
                <a:gd name="connsiteY3" fmla="*/ 2384457 h 2384457"/>
                <a:gd name="connsiteX4" fmla="*/ 0 w 3974095"/>
                <a:gd name="connsiteY4" fmla="*/ 0 h 2384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4095" h="2384457">
                  <a:moveTo>
                    <a:pt x="0" y="0"/>
                  </a:moveTo>
                  <a:lnTo>
                    <a:pt x="3974095" y="0"/>
                  </a:lnTo>
                  <a:lnTo>
                    <a:pt x="3974095" y="2384457"/>
                  </a:lnTo>
                  <a:lnTo>
                    <a:pt x="0" y="2384457"/>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64770" tIns="64770" rIns="64770" bIns="64770" numCol="1" spcCol="1270" anchor="t"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Narrow"/>
                  <a:ea typeface="+mn-ea"/>
                  <a:cs typeface="+mn-cs"/>
                </a:rPr>
                <a:t>Ventura County ($749,931) </a:t>
              </a:r>
            </a:p>
            <a:p>
              <a:pPr marL="285750" marR="0" lvl="1" indent="-285750" algn="l" defTabSz="5778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ptos Narrow"/>
                  <a:ea typeface="+mn-ea"/>
                  <a:cs typeface="+mn-cs"/>
                </a:rPr>
                <a:t>Create a community-driven countywide extreme heat action plan. Establish a stakeholders committee to guide the framework and community participation. Conduct a baseline heat risk assessment, identifying temperature trends, vulnerable populations, and relevant stakeholders. Explore suitable heat adaptation policies and interventions, including financial mechanisms and limitations. Pilot a heat campaign to educate vulnerable groups and health practitioners on heat induced health impacts.</a:t>
              </a:r>
            </a:p>
          </p:txBody>
        </p:sp>
        <p:sp>
          <p:nvSpPr>
            <p:cNvPr id="6" name="Freeform: Shape 5">
              <a:extLst>
                <a:ext uri="{FF2B5EF4-FFF2-40B4-BE49-F238E27FC236}">
                  <a16:creationId xmlns:a16="http://schemas.microsoft.com/office/drawing/2014/main" id="{711F5A7A-4175-10F8-A5E8-5CA5603FB72F}"/>
                </a:ext>
              </a:extLst>
            </p:cNvPr>
            <p:cNvSpPr/>
            <p:nvPr/>
          </p:nvSpPr>
          <p:spPr>
            <a:xfrm>
              <a:off x="462826" y="3556901"/>
              <a:ext cx="5818908" cy="1910006"/>
            </a:xfrm>
            <a:custGeom>
              <a:avLst/>
              <a:gdLst>
                <a:gd name="connsiteX0" fmla="*/ 0 w 3974095"/>
                <a:gd name="connsiteY0" fmla="*/ 0 h 2384457"/>
                <a:gd name="connsiteX1" fmla="*/ 3974095 w 3974095"/>
                <a:gd name="connsiteY1" fmla="*/ 0 h 2384457"/>
                <a:gd name="connsiteX2" fmla="*/ 3974095 w 3974095"/>
                <a:gd name="connsiteY2" fmla="*/ 2384457 h 2384457"/>
                <a:gd name="connsiteX3" fmla="*/ 0 w 3974095"/>
                <a:gd name="connsiteY3" fmla="*/ 2384457 h 2384457"/>
                <a:gd name="connsiteX4" fmla="*/ 0 w 3974095"/>
                <a:gd name="connsiteY4" fmla="*/ 0 h 2384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4095" h="2384457">
                  <a:moveTo>
                    <a:pt x="0" y="0"/>
                  </a:moveTo>
                  <a:lnTo>
                    <a:pt x="3974095" y="0"/>
                  </a:lnTo>
                  <a:lnTo>
                    <a:pt x="3974095" y="2384457"/>
                  </a:lnTo>
                  <a:lnTo>
                    <a:pt x="0" y="2384457"/>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64770" tIns="64770" rIns="64770" bIns="64770" numCol="1" spcCol="1270" anchor="t"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Aptos Narrow"/>
                  <a:ea typeface="+mn-ea"/>
                  <a:cs typeface="+mn-cs"/>
                </a:rPr>
                <a:t>Comite</a:t>
              </a:r>
              <a:r>
                <a:rPr kumimoji="0" lang="en-US" sz="2000" b="0" i="0" u="none" strike="noStrike" kern="1200" cap="none" spc="0" normalizeH="0" baseline="0" noProof="0">
                  <a:ln>
                    <a:noFill/>
                  </a:ln>
                  <a:solidFill>
                    <a:prstClr val="white"/>
                  </a:solidFill>
                  <a:effectLst/>
                  <a:uLnTx/>
                  <a:uFillTx/>
                  <a:latin typeface="Aptos Narrow"/>
                  <a:ea typeface="+mn-ea"/>
                  <a:cs typeface="+mn-cs"/>
                </a:rPr>
                <a:t> de Civico del Valle ($739,680)</a:t>
              </a:r>
            </a:p>
            <a:p>
              <a:pPr marL="285750" marR="0" lvl="1" indent="-285750" algn="l" defTabSz="5778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ptos Narrow"/>
                  <a:ea typeface="+mn-ea"/>
                  <a:cs typeface="+mn-cs"/>
                </a:rPr>
                <a:t>Develop a local heat action plan in collaboration with community organizations, local/regional governmental entities, and tribal nations. Learn from communities experienced in building heat action plans. Conduct a Climate Vulnerability Assessment. Develop a local heat action plan. Implement 1-2 demonstration projects selected in community meetings. Disseminate the heat action plan and use it as a tool for building partnerships.</a:t>
              </a:r>
            </a:p>
          </p:txBody>
        </p:sp>
      </p:grpSp>
      <p:pic>
        <p:nvPicPr>
          <p:cNvPr id="2" name="Picture 1" descr="image of farm workers">
            <a:extLst>
              <a:ext uri="{FF2B5EF4-FFF2-40B4-BE49-F238E27FC236}">
                <a16:creationId xmlns:a16="http://schemas.microsoft.com/office/drawing/2014/main" id="{DB12D82C-7978-35C4-E4C6-857DDD3D7A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87619" y="1070262"/>
            <a:ext cx="3755245" cy="2457451"/>
          </a:xfrm>
          <a:prstGeom prst="rect">
            <a:avLst/>
          </a:prstGeom>
        </p:spPr>
      </p:pic>
      <p:pic>
        <p:nvPicPr>
          <p:cNvPr id="7" name="Picture 6" descr="Extreme Heat Brings ‘Extreme’ Deliveries - Calexico Chronicle">
            <a:extLst>
              <a:ext uri="{FF2B5EF4-FFF2-40B4-BE49-F238E27FC236}">
                <a16:creationId xmlns:a16="http://schemas.microsoft.com/office/drawing/2014/main" id="{B153E491-8E1D-D5CF-0A4A-3C2B528F52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7619" y="3678382"/>
            <a:ext cx="3755245" cy="2052204"/>
          </a:xfrm>
          <a:prstGeom prst="rect">
            <a:avLst/>
          </a:prstGeom>
        </p:spPr>
      </p:pic>
    </p:spTree>
    <p:extLst>
      <p:ext uri="{BB962C8B-B14F-4D97-AF65-F5344CB8AC3E}">
        <p14:creationId xmlns:p14="http://schemas.microsoft.com/office/powerpoint/2010/main" val="1860710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36EF5-28C1-D3F9-C3DC-39F6DE18E720}"/>
            </a:ext>
          </a:extLst>
        </p:cNvPr>
        <p:cNvGrpSpPr/>
        <p:nvPr/>
      </p:nvGrpSpPr>
      <p:grpSpPr>
        <a:xfrm>
          <a:off x="0" y="0"/>
          <a:ext cx="0" cy="0"/>
          <a:chOff x="0" y="0"/>
          <a:chExt cx="0" cy="0"/>
        </a:xfrm>
      </p:grpSpPr>
      <p:sp>
        <p:nvSpPr>
          <p:cNvPr id="192" name="Text Placeholder 1">
            <a:extLst>
              <a:ext uri="{FF2B5EF4-FFF2-40B4-BE49-F238E27FC236}">
                <a16:creationId xmlns:a16="http://schemas.microsoft.com/office/drawing/2014/main" id="{711AB286-F428-6407-11EC-015AACF03C68}"/>
              </a:ext>
            </a:extLst>
          </p:cNvPr>
          <p:cNvSpPr txBox="1">
            <a:spLocks noGrp="1"/>
          </p:cNvSpPr>
          <p:nvPr>
            <p:ph type="title" idx="4294967295"/>
          </p:nvPr>
        </p:nvSpPr>
        <p:spPr>
          <a:xfrm>
            <a:off x="539664" y="547688"/>
            <a:ext cx="11198182"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100" b="1" i="0" u="none" strike="noStrike" kern="1200" cap="none" spc="0" normalizeH="0" baseline="0" noProof="0">
                <a:ln>
                  <a:noFill/>
                </a:ln>
                <a:solidFill>
                  <a:srgbClr val="0E2841"/>
                </a:solidFill>
                <a:effectLst/>
                <a:uLnTx/>
                <a:uFillTx/>
                <a:latin typeface="Aptos Display"/>
                <a:ea typeface="+mj-ea"/>
                <a:cs typeface="+mj-cs"/>
              </a:rPr>
              <a:t>Implementation Grants</a:t>
            </a:r>
            <a:endParaRPr kumimoji="0" lang="en-US" sz="4400" b="0" i="0" u="none" strike="noStrike" kern="1200" cap="none" spc="0" normalizeH="0" baseline="0" noProof="0">
              <a:ln>
                <a:noFill/>
              </a:ln>
              <a:solidFill>
                <a:srgbClr val="0E2841"/>
              </a:solidFill>
              <a:effectLst/>
              <a:uLnTx/>
              <a:uFillTx/>
              <a:latin typeface="Aptos Display" panose="020F0302020204030204"/>
              <a:ea typeface="+mj-ea"/>
              <a:cs typeface="+mj-cs"/>
            </a:endParaRPr>
          </a:p>
        </p:txBody>
      </p:sp>
      <p:sp>
        <p:nvSpPr>
          <p:cNvPr id="2" name="Rectangle 1">
            <a:extLst>
              <a:ext uri="{FF2B5EF4-FFF2-40B4-BE49-F238E27FC236}">
                <a16:creationId xmlns:a16="http://schemas.microsoft.com/office/drawing/2014/main" id="{1DE35664-6E96-947A-63C1-12CD4C1F4F85}"/>
              </a:ext>
            </a:extLst>
          </p:cNvPr>
          <p:cNvSpPr/>
          <p:nvPr/>
        </p:nvSpPr>
        <p:spPr>
          <a:xfrm>
            <a:off x="1323625" y="1744251"/>
            <a:ext cx="4756828" cy="175206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entury Gothic"/>
                <a:ea typeface="Calibri"/>
                <a:cs typeface="Calibri"/>
              </a:rPr>
              <a:t> Community Services &amp; Response</a:t>
            </a:r>
          </a:p>
        </p:txBody>
      </p:sp>
      <p:sp>
        <p:nvSpPr>
          <p:cNvPr id="3" name="Rectangle 2">
            <a:extLst>
              <a:ext uri="{FF2B5EF4-FFF2-40B4-BE49-F238E27FC236}">
                <a16:creationId xmlns:a16="http://schemas.microsoft.com/office/drawing/2014/main" id="{189AA067-6A00-137C-3149-E78D2760D4D4}"/>
              </a:ext>
            </a:extLst>
          </p:cNvPr>
          <p:cNvSpPr/>
          <p:nvPr/>
        </p:nvSpPr>
        <p:spPr>
          <a:xfrm>
            <a:off x="6314661" y="1744253"/>
            <a:ext cx="4756828" cy="175206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entury Gothic"/>
                <a:ea typeface="+mn-ea"/>
                <a:cs typeface="+mn-cs"/>
              </a:rPr>
              <a:t>Public Awareness &amp; Notification</a:t>
            </a: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 name="Rectangle 4">
            <a:extLst>
              <a:ext uri="{FF2B5EF4-FFF2-40B4-BE49-F238E27FC236}">
                <a16:creationId xmlns:a16="http://schemas.microsoft.com/office/drawing/2014/main" id="{7B7A9256-3B6D-30CA-B322-C0EA6C6CE361}"/>
              </a:ext>
            </a:extLst>
          </p:cNvPr>
          <p:cNvSpPr/>
          <p:nvPr/>
        </p:nvSpPr>
        <p:spPr>
          <a:xfrm>
            <a:off x="1323625" y="3725451"/>
            <a:ext cx="4756828" cy="175206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entury Gothic"/>
                <a:ea typeface="+mn-ea"/>
                <a:cs typeface="+mn-cs"/>
              </a:rPr>
              <a:t>Built Environment</a:t>
            </a: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 name="Rectangle 3">
            <a:extLst>
              <a:ext uri="{FF2B5EF4-FFF2-40B4-BE49-F238E27FC236}">
                <a16:creationId xmlns:a16="http://schemas.microsoft.com/office/drawing/2014/main" id="{4911B209-BF3B-8EA1-057E-DD751A7D593D}"/>
              </a:ext>
            </a:extLst>
          </p:cNvPr>
          <p:cNvSpPr/>
          <p:nvPr/>
        </p:nvSpPr>
        <p:spPr>
          <a:xfrm>
            <a:off x="6314661" y="3725453"/>
            <a:ext cx="4756828" cy="175206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entury Gothic"/>
                <a:ea typeface="+mn-ea"/>
                <a:cs typeface="+mn-cs"/>
              </a:rPr>
              <a:t>Nature Based Solutions</a:t>
            </a: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918093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 Placeholder 1">
            <a:extLst>
              <a:ext uri="{FF2B5EF4-FFF2-40B4-BE49-F238E27FC236}">
                <a16:creationId xmlns:a16="http://schemas.microsoft.com/office/drawing/2014/main" id="{B23CC42A-75C0-0911-6139-DF5737BD4F5F}"/>
              </a:ext>
            </a:extLst>
          </p:cNvPr>
          <p:cNvSpPr txBox="1">
            <a:spLocks noGrp="1"/>
          </p:cNvSpPr>
          <p:nvPr>
            <p:ph type="title" idx="4294967295"/>
          </p:nvPr>
        </p:nvSpPr>
        <p:spPr>
          <a:xfrm>
            <a:off x="498475" y="547688"/>
            <a:ext cx="11229074"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800" b="1" i="0" u="none" strike="noStrike" kern="1200" cap="none" spc="0" normalizeH="0" baseline="0" noProof="0">
                <a:ln>
                  <a:noFill/>
                </a:ln>
                <a:solidFill>
                  <a:srgbClr val="0E2841"/>
                </a:solidFill>
                <a:effectLst/>
                <a:uLnTx/>
                <a:uFillTx/>
                <a:latin typeface="Aptos Display" panose="020F0302020204030204"/>
                <a:ea typeface="+mj-ea"/>
                <a:cs typeface="+mj-cs"/>
              </a:rPr>
              <a:t>Small Implementation Grant</a:t>
            </a:r>
            <a:endParaRPr kumimoji="0" lang="en-US" sz="4400" b="0" i="0" u="none" strike="noStrike" kern="1200" cap="none" spc="0" normalizeH="0" baseline="0" noProof="0">
              <a:ln>
                <a:noFill/>
              </a:ln>
              <a:solidFill>
                <a:srgbClr val="0E2841"/>
              </a:solidFill>
              <a:effectLst/>
              <a:uLnTx/>
              <a:uFillTx/>
              <a:latin typeface="Aptos Display" panose="020F0302020204030204"/>
              <a:ea typeface="+mj-ea"/>
              <a:cs typeface="+mj-cs"/>
            </a:endParaRPr>
          </a:p>
        </p:txBody>
      </p:sp>
      <p:sp>
        <p:nvSpPr>
          <p:cNvPr id="4" name="Freeform: Shape 3">
            <a:extLst>
              <a:ext uri="{FF2B5EF4-FFF2-40B4-BE49-F238E27FC236}">
                <a16:creationId xmlns:a16="http://schemas.microsoft.com/office/drawing/2014/main" id="{2F94F783-EAF3-4B8B-D09D-590B0059E3C5}"/>
              </a:ext>
            </a:extLst>
          </p:cNvPr>
          <p:cNvSpPr/>
          <p:nvPr/>
        </p:nvSpPr>
        <p:spPr>
          <a:xfrm>
            <a:off x="818348" y="2161552"/>
            <a:ext cx="4714811" cy="2534896"/>
          </a:xfrm>
          <a:custGeom>
            <a:avLst/>
            <a:gdLst>
              <a:gd name="connsiteX0" fmla="*/ 0 w 5160810"/>
              <a:gd name="connsiteY0" fmla="*/ 0 h 3096486"/>
              <a:gd name="connsiteX1" fmla="*/ 5160810 w 5160810"/>
              <a:gd name="connsiteY1" fmla="*/ 0 h 3096486"/>
              <a:gd name="connsiteX2" fmla="*/ 5160810 w 5160810"/>
              <a:gd name="connsiteY2" fmla="*/ 3096486 h 3096486"/>
              <a:gd name="connsiteX3" fmla="*/ 0 w 5160810"/>
              <a:gd name="connsiteY3" fmla="*/ 3096486 h 3096486"/>
              <a:gd name="connsiteX4" fmla="*/ 0 w 5160810"/>
              <a:gd name="connsiteY4" fmla="*/ 0 h 30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0810" h="3096486">
                <a:moveTo>
                  <a:pt x="0" y="0"/>
                </a:moveTo>
                <a:lnTo>
                  <a:pt x="5160810" y="0"/>
                </a:lnTo>
                <a:lnTo>
                  <a:pt x="5160810" y="3096486"/>
                </a:lnTo>
                <a:lnTo>
                  <a:pt x="0" y="3096486"/>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9540" tIns="129540" rIns="129540" bIns="129540" numCol="1" spcCol="1270" anchor="t"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ptos Narrow"/>
                <a:ea typeface="+mn-ea"/>
                <a:cs typeface="+mn-cs"/>
              </a:rPr>
              <a:t>Sacramento Regional Transit District (</a:t>
            </a:r>
            <a:r>
              <a:rPr kumimoji="0" lang="en-US" sz="2400" b="0" i="0" u="none" strike="noStrike" kern="1200" cap="none" spc="0" normalizeH="0" baseline="0" noProof="0" err="1">
                <a:ln>
                  <a:noFill/>
                </a:ln>
                <a:solidFill>
                  <a:prstClr val="white"/>
                </a:solidFill>
                <a:effectLst/>
                <a:uLnTx/>
                <a:uFillTx/>
                <a:latin typeface="Aptos Narrow"/>
                <a:ea typeface="+mn-ea"/>
                <a:cs typeface="+mn-cs"/>
              </a:rPr>
              <a:t>SacRT</a:t>
            </a:r>
            <a:r>
              <a:rPr kumimoji="0" lang="en-US" sz="2400" b="0" i="0" u="none" strike="noStrike" kern="1200" cap="none" spc="0" normalizeH="0" baseline="0" noProof="0">
                <a:ln>
                  <a:noFill/>
                </a:ln>
                <a:solidFill>
                  <a:prstClr val="white"/>
                </a:solidFill>
                <a:effectLst/>
                <a:uLnTx/>
                <a:uFillTx/>
                <a:latin typeface="Aptos Narrow"/>
                <a:ea typeface="+mn-ea"/>
                <a:cs typeface="+mn-cs"/>
              </a:rPr>
              <a:t>) ($449,900)</a:t>
            </a:r>
            <a:endParaRPr kumimoji="0" lang="en-US" sz="2400" b="0" i="0" u="none" strike="noStrike" kern="1200" cap="none" spc="0" normalizeH="0" baseline="0" noProof="0">
              <a:ln>
                <a:noFill/>
              </a:ln>
              <a:solidFill>
                <a:prstClr val="white"/>
              </a:solidFill>
              <a:effectLst/>
              <a:uLnTx/>
              <a:uFillTx/>
              <a:latin typeface="Aptos" panose="020B0004020202020204"/>
              <a:ea typeface="+mn-ea"/>
              <a:cs typeface="+mn-cs"/>
            </a:endParaRPr>
          </a:p>
          <a:p>
            <a:pPr marL="342900" marR="0" lvl="1" indent="-342900" algn="l" defTabSz="12001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ptos Narrow"/>
                <a:ea typeface="+mn-ea"/>
                <a:cs typeface="+mn-cs"/>
              </a:rPr>
              <a:t>Construct and install 20 heat resilient bus stop shelters at locations identified in </a:t>
            </a:r>
            <a:r>
              <a:rPr kumimoji="0" lang="en-US" sz="2000" b="0" i="0" u="none" strike="noStrike" kern="1200" cap="none" spc="0" normalizeH="0" baseline="0" noProof="0" err="1">
                <a:ln>
                  <a:noFill/>
                </a:ln>
                <a:solidFill>
                  <a:prstClr val="white"/>
                </a:solidFill>
                <a:effectLst/>
                <a:uLnTx/>
                <a:uFillTx/>
                <a:latin typeface="Aptos Narrow"/>
                <a:ea typeface="+mn-ea"/>
                <a:cs typeface="+mn-cs"/>
              </a:rPr>
              <a:t>SacRT’s</a:t>
            </a:r>
            <a:r>
              <a:rPr kumimoji="0" lang="en-US" sz="2000" b="0" i="0" u="none" strike="noStrike" kern="1200" cap="none" spc="0" normalizeH="0" baseline="0" noProof="0">
                <a:ln>
                  <a:noFill/>
                </a:ln>
                <a:solidFill>
                  <a:prstClr val="white"/>
                </a:solidFill>
                <a:effectLst/>
                <a:uLnTx/>
                <a:uFillTx/>
                <a:latin typeface="Aptos Narrow"/>
                <a:ea typeface="+mn-ea"/>
                <a:cs typeface="+mn-cs"/>
              </a:rPr>
              <a:t> Bus Stop Improvement Plan.</a:t>
            </a:r>
            <a:endParaRPr kumimoji="0" lang="en-US" sz="20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15" name="Picture 14" descr="SacRT looking to build up to 20 ‘heat-resilient’ bus shelters">
            <a:extLst>
              <a:ext uri="{FF2B5EF4-FFF2-40B4-BE49-F238E27FC236}">
                <a16:creationId xmlns:a16="http://schemas.microsoft.com/office/drawing/2014/main" id="{75D591EC-9456-1453-60AB-C6AFDCBE2A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25957" y="1863022"/>
            <a:ext cx="5530478" cy="3131955"/>
          </a:xfrm>
          <a:prstGeom prst="rect">
            <a:avLst/>
          </a:prstGeom>
        </p:spPr>
      </p:pic>
    </p:spTree>
    <p:extLst>
      <p:ext uri="{BB962C8B-B14F-4D97-AF65-F5344CB8AC3E}">
        <p14:creationId xmlns:p14="http://schemas.microsoft.com/office/powerpoint/2010/main" val="2724476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1B73B-3DAA-2028-90FD-29E5CE90D0AA}"/>
            </a:ext>
          </a:extLst>
        </p:cNvPr>
        <p:cNvGrpSpPr/>
        <p:nvPr/>
      </p:nvGrpSpPr>
      <p:grpSpPr>
        <a:xfrm>
          <a:off x="0" y="0"/>
          <a:ext cx="0" cy="0"/>
          <a:chOff x="0" y="0"/>
          <a:chExt cx="0" cy="0"/>
        </a:xfrm>
      </p:grpSpPr>
      <p:sp>
        <p:nvSpPr>
          <p:cNvPr id="26" name="Text Placeholder 1">
            <a:extLst>
              <a:ext uri="{FF2B5EF4-FFF2-40B4-BE49-F238E27FC236}">
                <a16:creationId xmlns:a16="http://schemas.microsoft.com/office/drawing/2014/main" id="{8F24790A-B9F7-8CB4-D726-272A02AB916F}"/>
              </a:ext>
            </a:extLst>
          </p:cNvPr>
          <p:cNvSpPr txBox="1">
            <a:spLocks noGrp="1"/>
          </p:cNvSpPr>
          <p:nvPr>
            <p:ph type="title" idx="4294967295"/>
          </p:nvPr>
        </p:nvSpPr>
        <p:spPr>
          <a:xfrm>
            <a:off x="498475" y="547688"/>
            <a:ext cx="11146696"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800" b="1" i="0" u="none" strike="noStrike" kern="1200" cap="none" spc="0" normalizeH="0" baseline="0" noProof="0">
                <a:ln>
                  <a:noFill/>
                </a:ln>
                <a:solidFill>
                  <a:srgbClr val="0E2841"/>
                </a:solidFill>
                <a:effectLst/>
                <a:uLnTx/>
                <a:uFillTx/>
                <a:latin typeface="Aptos Display" panose="020F0302020204030204"/>
                <a:ea typeface="+mj-ea"/>
                <a:cs typeface="+mj-cs"/>
              </a:rPr>
              <a:t>Large Implementation Grants</a:t>
            </a:r>
            <a:endParaRPr kumimoji="0" lang="en-US" sz="4400" b="0" i="0" u="none" strike="noStrike" kern="1200" cap="none" spc="0" normalizeH="0" baseline="0" noProof="0">
              <a:ln>
                <a:noFill/>
              </a:ln>
              <a:solidFill>
                <a:srgbClr val="0E2841"/>
              </a:solidFill>
              <a:effectLst/>
              <a:uLnTx/>
              <a:uFillTx/>
              <a:latin typeface="Aptos Display" panose="020F0302020204030204"/>
              <a:ea typeface="+mj-ea"/>
              <a:cs typeface="+mj-cs"/>
            </a:endParaRPr>
          </a:p>
        </p:txBody>
      </p:sp>
      <p:sp>
        <p:nvSpPr>
          <p:cNvPr id="4" name="Freeform: Shape 3">
            <a:extLst>
              <a:ext uri="{FF2B5EF4-FFF2-40B4-BE49-F238E27FC236}">
                <a16:creationId xmlns:a16="http://schemas.microsoft.com/office/drawing/2014/main" id="{B7522BCA-34E3-245E-5BB1-5A32AD94A515}"/>
              </a:ext>
            </a:extLst>
          </p:cNvPr>
          <p:cNvSpPr/>
          <p:nvPr/>
        </p:nvSpPr>
        <p:spPr>
          <a:xfrm>
            <a:off x="769389" y="1768610"/>
            <a:ext cx="5077376" cy="3639858"/>
          </a:xfrm>
          <a:custGeom>
            <a:avLst/>
            <a:gdLst>
              <a:gd name="connsiteX0" fmla="*/ 0 w 5461329"/>
              <a:gd name="connsiteY0" fmla="*/ 0 h 3276797"/>
              <a:gd name="connsiteX1" fmla="*/ 5461329 w 5461329"/>
              <a:gd name="connsiteY1" fmla="*/ 0 h 3276797"/>
              <a:gd name="connsiteX2" fmla="*/ 5461329 w 5461329"/>
              <a:gd name="connsiteY2" fmla="*/ 3276797 h 3276797"/>
              <a:gd name="connsiteX3" fmla="*/ 0 w 5461329"/>
              <a:gd name="connsiteY3" fmla="*/ 3276797 h 3276797"/>
              <a:gd name="connsiteX4" fmla="*/ 0 w 5461329"/>
              <a:gd name="connsiteY4" fmla="*/ 0 h 327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329" h="3276797">
                <a:moveTo>
                  <a:pt x="0" y="0"/>
                </a:moveTo>
                <a:lnTo>
                  <a:pt x="5461329" y="0"/>
                </a:lnTo>
                <a:lnTo>
                  <a:pt x="5461329" y="3276797"/>
                </a:lnTo>
                <a:lnTo>
                  <a:pt x="0" y="3276797"/>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83820" tIns="83820" rIns="83820" bIns="83820" numCol="1" spcCol="1270" anchor="t"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prstClr val="white"/>
                </a:solidFill>
                <a:effectLst/>
                <a:uLnTx/>
                <a:uFillTx/>
                <a:latin typeface="Aptos Display" panose="020F0302020204030204"/>
                <a:ea typeface="+mn-ea"/>
                <a:cs typeface="+mn-cs"/>
              </a:rPr>
              <a:t>Torres Martinez Desert Cahuilla Indians ($</a:t>
            </a:r>
            <a:r>
              <a:rPr kumimoji="0" lang="en-US" sz="2200" b="0" i="0" u="none" strike="noStrike" kern="1200" cap="none" spc="0" normalizeH="0" baseline="0" noProof="0">
                <a:ln>
                  <a:noFill/>
                </a:ln>
                <a:solidFill>
                  <a:prstClr val="white"/>
                </a:solidFill>
                <a:effectLst/>
                <a:uLnTx/>
                <a:uFillTx/>
                <a:latin typeface="Aptos Narrow"/>
                <a:ea typeface="+mn-ea"/>
                <a:cs typeface="+mn-cs"/>
              </a:rPr>
              <a:t>3,478,434.14)</a:t>
            </a:r>
          </a:p>
          <a:p>
            <a:pPr marL="285750" marR="0" lvl="1" indent="-285750" algn="l" defTabSz="7556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Aptos Narrow"/>
                <a:ea typeface="+mn-ea"/>
                <a:cs typeface="+mn-cs"/>
              </a:rPr>
              <a:t>Enhance resilience to extreme heat through clean energy solutions and sustainable land stewardship. Install a microgrid system at the community gym, integrating a 385kWdc photovoltaic system, a Battery Electric Storage System, and a backup generator. This system will ensure critical power support during outages and optimize performance through an energy management system. Collaborate with youth to plant 200 native species trees, promoting ecological benefits and landscape resilience. </a:t>
            </a:r>
            <a:endParaRPr kumimoji="0" lang="en-US"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2" name="Picture 1" descr="Photos: Torres Martinez Desert Cahuilla Indians celebrate new Indian Health Clinic">
            <a:extLst>
              <a:ext uri="{FF2B5EF4-FFF2-40B4-BE49-F238E27FC236}">
                <a16:creationId xmlns:a16="http://schemas.microsoft.com/office/drawing/2014/main" id="{35C97C36-4AA3-D7B2-53B3-6B089F286F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4772" y="1766911"/>
            <a:ext cx="5142884" cy="3639858"/>
          </a:xfrm>
          <a:prstGeom prst="rect">
            <a:avLst/>
          </a:prstGeom>
        </p:spPr>
      </p:pic>
    </p:spTree>
    <p:extLst>
      <p:ext uri="{BB962C8B-B14F-4D97-AF65-F5344CB8AC3E}">
        <p14:creationId xmlns:p14="http://schemas.microsoft.com/office/powerpoint/2010/main" val="102379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D8FA0-38D8-AAC6-35C1-F5B00B633246}"/>
            </a:ext>
          </a:extLst>
        </p:cNvPr>
        <p:cNvGrpSpPr/>
        <p:nvPr/>
      </p:nvGrpSpPr>
      <p:grpSpPr>
        <a:xfrm>
          <a:off x="0" y="0"/>
          <a:ext cx="0" cy="0"/>
          <a:chOff x="0" y="0"/>
          <a:chExt cx="0" cy="0"/>
        </a:xfrm>
      </p:grpSpPr>
      <p:sp>
        <p:nvSpPr>
          <p:cNvPr id="192" name="Text Placeholder 1">
            <a:extLst>
              <a:ext uri="{FF2B5EF4-FFF2-40B4-BE49-F238E27FC236}">
                <a16:creationId xmlns:a16="http://schemas.microsoft.com/office/drawing/2014/main" id="{5642123B-C54B-2FFE-DEEB-3B7E61A1AB3E}"/>
              </a:ext>
            </a:extLst>
          </p:cNvPr>
          <p:cNvSpPr txBox="1">
            <a:spLocks noGrp="1"/>
          </p:cNvSpPr>
          <p:nvPr>
            <p:ph type="title" idx="4294967295"/>
          </p:nvPr>
        </p:nvSpPr>
        <p:spPr>
          <a:xfrm>
            <a:off x="498475" y="547688"/>
            <a:ext cx="11229074"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800" b="1" i="0" u="none" strike="noStrike" kern="1200" cap="none" spc="0" normalizeH="0" baseline="0" noProof="0">
                <a:ln>
                  <a:noFill/>
                </a:ln>
                <a:solidFill>
                  <a:srgbClr val="0E2841"/>
                </a:solidFill>
                <a:effectLst/>
                <a:uLnTx/>
                <a:uFillTx/>
                <a:latin typeface="Aptos Display" panose="020F0302020204030204"/>
                <a:ea typeface="+mj-ea"/>
                <a:cs typeface="+mj-cs"/>
              </a:rPr>
              <a:t>Large Implementation Grant Awards</a:t>
            </a:r>
            <a:endParaRPr kumimoji="0" lang="en-US" sz="4400" b="0" i="0" u="none" strike="noStrike" kern="1200" cap="none" spc="0" normalizeH="0" baseline="0" noProof="0">
              <a:ln>
                <a:noFill/>
              </a:ln>
              <a:solidFill>
                <a:srgbClr val="0E2841"/>
              </a:solidFill>
              <a:effectLst/>
              <a:uLnTx/>
              <a:uFillTx/>
              <a:latin typeface="Aptos Display" panose="020F0302020204030204"/>
              <a:ea typeface="+mj-ea"/>
              <a:cs typeface="+mj-cs"/>
            </a:endParaRPr>
          </a:p>
        </p:txBody>
      </p:sp>
      <p:sp>
        <p:nvSpPr>
          <p:cNvPr id="4" name="Freeform: Shape 3">
            <a:extLst>
              <a:ext uri="{FF2B5EF4-FFF2-40B4-BE49-F238E27FC236}">
                <a16:creationId xmlns:a16="http://schemas.microsoft.com/office/drawing/2014/main" id="{16AF462B-6C44-7A28-7A52-C60715E6FF02}"/>
              </a:ext>
            </a:extLst>
          </p:cNvPr>
          <p:cNvSpPr/>
          <p:nvPr/>
        </p:nvSpPr>
        <p:spPr>
          <a:xfrm>
            <a:off x="889054" y="1779068"/>
            <a:ext cx="5495644" cy="3297386"/>
          </a:xfrm>
          <a:custGeom>
            <a:avLst/>
            <a:gdLst>
              <a:gd name="connsiteX0" fmla="*/ 0 w 5495644"/>
              <a:gd name="connsiteY0" fmla="*/ 0 h 3297386"/>
              <a:gd name="connsiteX1" fmla="*/ 5495644 w 5495644"/>
              <a:gd name="connsiteY1" fmla="*/ 0 h 3297386"/>
              <a:gd name="connsiteX2" fmla="*/ 5495644 w 5495644"/>
              <a:gd name="connsiteY2" fmla="*/ 3297386 h 3297386"/>
              <a:gd name="connsiteX3" fmla="*/ 0 w 5495644"/>
              <a:gd name="connsiteY3" fmla="*/ 3297386 h 3297386"/>
              <a:gd name="connsiteX4" fmla="*/ 0 w 5495644"/>
              <a:gd name="connsiteY4" fmla="*/ 0 h 329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644" h="3297386">
                <a:moveTo>
                  <a:pt x="0" y="0"/>
                </a:moveTo>
                <a:lnTo>
                  <a:pt x="5495644" y="0"/>
                </a:lnTo>
                <a:lnTo>
                  <a:pt x="5495644" y="3297386"/>
                </a:lnTo>
                <a:lnTo>
                  <a:pt x="0" y="3297386"/>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87630" tIns="87630" rIns="87630" bIns="87630" numCol="1" spcCol="1270" anchor="t" anchorCtr="0">
            <a:noAutofit/>
          </a:bodyPr>
          <a:lstStyle/>
          <a:p>
            <a:pPr marL="0" marR="0" lvl="0" indent="0" algn="l"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a:ln>
                  <a:noFill/>
                </a:ln>
                <a:solidFill>
                  <a:prstClr val="white"/>
                </a:solidFill>
                <a:effectLst/>
                <a:uLnTx/>
                <a:uFillTx/>
                <a:latin typeface="Aptos Display" panose="020F0302020204030204"/>
                <a:ea typeface="+mn-ea"/>
                <a:cs typeface="+mn-cs"/>
              </a:rPr>
              <a:t>North Coast Opportunities ($</a:t>
            </a:r>
            <a:r>
              <a:rPr kumimoji="0" lang="en-US" sz="2300" b="0" i="0" u="none" strike="noStrike" kern="1200" cap="none" spc="0" normalizeH="0" baseline="0" noProof="0">
                <a:ln>
                  <a:noFill/>
                </a:ln>
                <a:solidFill>
                  <a:prstClr val="white"/>
                </a:solidFill>
                <a:effectLst/>
                <a:uLnTx/>
                <a:uFillTx/>
                <a:latin typeface="Aptos Narrow"/>
                <a:ea typeface="+mn-ea"/>
                <a:cs typeface="+mn-cs"/>
              </a:rPr>
              <a:t>2,339,969.98)</a:t>
            </a:r>
          </a:p>
          <a:p>
            <a:pPr marL="285750" marR="0" lvl="1" indent="-285750" algn="l" defTabSz="8001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ptos Narrow"/>
                <a:ea typeface="+mn-ea"/>
                <a:cs typeface="+mn-cs"/>
              </a:rPr>
              <a:t>Address Lake County's vulnerability to extreme heat by providing communities with safe alternatives to reduce climate change impacts. Introduce Tribal and non-Tribal residents to solar mini-split cooling/heating units. Install solar-powered mini-splits in 60 homes of senior residents and those with chronic health conditions. Increase climate-friendly workforce through on-the-job trainings and workshops and connect trained individuals to employment opportunities in the solar industry. </a:t>
            </a: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2" name="Picture 1" descr="North Coast Opportunities, Inc. | Ukiah CA">
            <a:extLst>
              <a:ext uri="{FF2B5EF4-FFF2-40B4-BE49-F238E27FC236}">
                <a16:creationId xmlns:a16="http://schemas.microsoft.com/office/drawing/2014/main" id="{2D0ADAAD-F6B8-832A-F9ED-7DDE7E61E17A}"/>
              </a:ext>
            </a:extLst>
          </p:cNvPr>
          <p:cNvPicPr>
            <a:picLocks noChangeAspect="1"/>
          </p:cNvPicPr>
          <p:nvPr/>
        </p:nvPicPr>
        <p:blipFill>
          <a:blip r:embed="rId2"/>
          <a:stretch>
            <a:fillRect/>
          </a:stretch>
        </p:blipFill>
        <p:spPr>
          <a:xfrm>
            <a:off x="6661888" y="1777545"/>
            <a:ext cx="4627524" cy="3308817"/>
          </a:xfrm>
          <a:prstGeom prst="rect">
            <a:avLst/>
          </a:prstGeom>
        </p:spPr>
      </p:pic>
    </p:spTree>
    <p:extLst>
      <p:ext uri="{BB962C8B-B14F-4D97-AF65-F5344CB8AC3E}">
        <p14:creationId xmlns:p14="http://schemas.microsoft.com/office/powerpoint/2010/main" val="2960853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6D6CC-54B1-3F86-3EFA-85D8703B8291}"/>
            </a:ext>
          </a:extLst>
        </p:cNvPr>
        <p:cNvGrpSpPr/>
        <p:nvPr/>
      </p:nvGrpSpPr>
      <p:grpSpPr>
        <a:xfrm>
          <a:off x="0" y="0"/>
          <a:ext cx="0" cy="0"/>
          <a:chOff x="0" y="0"/>
          <a:chExt cx="0" cy="0"/>
        </a:xfrm>
      </p:grpSpPr>
      <p:sp>
        <p:nvSpPr>
          <p:cNvPr id="26" name="Text Placeholder 1">
            <a:extLst>
              <a:ext uri="{FF2B5EF4-FFF2-40B4-BE49-F238E27FC236}">
                <a16:creationId xmlns:a16="http://schemas.microsoft.com/office/drawing/2014/main" id="{27BA6F65-2575-226B-9699-155994FEF510}"/>
              </a:ext>
            </a:extLst>
          </p:cNvPr>
          <p:cNvSpPr txBox="1">
            <a:spLocks noGrp="1"/>
          </p:cNvSpPr>
          <p:nvPr>
            <p:ph type="title" idx="4294967295"/>
          </p:nvPr>
        </p:nvSpPr>
        <p:spPr>
          <a:xfrm>
            <a:off x="498475" y="547688"/>
            <a:ext cx="11146696"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800" b="1" i="0" u="none" strike="noStrike" kern="1200" cap="none" spc="0" normalizeH="0" baseline="0" noProof="0">
                <a:ln>
                  <a:noFill/>
                </a:ln>
                <a:solidFill>
                  <a:srgbClr val="0E2841"/>
                </a:solidFill>
                <a:effectLst/>
                <a:uLnTx/>
                <a:uFillTx/>
                <a:latin typeface="Aptos Display" panose="020F0302020204030204"/>
                <a:ea typeface="+mj-ea"/>
                <a:cs typeface="+mj-cs"/>
              </a:rPr>
              <a:t>LA County Large Implementation Grant Award</a:t>
            </a:r>
            <a:endParaRPr kumimoji="0" lang="en-US" sz="4400" b="0" i="0" u="none" strike="noStrike" kern="1200" cap="none" spc="0" normalizeH="0" baseline="0" noProof="0">
              <a:ln>
                <a:noFill/>
              </a:ln>
              <a:solidFill>
                <a:srgbClr val="0E2841"/>
              </a:solidFill>
              <a:effectLst/>
              <a:uLnTx/>
              <a:uFillTx/>
              <a:latin typeface="Aptos Display" panose="020F0302020204030204"/>
              <a:ea typeface="+mj-ea"/>
              <a:cs typeface="+mj-cs"/>
            </a:endParaRPr>
          </a:p>
        </p:txBody>
      </p:sp>
      <p:sp>
        <p:nvSpPr>
          <p:cNvPr id="5" name="Freeform: Shape 4">
            <a:extLst>
              <a:ext uri="{FF2B5EF4-FFF2-40B4-BE49-F238E27FC236}">
                <a16:creationId xmlns:a16="http://schemas.microsoft.com/office/drawing/2014/main" id="{0999F0F5-9C2B-FE8C-8B83-363A7A9F8E9F}"/>
              </a:ext>
            </a:extLst>
          </p:cNvPr>
          <p:cNvSpPr/>
          <p:nvPr/>
        </p:nvSpPr>
        <p:spPr>
          <a:xfrm>
            <a:off x="316243" y="1873295"/>
            <a:ext cx="5357193" cy="3623496"/>
          </a:xfrm>
          <a:custGeom>
            <a:avLst/>
            <a:gdLst>
              <a:gd name="connsiteX0" fmla="*/ 0 w 5461329"/>
              <a:gd name="connsiteY0" fmla="*/ 0 h 3276797"/>
              <a:gd name="connsiteX1" fmla="*/ 5461329 w 5461329"/>
              <a:gd name="connsiteY1" fmla="*/ 0 h 3276797"/>
              <a:gd name="connsiteX2" fmla="*/ 5461329 w 5461329"/>
              <a:gd name="connsiteY2" fmla="*/ 3276797 h 3276797"/>
              <a:gd name="connsiteX3" fmla="*/ 0 w 5461329"/>
              <a:gd name="connsiteY3" fmla="*/ 3276797 h 3276797"/>
              <a:gd name="connsiteX4" fmla="*/ 0 w 5461329"/>
              <a:gd name="connsiteY4" fmla="*/ 0 h 327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329" h="3276797">
                <a:moveTo>
                  <a:pt x="0" y="0"/>
                </a:moveTo>
                <a:lnTo>
                  <a:pt x="5461329" y="0"/>
                </a:lnTo>
                <a:lnTo>
                  <a:pt x="5461329" y="3276797"/>
                </a:lnTo>
                <a:lnTo>
                  <a:pt x="0" y="3276797"/>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83820" tIns="83820" rIns="83820" bIns="83820" numCol="1" spcCol="1270" anchor="t"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prstClr val="white"/>
                </a:solidFill>
                <a:effectLst/>
                <a:uLnTx/>
                <a:uFillTx/>
                <a:latin typeface="Aptos Narrow"/>
                <a:ea typeface="+mn-ea"/>
                <a:cs typeface="+mn-cs"/>
              </a:rPr>
              <a:t>County of Los Angeles Department of Parks and Recreation ($3,969,934.42)</a:t>
            </a:r>
          </a:p>
          <a:p>
            <a:pPr marL="285750" marR="0" lvl="1" indent="-285750" algn="l" defTabSz="7556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Aptos Narrow"/>
                <a:ea typeface="+mn-ea"/>
                <a:cs typeface="+mn-cs"/>
              </a:rPr>
              <a:t>Enhance park resilience in the Los Angeles region to provide cooling refuge areas throughout LA County. Add cooling amenities and programs at Kenneth Hahn State Recreation Area, City Terrace Park, and Eugene A. Obregon Park. Upgrades include shade structures for fitness and playground areas, tree planting, accessible drinking and water bottle filling stations, and restroom improvements. Heat programming includes emergency preparedness classes, educational pop-up booths, and leadership programs. </a:t>
            </a:r>
          </a:p>
        </p:txBody>
      </p:sp>
      <p:pic>
        <p:nvPicPr>
          <p:cNvPr id="21" name="Picture 20" descr="Obregon Park sign">
            <a:extLst>
              <a:ext uri="{FF2B5EF4-FFF2-40B4-BE49-F238E27FC236}">
                <a16:creationId xmlns:a16="http://schemas.microsoft.com/office/drawing/2014/main" id="{051EC145-1E75-024E-BF5E-E9FF959D1C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1237" y="1356833"/>
            <a:ext cx="2743200" cy="1828800"/>
          </a:xfrm>
          <a:prstGeom prst="rect">
            <a:avLst/>
          </a:prstGeom>
        </p:spPr>
      </p:pic>
      <p:pic>
        <p:nvPicPr>
          <p:cNvPr id="22" name="Picture 21" descr="Los Angeles, California: City Terrace Park Located at 1126 N Hazard Ave, Los Angeles Editorial ...">
            <a:extLst>
              <a:ext uri="{FF2B5EF4-FFF2-40B4-BE49-F238E27FC236}">
                <a16:creationId xmlns:a16="http://schemas.microsoft.com/office/drawing/2014/main" id="{7FE3FD31-CA5E-6F53-40D9-107CB9CFFD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00213" y="2267078"/>
            <a:ext cx="2743200" cy="1827657"/>
          </a:xfrm>
          <a:prstGeom prst="rect">
            <a:avLst/>
          </a:prstGeom>
        </p:spPr>
      </p:pic>
      <p:pic>
        <p:nvPicPr>
          <p:cNvPr id="23" name="Picture 22" descr="Hahn Recreation Area sign">
            <a:extLst>
              <a:ext uri="{FF2B5EF4-FFF2-40B4-BE49-F238E27FC236}">
                <a16:creationId xmlns:a16="http://schemas.microsoft.com/office/drawing/2014/main" id="{8FD2A1FD-5A95-F2E1-8304-7AC79B8338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60214" y="4239437"/>
            <a:ext cx="3646967" cy="2431311"/>
          </a:xfrm>
          <a:prstGeom prst="rect">
            <a:avLst/>
          </a:prstGeom>
        </p:spPr>
      </p:pic>
    </p:spTree>
    <p:extLst>
      <p:ext uri="{BB962C8B-B14F-4D97-AF65-F5344CB8AC3E}">
        <p14:creationId xmlns:p14="http://schemas.microsoft.com/office/powerpoint/2010/main" val="2618921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9"/>
          <p:cNvSpPr txBox="1">
            <a:spLocks noGrp="1"/>
          </p:cNvSpPr>
          <p:nvPr>
            <p:ph type="title" idx="4294967295"/>
          </p:nvPr>
        </p:nvSpPr>
        <p:spPr>
          <a:xfrm>
            <a:off x="498475" y="547688"/>
            <a:ext cx="11195050" cy="958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2"/>
              </a:buClr>
              <a:buSzPts val="4800"/>
              <a:buFont typeface="Arial" panose="020B0604020202020204" pitchFamily="34" charset="0"/>
              <a:buNone/>
              <a:tabLst/>
              <a:defRPr/>
            </a:pPr>
            <a:r>
              <a:rPr kumimoji="0" lang="en-US" sz="4800" b="1" i="0" u="none" strike="noStrike" kern="1200" cap="none" spc="0" normalizeH="0" baseline="0" noProof="0">
                <a:ln>
                  <a:noFill/>
                </a:ln>
                <a:solidFill>
                  <a:schemeClr val="dk2"/>
                </a:solidFill>
                <a:effectLst/>
                <a:uLnTx/>
                <a:uFillTx/>
                <a:latin typeface="Rockwell"/>
                <a:ea typeface="Rockwell"/>
                <a:cs typeface="Rockwell"/>
                <a:sym typeface="Rockwell"/>
              </a:rPr>
              <a:t>Zoom Support</a:t>
            </a:r>
          </a:p>
        </p:txBody>
      </p:sp>
      <p:sp>
        <p:nvSpPr>
          <p:cNvPr id="257" name="Google Shape;257;p19"/>
          <p:cNvSpPr txBox="1"/>
          <p:nvPr/>
        </p:nvSpPr>
        <p:spPr>
          <a:xfrm>
            <a:off x="498954" y="1502065"/>
            <a:ext cx="11194092" cy="4315977"/>
          </a:xfrm>
          <a:prstGeom prst="rect">
            <a:avLst/>
          </a:prstGeom>
          <a:noFill/>
          <a:ln>
            <a:noFill/>
          </a:ln>
        </p:spPr>
        <p:txBody>
          <a:bodyPr spcFirstLastPara="1" wrap="square" lIns="91425" tIns="45700" rIns="91425" bIns="45700" anchor="t" anchorCtr="0">
            <a:normAutofit/>
          </a:bodyPr>
          <a:lstStyle/>
          <a:p>
            <a:pPr marL="457200" indent="-457200">
              <a:lnSpc>
                <a:spcPct val="90000"/>
              </a:lnSpc>
              <a:buFont typeface="Arial"/>
              <a:buChar char="•"/>
            </a:pPr>
            <a:r>
              <a:rPr lang="en-US" sz="2800">
                <a:solidFill>
                  <a:schemeClr val="dk1"/>
                </a:solidFill>
              </a:rPr>
              <a:t>For virtual attendees, technical support and other questions can be asked in the Q&amp;A function on Zoom.</a:t>
            </a:r>
          </a:p>
          <a:p>
            <a:pPr marL="457200" indent="-457200">
              <a:lnSpc>
                <a:spcPct val="90000"/>
              </a:lnSpc>
              <a:buFont typeface="Arial"/>
              <a:buChar char="•"/>
            </a:pPr>
            <a:r>
              <a:rPr lang="en-US" sz="2800">
                <a:solidFill>
                  <a:schemeClr val="dk1"/>
                </a:solidFill>
              </a:rPr>
              <a:t>You can also reach Sam Magill by email for technical support:</a:t>
            </a:r>
          </a:p>
          <a:p>
            <a:pPr marL="914400" lvl="1" indent="-457200">
              <a:lnSpc>
                <a:spcPct val="90000"/>
              </a:lnSpc>
              <a:buFont typeface="Arial"/>
              <a:buChar char="•"/>
            </a:pPr>
            <a:r>
              <a:rPr lang="en-US" sz="2800">
                <a:solidFill>
                  <a:schemeClr val="dk1"/>
                </a:solidFill>
              </a:rPr>
              <a:t>s.magill@csus.edu</a:t>
            </a:r>
          </a:p>
          <a:p>
            <a:pPr marL="914400" lvl="1" indent="-457200">
              <a:lnSpc>
                <a:spcPct val="90000"/>
              </a:lnSpc>
              <a:buFont typeface="Arial"/>
              <a:buChar char="•"/>
            </a:pPr>
            <a:endParaRPr lang="en-US" sz="2800">
              <a:solidFill>
                <a:schemeClr val="dk1"/>
              </a:solidFill>
            </a:endParaRPr>
          </a:p>
        </p:txBody>
      </p:sp>
    </p:spTree>
    <p:extLst>
      <p:ext uri="{BB962C8B-B14F-4D97-AF65-F5344CB8AC3E}">
        <p14:creationId xmlns:p14="http://schemas.microsoft.com/office/powerpoint/2010/main" val="453317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0E366-F61C-A8CF-C55C-AEC3F7EDE69C}"/>
            </a:ext>
          </a:extLst>
        </p:cNvPr>
        <p:cNvGrpSpPr/>
        <p:nvPr/>
      </p:nvGrpSpPr>
      <p:grpSpPr>
        <a:xfrm>
          <a:off x="0" y="0"/>
          <a:ext cx="0" cy="0"/>
          <a:chOff x="0" y="0"/>
          <a:chExt cx="0" cy="0"/>
        </a:xfrm>
      </p:grpSpPr>
      <p:sp>
        <p:nvSpPr>
          <p:cNvPr id="192" name="Text Placeholder 1">
            <a:extLst>
              <a:ext uri="{FF2B5EF4-FFF2-40B4-BE49-F238E27FC236}">
                <a16:creationId xmlns:a16="http://schemas.microsoft.com/office/drawing/2014/main" id="{05B91626-F23B-8E34-6B65-7417307216FC}"/>
              </a:ext>
            </a:extLst>
          </p:cNvPr>
          <p:cNvSpPr txBox="1">
            <a:spLocks noGrp="1"/>
          </p:cNvSpPr>
          <p:nvPr>
            <p:ph type="title" idx="4294967295"/>
          </p:nvPr>
        </p:nvSpPr>
        <p:spPr>
          <a:xfrm>
            <a:off x="498475" y="547688"/>
            <a:ext cx="11229074"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800" b="1" i="0" u="none" strike="noStrike" kern="1200" cap="none" spc="0" normalizeH="0" baseline="0" noProof="0">
                <a:ln>
                  <a:noFill/>
                </a:ln>
                <a:solidFill>
                  <a:srgbClr val="0E2841"/>
                </a:solidFill>
                <a:effectLst/>
                <a:uLnTx/>
                <a:uFillTx/>
                <a:latin typeface="Aptos Display" panose="020F0302020204030204"/>
                <a:ea typeface="+mj-ea"/>
                <a:cs typeface="+mj-cs"/>
              </a:rPr>
              <a:t>Public Health </a:t>
            </a:r>
            <a:r>
              <a:rPr lang="en-US" sz="4800" b="1">
                <a:solidFill>
                  <a:srgbClr val="0E2841"/>
                </a:solidFill>
                <a:latin typeface="Aptos Display" panose="020F0302020204030204"/>
              </a:rPr>
              <a:t>Institute </a:t>
            </a:r>
            <a:br>
              <a:rPr lang="en-US" sz="4800" b="1">
                <a:solidFill>
                  <a:srgbClr val="0E2841"/>
                </a:solidFill>
                <a:latin typeface="Aptos Display" panose="020F0302020204030204"/>
              </a:rPr>
            </a:br>
            <a:r>
              <a:rPr kumimoji="0" lang="en-US" sz="4800" b="1" i="0" u="none" strike="noStrike" kern="1200" cap="none" spc="0" normalizeH="0" baseline="0" noProof="0">
                <a:ln>
                  <a:noFill/>
                </a:ln>
                <a:solidFill>
                  <a:srgbClr val="0E2841"/>
                </a:solidFill>
                <a:effectLst/>
                <a:uLnTx/>
                <a:uFillTx/>
                <a:latin typeface="Aptos Display" panose="020F0302020204030204"/>
                <a:ea typeface="+mj-ea"/>
                <a:cs typeface="+mj-cs"/>
              </a:rPr>
              <a:t>Large Implementation Grants</a:t>
            </a:r>
            <a:endParaRPr kumimoji="0" lang="en-US" sz="4400" b="0" i="0" u="none" strike="noStrike" kern="1200" cap="none" spc="0" normalizeH="0" baseline="0" noProof="0">
              <a:ln>
                <a:noFill/>
              </a:ln>
              <a:solidFill>
                <a:srgbClr val="0E2841"/>
              </a:solidFill>
              <a:effectLst/>
              <a:uLnTx/>
              <a:uFillTx/>
              <a:latin typeface="Aptos Display" panose="020F0302020204030204"/>
              <a:ea typeface="+mj-ea"/>
              <a:cs typeface="+mj-cs"/>
            </a:endParaRPr>
          </a:p>
        </p:txBody>
      </p:sp>
      <p:sp>
        <p:nvSpPr>
          <p:cNvPr id="5" name="Freeform: Shape 4">
            <a:extLst>
              <a:ext uri="{FF2B5EF4-FFF2-40B4-BE49-F238E27FC236}">
                <a16:creationId xmlns:a16="http://schemas.microsoft.com/office/drawing/2014/main" id="{2B8BC321-21BA-E042-E865-F3FB864EA225}"/>
              </a:ext>
            </a:extLst>
          </p:cNvPr>
          <p:cNvSpPr/>
          <p:nvPr/>
        </p:nvSpPr>
        <p:spPr>
          <a:xfrm>
            <a:off x="597764" y="1913362"/>
            <a:ext cx="5495644" cy="3297386"/>
          </a:xfrm>
          <a:custGeom>
            <a:avLst/>
            <a:gdLst>
              <a:gd name="connsiteX0" fmla="*/ 0 w 5495644"/>
              <a:gd name="connsiteY0" fmla="*/ 0 h 3297386"/>
              <a:gd name="connsiteX1" fmla="*/ 5495644 w 5495644"/>
              <a:gd name="connsiteY1" fmla="*/ 0 h 3297386"/>
              <a:gd name="connsiteX2" fmla="*/ 5495644 w 5495644"/>
              <a:gd name="connsiteY2" fmla="*/ 3297386 h 3297386"/>
              <a:gd name="connsiteX3" fmla="*/ 0 w 5495644"/>
              <a:gd name="connsiteY3" fmla="*/ 3297386 h 3297386"/>
              <a:gd name="connsiteX4" fmla="*/ 0 w 5495644"/>
              <a:gd name="connsiteY4" fmla="*/ 0 h 329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644" h="3297386">
                <a:moveTo>
                  <a:pt x="0" y="0"/>
                </a:moveTo>
                <a:lnTo>
                  <a:pt x="5495644" y="0"/>
                </a:lnTo>
                <a:lnTo>
                  <a:pt x="5495644" y="3297386"/>
                </a:lnTo>
                <a:lnTo>
                  <a:pt x="0" y="3297386"/>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87630" tIns="87630" rIns="87630" bIns="87630" numCol="1" spcCol="1270" anchor="t" anchorCtr="0">
            <a:noAutofit/>
          </a:bodyPr>
          <a:lstStyle/>
          <a:p>
            <a:pPr marL="0" marR="0" lvl="0" indent="0" algn="l"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a:ln>
                  <a:noFill/>
                </a:ln>
                <a:solidFill>
                  <a:prstClr val="white"/>
                </a:solidFill>
                <a:effectLst/>
                <a:uLnTx/>
                <a:uFillTx/>
                <a:latin typeface="Aptos Display" panose="020F0302020204030204"/>
                <a:ea typeface="+mn-ea"/>
                <a:cs typeface="+mn-cs"/>
              </a:rPr>
              <a:t>Public Health Institute ($</a:t>
            </a:r>
            <a:r>
              <a:rPr kumimoji="0" lang="en-US" sz="2300" b="0" i="0" u="none" strike="noStrike" kern="1200" cap="none" spc="0" normalizeH="0" baseline="0" noProof="0">
                <a:ln>
                  <a:noFill/>
                </a:ln>
                <a:solidFill>
                  <a:prstClr val="white"/>
                </a:solidFill>
                <a:effectLst/>
                <a:uLnTx/>
                <a:uFillTx/>
                <a:latin typeface="Aptos Narrow"/>
                <a:ea typeface="+mn-ea"/>
                <a:cs typeface="+mn-cs"/>
              </a:rPr>
              <a:t>2,452,661.46)</a:t>
            </a:r>
          </a:p>
          <a:p>
            <a:pPr marL="285750" marR="0" lvl="1" indent="-285750" algn="l" defTabSz="8001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ptos Narrow"/>
                <a:ea typeface="+mn-ea"/>
                <a:cs typeface="+mn-cs"/>
              </a:rPr>
              <a:t>Address extreme heat resilience at site, county, and multi-county levels. Support the development of a cooling center and resilience hub at a Tulare County school to provide refuge during extreme heat events. Build farmworker capacity to mitigate extreme heat impacts by offering resiliency training and distributing cooling kits. Facilitate a multi-county learning community across five San Joaquin Valley counties, fostering peer-to-peer learning and actions to reduce extreme heat impacts on vulnerable populations.</a:t>
            </a: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2" name="Picture 1" descr="Asunción Ponce, a longtime farmworker, receives a &quot;heat resiliency kit&quot; from the California Environmental Justice Network through a grant from Kaiser Permanente">
            <a:extLst>
              <a:ext uri="{FF2B5EF4-FFF2-40B4-BE49-F238E27FC236}">
                <a16:creationId xmlns:a16="http://schemas.microsoft.com/office/drawing/2014/main" id="{03601F75-C01B-735F-F9C5-D48308DF2F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32772" y="1915928"/>
            <a:ext cx="4391246" cy="3291958"/>
          </a:xfrm>
          <a:prstGeom prst="rect">
            <a:avLst/>
          </a:prstGeom>
        </p:spPr>
      </p:pic>
    </p:spTree>
    <p:extLst>
      <p:ext uri="{BB962C8B-B14F-4D97-AF65-F5344CB8AC3E}">
        <p14:creationId xmlns:p14="http://schemas.microsoft.com/office/powerpoint/2010/main" val="1455464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129CA-88AE-DC54-C296-0FAD6E49C97B}"/>
            </a:ext>
          </a:extLst>
        </p:cNvPr>
        <p:cNvGrpSpPr/>
        <p:nvPr/>
      </p:nvGrpSpPr>
      <p:grpSpPr>
        <a:xfrm>
          <a:off x="0" y="0"/>
          <a:ext cx="0" cy="0"/>
          <a:chOff x="0" y="0"/>
          <a:chExt cx="0" cy="0"/>
        </a:xfrm>
      </p:grpSpPr>
      <p:sp>
        <p:nvSpPr>
          <p:cNvPr id="192" name="Text Placeholder 1">
            <a:extLst>
              <a:ext uri="{FF2B5EF4-FFF2-40B4-BE49-F238E27FC236}">
                <a16:creationId xmlns:a16="http://schemas.microsoft.com/office/drawing/2014/main" id="{B2CCD969-3D52-F5E7-88EA-4A67B28FC14D}"/>
              </a:ext>
            </a:extLst>
          </p:cNvPr>
          <p:cNvSpPr txBox="1">
            <a:spLocks noGrp="1"/>
          </p:cNvSpPr>
          <p:nvPr>
            <p:ph type="title" idx="4294967295"/>
          </p:nvPr>
        </p:nvSpPr>
        <p:spPr>
          <a:xfrm>
            <a:off x="344016" y="269661"/>
            <a:ext cx="11486506"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ptos Display" panose="020F0302020204030204"/>
                <a:ea typeface="+mj-ea"/>
                <a:cs typeface="+mj-cs"/>
              </a:rPr>
              <a:t>San Bernardino Planning &amp; Implementation</a:t>
            </a:r>
            <a:endParaRPr kumimoji="0" lang="en-US" sz="4400" b="0" i="0" u="none" strike="noStrike" kern="1200" cap="none" spc="0" normalizeH="0" baseline="0" noProof="0">
              <a:ln>
                <a:noFill/>
              </a:ln>
              <a:solidFill>
                <a:prstClr val="white"/>
              </a:solidFill>
              <a:effectLst/>
              <a:uLnTx/>
              <a:uFillTx/>
              <a:latin typeface="Aptos Display" panose="020F0302020204030204"/>
              <a:ea typeface="+mj-ea"/>
              <a:cs typeface="+mj-cs"/>
            </a:endParaRPr>
          </a:p>
        </p:txBody>
      </p:sp>
      <p:pic>
        <p:nvPicPr>
          <p:cNvPr id="19" name="Picture 18" descr="San Bernardino, CA | Official Website">
            <a:extLst>
              <a:ext uri="{FF2B5EF4-FFF2-40B4-BE49-F238E27FC236}">
                <a16:creationId xmlns:a16="http://schemas.microsoft.com/office/drawing/2014/main" id="{66E66D4B-494A-25CE-2877-B23CFE1C4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1114" y="1831025"/>
            <a:ext cx="6308470" cy="3195949"/>
          </a:xfrm>
          <a:prstGeom prst="rect">
            <a:avLst/>
          </a:prstGeom>
        </p:spPr>
      </p:pic>
      <p:pic>
        <p:nvPicPr>
          <p:cNvPr id="18" name="Picture 17" descr="Class Schedule — San Bernardino Valley College">
            <a:extLst>
              <a:ext uri="{FF2B5EF4-FFF2-40B4-BE49-F238E27FC236}">
                <a16:creationId xmlns:a16="http://schemas.microsoft.com/office/drawing/2014/main" id="{7671CDC8-412D-2917-B803-E097CAAFD7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7802" y="1821590"/>
            <a:ext cx="5501972" cy="3220383"/>
          </a:xfrm>
          <a:prstGeom prst="rect">
            <a:avLst/>
          </a:prstGeom>
        </p:spPr>
      </p:pic>
    </p:spTree>
    <p:extLst>
      <p:ext uri="{BB962C8B-B14F-4D97-AF65-F5344CB8AC3E}">
        <p14:creationId xmlns:p14="http://schemas.microsoft.com/office/powerpoint/2010/main" val="232016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AFFDF-42B1-F749-B960-4E4BDE77B747}"/>
            </a:ext>
          </a:extLst>
        </p:cNvPr>
        <p:cNvGrpSpPr/>
        <p:nvPr/>
      </p:nvGrpSpPr>
      <p:grpSpPr>
        <a:xfrm>
          <a:off x="0" y="0"/>
          <a:ext cx="0" cy="0"/>
          <a:chOff x="0" y="0"/>
          <a:chExt cx="0" cy="0"/>
        </a:xfrm>
      </p:grpSpPr>
      <p:sp>
        <p:nvSpPr>
          <p:cNvPr id="192" name="Text Placeholder 1">
            <a:extLst>
              <a:ext uri="{FF2B5EF4-FFF2-40B4-BE49-F238E27FC236}">
                <a16:creationId xmlns:a16="http://schemas.microsoft.com/office/drawing/2014/main" id="{F510D6F8-10B0-9413-DFCD-843F8151DE5F}"/>
              </a:ext>
            </a:extLst>
          </p:cNvPr>
          <p:cNvSpPr txBox="1">
            <a:spLocks noGrp="1"/>
          </p:cNvSpPr>
          <p:nvPr>
            <p:ph type="title" idx="4294967295"/>
          </p:nvPr>
        </p:nvSpPr>
        <p:spPr>
          <a:xfrm>
            <a:off x="344016" y="269661"/>
            <a:ext cx="11486506"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mj-lt"/>
                <a:ea typeface="+mn-ea"/>
                <a:cs typeface="+mn-cs"/>
              </a:rPr>
              <a:t>San Bernardino Planning &amp; Implementation Grants</a:t>
            </a:r>
            <a:endParaRPr kumimoji="0" lang="en-US" sz="4400" b="0" i="0" u="none" strike="noStrike" kern="1200" cap="none" spc="0" normalizeH="0" baseline="0" noProof="0">
              <a:ln>
                <a:noFill/>
              </a:ln>
              <a:solidFill>
                <a:schemeClr val="bg1"/>
              </a:solidFill>
              <a:effectLst/>
              <a:uLnTx/>
              <a:uFillTx/>
              <a:latin typeface="+mj-lt"/>
              <a:ea typeface="+mn-ea"/>
              <a:cs typeface="+mn-cs"/>
            </a:endParaRPr>
          </a:p>
        </p:txBody>
      </p:sp>
      <p:sp>
        <p:nvSpPr>
          <p:cNvPr id="12" name="Freeform: Shape 11">
            <a:extLst>
              <a:ext uri="{FF2B5EF4-FFF2-40B4-BE49-F238E27FC236}">
                <a16:creationId xmlns:a16="http://schemas.microsoft.com/office/drawing/2014/main" id="{1DD25E22-0713-3EE9-7051-A1981F121CBC}"/>
              </a:ext>
            </a:extLst>
          </p:cNvPr>
          <p:cNvSpPr/>
          <p:nvPr/>
        </p:nvSpPr>
        <p:spPr>
          <a:xfrm>
            <a:off x="345212" y="1714156"/>
            <a:ext cx="3580920" cy="2148552"/>
          </a:xfrm>
          <a:custGeom>
            <a:avLst/>
            <a:gdLst>
              <a:gd name="connsiteX0" fmla="*/ 0 w 3580920"/>
              <a:gd name="connsiteY0" fmla="*/ 0 h 2148552"/>
              <a:gd name="connsiteX1" fmla="*/ 3580920 w 3580920"/>
              <a:gd name="connsiteY1" fmla="*/ 0 h 2148552"/>
              <a:gd name="connsiteX2" fmla="*/ 3580920 w 3580920"/>
              <a:gd name="connsiteY2" fmla="*/ 2148552 h 2148552"/>
              <a:gd name="connsiteX3" fmla="*/ 0 w 3580920"/>
              <a:gd name="connsiteY3" fmla="*/ 2148552 h 2148552"/>
              <a:gd name="connsiteX4" fmla="*/ 0 w 3580920"/>
              <a:gd name="connsiteY4" fmla="*/ 0 h 2148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0920" h="2148552">
                <a:moveTo>
                  <a:pt x="0" y="0"/>
                </a:moveTo>
                <a:lnTo>
                  <a:pt x="3580920" y="0"/>
                </a:lnTo>
                <a:lnTo>
                  <a:pt x="3580920" y="2148552"/>
                </a:lnTo>
                <a:lnTo>
                  <a:pt x="0" y="2148552"/>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solidFill>
                  <a:schemeClr val="bg1"/>
                </a:solidFill>
                <a:latin typeface="Aptos Narrow"/>
              </a:rPr>
              <a:t>Inland Empire Waterkeeper ($250,000)</a:t>
            </a:r>
          </a:p>
          <a:p>
            <a:pPr marL="114300" lvl="1" indent="-114300" algn="l" defTabSz="622300" rtl="0">
              <a:lnSpc>
                <a:spcPct val="90000"/>
              </a:lnSpc>
              <a:spcBef>
                <a:spcPct val="0"/>
              </a:spcBef>
              <a:spcAft>
                <a:spcPct val="15000"/>
              </a:spcAft>
              <a:buChar char="•"/>
            </a:pPr>
            <a:r>
              <a:rPr lang="en-US" sz="1400" kern="1200">
                <a:solidFill>
                  <a:schemeClr val="bg1"/>
                </a:solidFill>
                <a:latin typeface="Aptos Narrow"/>
              </a:rPr>
              <a:t>Create a community asset map that will identify existing and potential outdoor areas that can serve as natural cooling areas.</a:t>
            </a:r>
          </a:p>
        </p:txBody>
      </p:sp>
      <p:sp>
        <p:nvSpPr>
          <p:cNvPr id="10" name="Freeform: Shape 9">
            <a:extLst>
              <a:ext uri="{FF2B5EF4-FFF2-40B4-BE49-F238E27FC236}">
                <a16:creationId xmlns:a16="http://schemas.microsoft.com/office/drawing/2014/main" id="{EFF1CE70-56FB-648D-6DDB-2E42F035027F}"/>
              </a:ext>
            </a:extLst>
          </p:cNvPr>
          <p:cNvSpPr/>
          <p:nvPr/>
        </p:nvSpPr>
        <p:spPr>
          <a:xfrm>
            <a:off x="4300593" y="1714091"/>
            <a:ext cx="3580920" cy="2148552"/>
          </a:xfrm>
          <a:custGeom>
            <a:avLst/>
            <a:gdLst>
              <a:gd name="connsiteX0" fmla="*/ 0 w 3580920"/>
              <a:gd name="connsiteY0" fmla="*/ 0 h 2148552"/>
              <a:gd name="connsiteX1" fmla="*/ 3580920 w 3580920"/>
              <a:gd name="connsiteY1" fmla="*/ 0 h 2148552"/>
              <a:gd name="connsiteX2" fmla="*/ 3580920 w 3580920"/>
              <a:gd name="connsiteY2" fmla="*/ 2148552 h 2148552"/>
              <a:gd name="connsiteX3" fmla="*/ 0 w 3580920"/>
              <a:gd name="connsiteY3" fmla="*/ 2148552 h 2148552"/>
              <a:gd name="connsiteX4" fmla="*/ 0 w 3580920"/>
              <a:gd name="connsiteY4" fmla="*/ 0 h 2148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0920" h="2148552">
                <a:moveTo>
                  <a:pt x="0" y="0"/>
                </a:moveTo>
                <a:lnTo>
                  <a:pt x="3580920" y="0"/>
                </a:lnTo>
                <a:lnTo>
                  <a:pt x="3580920" y="2148552"/>
                </a:lnTo>
                <a:lnTo>
                  <a:pt x="0" y="2148552"/>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err="1">
                <a:solidFill>
                  <a:schemeClr val="bg1"/>
                </a:solidFill>
                <a:latin typeface="Aptos Narrow"/>
              </a:rPr>
              <a:t>tinkercraft</a:t>
            </a:r>
            <a:r>
              <a:rPr lang="en-US" sz="1800" kern="1200">
                <a:solidFill>
                  <a:schemeClr val="bg1"/>
                </a:solidFill>
                <a:latin typeface="Aptos Narrow"/>
              </a:rPr>
              <a:t>: Design &amp; Advocacy Group ($106,500) </a:t>
            </a:r>
          </a:p>
          <a:p>
            <a:pPr marL="114300" lvl="1" indent="-114300" algn="l" defTabSz="622300" rtl="0">
              <a:lnSpc>
                <a:spcPct val="90000"/>
              </a:lnSpc>
              <a:spcBef>
                <a:spcPct val="0"/>
              </a:spcBef>
              <a:spcAft>
                <a:spcPct val="15000"/>
              </a:spcAft>
              <a:buChar char="•"/>
            </a:pPr>
            <a:r>
              <a:rPr lang="en-US" sz="1400" kern="1200">
                <a:solidFill>
                  <a:schemeClr val="bg1"/>
                </a:solidFill>
                <a:latin typeface="Aptos Narrow"/>
              </a:rPr>
              <a:t>Creation of an Extreme Heat Adaptation Toolkit. The toolkit will be compiled from guidelines, best practices, and resources that address specific local challenges and solutions. </a:t>
            </a:r>
          </a:p>
        </p:txBody>
      </p:sp>
      <p:sp>
        <p:nvSpPr>
          <p:cNvPr id="11" name="Freeform: Shape 10">
            <a:extLst>
              <a:ext uri="{FF2B5EF4-FFF2-40B4-BE49-F238E27FC236}">
                <a16:creationId xmlns:a16="http://schemas.microsoft.com/office/drawing/2014/main" id="{CDD63863-13BD-8806-762A-DB901E8BDE7F}"/>
              </a:ext>
            </a:extLst>
          </p:cNvPr>
          <p:cNvSpPr/>
          <p:nvPr/>
        </p:nvSpPr>
        <p:spPr>
          <a:xfrm>
            <a:off x="8239605" y="1714091"/>
            <a:ext cx="3580920" cy="2148552"/>
          </a:xfrm>
          <a:custGeom>
            <a:avLst/>
            <a:gdLst>
              <a:gd name="connsiteX0" fmla="*/ 0 w 3580920"/>
              <a:gd name="connsiteY0" fmla="*/ 0 h 2148552"/>
              <a:gd name="connsiteX1" fmla="*/ 3580920 w 3580920"/>
              <a:gd name="connsiteY1" fmla="*/ 0 h 2148552"/>
              <a:gd name="connsiteX2" fmla="*/ 3580920 w 3580920"/>
              <a:gd name="connsiteY2" fmla="*/ 2148552 h 2148552"/>
              <a:gd name="connsiteX3" fmla="*/ 0 w 3580920"/>
              <a:gd name="connsiteY3" fmla="*/ 2148552 h 2148552"/>
              <a:gd name="connsiteX4" fmla="*/ 0 w 3580920"/>
              <a:gd name="connsiteY4" fmla="*/ 0 h 2148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0920" h="2148552">
                <a:moveTo>
                  <a:pt x="0" y="0"/>
                </a:moveTo>
                <a:lnTo>
                  <a:pt x="3580920" y="0"/>
                </a:lnTo>
                <a:lnTo>
                  <a:pt x="3580920" y="2148552"/>
                </a:lnTo>
                <a:lnTo>
                  <a:pt x="0" y="2148552"/>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solidFill>
                  <a:schemeClr val="bg1"/>
                </a:solidFill>
                <a:latin typeface="Aptos Narrow"/>
              </a:rPr>
              <a:t>City of San Bernardino ($175,000)</a:t>
            </a:r>
          </a:p>
          <a:p>
            <a:pPr marL="114300" lvl="1" indent="-114300" algn="l" defTabSz="622300" rtl="0">
              <a:lnSpc>
                <a:spcPct val="90000"/>
              </a:lnSpc>
              <a:spcBef>
                <a:spcPct val="0"/>
              </a:spcBef>
              <a:spcAft>
                <a:spcPct val="15000"/>
              </a:spcAft>
              <a:buChar char="•"/>
            </a:pPr>
            <a:r>
              <a:rPr lang="en-US" sz="1400" kern="1200">
                <a:solidFill>
                  <a:schemeClr val="bg1"/>
                </a:solidFill>
                <a:latin typeface="Aptos Narrow"/>
              </a:rPr>
              <a:t>Planning activities to build capacity, conduct pre-development activities, developing partnerships, and conducting planning activities to advance long-term resilience to the compounding effects of climate change, particularly extreme heat, on historically underserved communities in San Bernardino. </a:t>
            </a:r>
          </a:p>
        </p:txBody>
      </p:sp>
      <p:sp>
        <p:nvSpPr>
          <p:cNvPr id="9" name="Freeform: Shape 8">
            <a:extLst>
              <a:ext uri="{FF2B5EF4-FFF2-40B4-BE49-F238E27FC236}">
                <a16:creationId xmlns:a16="http://schemas.microsoft.com/office/drawing/2014/main" id="{282C0A20-BD77-78B4-8689-643F64F35340}"/>
              </a:ext>
            </a:extLst>
          </p:cNvPr>
          <p:cNvSpPr/>
          <p:nvPr/>
        </p:nvSpPr>
        <p:spPr>
          <a:xfrm>
            <a:off x="4296909" y="4120407"/>
            <a:ext cx="3580920" cy="2148552"/>
          </a:xfrm>
          <a:custGeom>
            <a:avLst/>
            <a:gdLst>
              <a:gd name="connsiteX0" fmla="*/ 0 w 3580920"/>
              <a:gd name="connsiteY0" fmla="*/ 0 h 2148552"/>
              <a:gd name="connsiteX1" fmla="*/ 3580920 w 3580920"/>
              <a:gd name="connsiteY1" fmla="*/ 0 h 2148552"/>
              <a:gd name="connsiteX2" fmla="*/ 3580920 w 3580920"/>
              <a:gd name="connsiteY2" fmla="*/ 2148552 h 2148552"/>
              <a:gd name="connsiteX3" fmla="*/ 0 w 3580920"/>
              <a:gd name="connsiteY3" fmla="*/ 2148552 h 2148552"/>
              <a:gd name="connsiteX4" fmla="*/ 0 w 3580920"/>
              <a:gd name="connsiteY4" fmla="*/ 0 h 2148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0920" h="2148552">
                <a:moveTo>
                  <a:pt x="0" y="0"/>
                </a:moveTo>
                <a:lnTo>
                  <a:pt x="3580920" y="0"/>
                </a:lnTo>
                <a:lnTo>
                  <a:pt x="3580920" y="2148552"/>
                </a:lnTo>
                <a:lnTo>
                  <a:pt x="0" y="2148552"/>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solidFill>
                  <a:schemeClr val="bg1"/>
                </a:solidFill>
                <a:latin typeface="Aptos Narrow"/>
              </a:rPr>
              <a:t>San Bernardino Community College District ($449,400)</a:t>
            </a:r>
          </a:p>
          <a:p>
            <a:pPr marL="114300" lvl="1" indent="-114300" algn="l" defTabSz="622300">
              <a:lnSpc>
                <a:spcPct val="90000"/>
              </a:lnSpc>
              <a:spcBef>
                <a:spcPct val="0"/>
              </a:spcBef>
              <a:spcAft>
                <a:spcPct val="15000"/>
              </a:spcAft>
              <a:buChar char="•"/>
            </a:pPr>
            <a:r>
              <a:rPr lang="en-US" sz="1400" kern="1200">
                <a:solidFill>
                  <a:schemeClr val="bg1"/>
                </a:solidFill>
                <a:latin typeface="Aptos Narrow"/>
              </a:rPr>
              <a:t>Provide shade structures, an urban tree canopy, solar-powered collaboration tables, and tree-lined pathways to the west side of the Campus Center Building. Install 13 water bottle hydration stations across SBVC’s campus, strategically located in high-traffic areas and near classrooms.</a:t>
            </a:r>
            <a:endParaRPr lang="en-US" sz="1400" kern="1200">
              <a:solidFill>
                <a:schemeClr val="bg1"/>
              </a:solidFill>
            </a:endParaRPr>
          </a:p>
        </p:txBody>
      </p:sp>
    </p:spTree>
    <p:extLst>
      <p:ext uri="{BB962C8B-B14F-4D97-AF65-F5344CB8AC3E}">
        <p14:creationId xmlns:p14="http://schemas.microsoft.com/office/powerpoint/2010/main" val="3844174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AFFDF-42B1-F749-B960-4E4BDE77B747}"/>
            </a:ext>
          </a:extLst>
        </p:cNvPr>
        <p:cNvGrpSpPr/>
        <p:nvPr/>
      </p:nvGrpSpPr>
      <p:grpSpPr>
        <a:xfrm>
          <a:off x="0" y="0"/>
          <a:ext cx="0" cy="0"/>
          <a:chOff x="0" y="0"/>
          <a:chExt cx="0" cy="0"/>
        </a:xfrm>
      </p:grpSpPr>
      <p:sp>
        <p:nvSpPr>
          <p:cNvPr id="192" name="Text Placeholder 1">
            <a:extLst>
              <a:ext uri="{FF2B5EF4-FFF2-40B4-BE49-F238E27FC236}">
                <a16:creationId xmlns:a16="http://schemas.microsoft.com/office/drawing/2014/main" id="{F510D6F8-10B0-9413-DFCD-843F8151DE5F}"/>
              </a:ext>
            </a:extLst>
          </p:cNvPr>
          <p:cNvSpPr txBox="1">
            <a:spLocks noGrp="1"/>
          </p:cNvSpPr>
          <p:nvPr>
            <p:ph type="title" idx="4294967295"/>
          </p:nvPr>
        </p:nvSpPr>
        <p:spPr>
          <a:xfrm>
            <a:off x="344016" y="269661"/>
            <a:ext cx="11486506"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ptos Display" panose="020F0302020204030204"/>
                <a:ea typeface="+mj-ea"/>
                <a:cs typeface="+mj-cs"/>
              </a:rPr>
              <a:t>Los Angeles County</a:t>
            </a:r>
            <a:endParaRPr kumimoji="0" lang="en-US" sz="4400" b="0" i="0" u="none" strike="noStrike" kern="1200" cap="none" spc="0" normalizeH="0" baseline="0" noProof="0">
              <a:ln>
                <a:noFill/>
              </a:ln>
              <a:solidFill>
                <a:prstClr val="white"/>
              </a:solidFill>
              <a:effectLst/>
              <a:uLnTx/>
              <a:uFillTx/>
              <a:latin typeface="Aptos Display" panose="020F0302020204030204"/>
              <a:ea typeface="+mj-ea"/>
              <a:cs typeface="+mj-cs"/>
            </a:endParaRPr>
          </a:p>
        </p:txBody>
      </p:sp>
      <p:sp>
        <p:nvSpPr>
          <p:cNvPr id="3" name="TextBox 2">
            <a:extLst>
              <a:ext uri="{FF2B5EF4-FFF2-40B4-BE49-F238E27FC236}">
                <a16:creationId xmlns:a16="http://schemas.microsoft.com/office/drawing/2014/main" id="{84939E23-B21F-45D8-AFD8-119F87155C78}"/>
              </a:ext>
            </a:extLst>
          </p:cNvPr>
          <p:cNvSpPr txBox="1"/>
          <p:nvPr/>
        </p:nvSpPr>
        <p:spPr>
          <a:xfrm>
            <a:off x="223191" y="1282791"/>
            <a:ext cx="6103052"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Century Gothic"/>
              </a:rPr>
              <a:t>County</a:t>
            </a:r>
          </a:p>
          <a:p>
            <a:r>
              <a:rPr lang="en-US">
                <a:solidFill>
                  <a:schemeClr val="bg1"/>
                </a:solidFill>
                <a:latin typeface="Century Gothic"/>
              </a:rPr>
              <a:t>Cooling Amenities and Programs in LA County Parks</a:t>
            </a:r>
          </a:p>
          <a:p>
            <a:r>
              <a:rPr lang="en-US">
                <a:solidFill>
                  <a:schemeClr val="bg1"/>
                </a:solidFill>
                <a:latin typeface="Century Gothic"/>
              </a:rPr>
              <a:t>Public Health Department – Assessing and Preparing at-risk Communities for Heat-related impacts </a:t>
            </a:r>
          </a:p>
          <a:p>
            <a:endParaRPr lang="en-US">
              <a:solidFill>
                <a:schemeClr val="bg1"/>
              </a:solidFill>
              <a:latin typeface="Century Gothic"/>
            </a:endParaRPr>
          </a:p>
          <a:p>
            <a:r>
              <a:rPr lang="en-US" b="1">
                <a:solidFill>
                  <a:schemeClr val="bg1"/>
                </a:solidFill>
                <a:latin typeface="Century Gothic"/>
              </a:rPr>
              <a:t>City</a:t>
            </a:r>
          </a:p>
          <a:p>
            <a:r>
              <a:rPr lang="en-US">
                <a:solidFill>
                  <a:schemeClr val="bg1"/>
                </a:solidFill>
                <a:latin typeface="Century Gothic"/>
              </a:rPr>
              <a:t>First Heat Action and Resilience Plan</a:t>
            </a:r>
          </a:p>
          <a:p>
            <a:endParaRPr lang="en-US" b="1">
              <a:solidFill>
                <a:schemeClr val="bg1"/>
              </a:solidFill>
              <a:latin typeface="Century Gothic"/>
            </a:endParaRPr>
          </a:p>
          <a:p>
            <a:r>
              <a:rPr lang="en-US" b="1">
                <a:solidFill>
                  <a:schemeClr val="bg1"/>
                </a:solidFill>
                <a:latin typeface="Century Gothic"/>
              </a:rPr>
              <a:t>Schools</a:t>
            </a:r>
          </a:p>
          <a:p>
            <a:r>
              <a:rPr lang="en-US">
                <a:solidFill>
                  <a:schemeClr val="bg1"/>
                </a:solidFill>
                <a:latin typeface="Century Gothic"/>
              </a:rPr>
              <a:t>Fremont School Multi-benefit School Greening</a:t>
            </a:r>
            <a:endParaRPr lang="en-US" b="1">
              <a:solidFill>
                <a:schemeClr val="bg1"/>
              </a:solidFill>
              <a:latin typeface="Century Gothic"/>
            </a:endParaRPr>
          </a:p>
          <a:p>
            <a:r>
              <a:rPr lang="en-US">
                <a:solidFill>
                  <a:schemeClr val="bg1"/>
                </a:solidFill>
                <a:latin typeface="Century Gothic"/>
              </a:rPr>
              <a:t>Hart Elementary School Upgrade Project</a:t>
            </a:r>
          </a:p>
          <a:p>
            <a:endParaRPr lang="en-US" b="1">
              <a:solidFill>
                <a:schemeClr val="bg1"/>
              </a:solidFill>
              <a:latin typeface="Century Gothic"/>
            </a:endParaRPr>
          </a:p>
          <a:p>
            <a:r>
              <a:rPr lang="en-US" b="1">
                <a:solidFill>
                  <a:schemeClr val="bg1"/>
                </a:solidFill>
                <a:latin typeface="Century Gothic"/>
              </a:rPr>
              <a:t>Neighborhood</a:t>
            </a:r>
          </a:p>
          <a:p>
            <a:r>
              <a:rPr lang="en-US">
                <a:solidFill>
                  <a:schemeClr val="bg1"/>
                </a:solidFill>
                <a:latin typeface="Century Gothic"/>
              </a:rPr>
              <a:t>Koreatown Environmental Equity Project</a:t>
            </a:r>
          </a:p>
          <a:p>
            <a:r>
              <a:rPr lang="en-US">
                <a:solidFill>
                  <a:schemeClr val="bg1"/>
                </a:solidFill>
                <a:latin typeface="Century Gothic"/>
              </a:rPr>
              <a:t>Florence Firestone Bus Shelter Project</a:t>
            </a:r>
          </a:p>
        </p:txBody>
      </p:sp>
      <p:pic>
        <p:nvPicPr>
          <p:cNvPr id="2" name="Picture 1" descr="KYCC's KORYO Honors 2024 Youth Advisory Council - KYCC | Koreatown Youth + Community Center">
            <a:extLst>
              <a:ext uri="{FF2B5EF4-FFF2-40B4-BE49-F238E27FC236}">
                <a16:creationId xmlns:a16="http://schemas.microsoft.com/office/drawing/2014/main" id="{3E886FA7-9164-3D05-31D6-5D7F11CFE2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62771" y="4882675"/>
            <a:ext cx="2111154" cy="1581948"/>
          </a:xfrm>
          <a:prstGeom prst="rect">
            <a:avLst/>
          </a:prstGeom>
        </p:spPr>
      </p:pic>
      <p:pic>
        <p:nvPicPr>
          <p:cNvPr id="4" name="Picture 3" descr="LARC Extreme Heat Campaign — Los Angeles Regional Collaborative">
            <a:extLst>
              <a:ext uri="{FF2B5EF4-FFF2-40B4-BE49-F238E27FC236}">
                <a16:creationId xmlns:a16="http://schemas.microsoft.com/office/drawing/2014/main" id="{D6060EF1-54DD-7900-4945-775814F261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11144" y="1070935"/>
            <a:ext cx="1821712" cy="1821712"/>
          </a:xfrm>
          <a:prstGeom prst="rect">
            <a:avLst/>
          </a:prstGeom>
        </p:spPr>
      </p:pic>
      <p:pic>
        <p:nvPicPr>
          <p:cNvPr id="5" name="Picture 4" descr="Heat Relief Outreach Materials | Climate Emergency Mobilization Office">
            <a:extLst>
              <a:ext uri="{FF2B5EF4-FFF2-40B4-BE49-F238E27FC236}">
                <a16:creationId xmlns:a16="http://schemas.microsoft.com/office/drawing/2014/main" id="{D72016B0-4F40-36DA-D028-FB9012AAD1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1030" y="2993543"/>
            <a:ext cx="1668130" cy="2121579"/>
          </a:xfrm>
          <a:prstGeom prst="rect">
            <a:avLst/>
          </a:prstGeom>
        </p:spPr>
      </p:pic>
    </p:spTree>
    <p:extLst>
      <p:ext uri="{BB962C8B-B14F-4D97-AF65-F5344CB8AC3E}">
        <p14:creationId xmlns:p14="http://schemas.microsoft.com/office/powerpoint/2010/main" val="1784794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DE11F-800E-E215-191A-EEF14F5DD0E9}"/>
            </a:ext>
          </a:extLst>
        </p:cNvPr>
        <p:cNvGrpSpPr/>
        <p:nvPr/>
      </p:nvGrpSpPr>
      <p:grpSpPr>
        <a:xfrm>
          <a:off x="0" y="0"/>
          <a:ext cx="0" cy="0"/>
          <a:chOff x="0" y="0"/>
          <a:chExt cx="0" cy="0"/>
        </a:xfrm>
      </p:grpSpPr>
      <p:pic>
        <p:nvPicPr>
          <p:cNvPr id="2" name="Picture 1" descr="Map displaying round 1 awards for community resilience grants">
            <a:extLst>
              <a:ext uri="{FF2B5EF4-FFF2-40B4-BE49-F238E27FC236}">
                <a16:creationId xmlns:a16="http://schemas.microsoft.com/office/drawing/2014/main" id="{3FB54108-E1B7-ED74-8376-0FA3189F7D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3903" y="769381"/>
            <a:ext cx="4755982" cy="5781675"/>
          </a:xfrm>
          <a:prstGeom prst="rect">
            <a:avLst/>
          </a:prstGeom>
        </p:spPr>
      </p:pic>
      <p:sp>
        <p:nvSpPr>
          <p:cNvPr id="4" name="Text Placeholder 1">
            <a:extLst>
              <a:ext uri="{FF2B5EF4-FFF2-40B4-BE49-F238E27FC236}">
                <a16:creationId xmlns:a16="http://schemas.microsoft.com/office/drawing/2014/main" id="{54466320-A3AB-7039-6E5C-41CBC9742832}"/>
              </a:ext>
            </a:extLst>
          </p:cNvPr>
          <p:cNvSpPr txBox="1">
            <a:spLocks noGrp="1"/>
          </p:cNvSpPr>
          <p:nvPr>
            <p:ph type="title" idx="4294967295"/>
          </p:nvPr>
        </p:nvSpPr>
        <p:spPr>
          <a:xfrm>
            <a:off x="372803" y="2608"/>
            <a:ext cx="11198182"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100" b="1" i="0" u="none" strike="noStrike" kern="1200" cap="none" spc="0" normalizeH="0" baseline="0" noProof="0">
                <a:ln>
                  <a:noFill/>
                </a:ln>
                <a:solidFill>
                  <a:srgbClr val="0E2841"/>
                </a:solidFill>
                <a:effectLst/>
                <a:uLnTx/>
                <a:uFillTx/>
                <a:latin typeface="Aptos Display" panose="020F0302020204030204"/>
                <a:ea typeface="+mj-ea"/>
                <a:cs typeface="+mj-cs"/>
              </a:rPr>
              <a:t>Round 1 Awards</a:t>
            </a:r>
            <a:endParaRPr kumimoji="0" lang="en-US" sz="4400" b="0" i="0" u="none" strike="noStrike" kern="1200" cap="none" spc="0" normalizeH="0" baseline="0" noProof="0">
              <a:ln>
                <a:noFill/>
              </a:ln>
              <a:solidFill>
                <a:srgbClr val="0E2841"/>
              </a:solidFill>
              <a:effectLst/>
              <a:uLnTx/>
              <a:uFillTx/>
              <a:latin typeface="Aptos Display" panose="020F0302020204030204"/>
              <a:ea typeface="+mj-ea"/>
              <a:cs typeface="+mj-cs"/>
            </a:endParaRPr>
          </a:p>
        </p:txBody>
      </p:sp>
    </p:spTree>
    <p:extLst>
      <p:ext uri="{BB962C8B-B14F-4D97-AF65-F5344CB8AC3E}">
        <p14:creationId xmlns:p14="http://schemas.microsoft.com/office/powerpoint/2010/main" val="654094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29C75-470E-FE8A-BFE3-1CD49B2D4A0A}"/>
            </a:ext>
          </a:extLst>
        </p:cNvPr>
        <p:cNvGrpSpPr/>
        <p:nvPr/>
      </p:nvGrpSpPr>
      <p:grpSpPr>
        <a:xfrm>
          <a:off x="0" y="0"/>
          <a:ext cx="0" cy="0"/>
          <a:chOff x="0" y="0"/>
          <a:chExt cx="0" cy="0"/>
        </a:xfrm>
      </p:grpSpPr>
      <p:sp>
        <p:nvSpPr>
          <p:cNvPr id="192" name="Text Placeholder 1">
            <a:extLst>
              <a:ext uri="{FF2B5EF4-FFF2-40B4-BE49-F238E27FC236}">
                <a16:creationId xmlns:a16="http://schemas.microsoft.com/office/drawing/2014/main" id="{C59321AB-ABCF-F7EF-8CFF-BDA37CDCC1BB}"/>
              </a:ext>
            </a:extLst>
          </p:cNvPr>
          <p:cNvSpPr txBox="1">
            <a:spLocks noGrp="1"/>
          </p:cNvSpPr>
          <p:nvPr>
            <p:ph type="title" idx="4294967295"/>
          </p:nvPr>
        </p:nvSpPr>
        <p:spPr>
          <a:xfrm>
            <a:off x="344016" y="269661"/>
            <a:ext cx="11486506"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ptos Display" panose="020F0302020204030204"/>
                <a:ea typeface="+mj-ea"/>
                <a:cs typeface="+mj-cs"/>
              </a:rPr>
              <a:t>Lessons Learned</a:t>
            </a:r>
            <a:endParaRPr kumimoji="0" lang="en-US" sz="4400" b="0" i="0" u="none" strike="noStrike" kern="1200" cap="none" spc="0" normalizeH="0" baseline="0" noProof="0">
              <a:ln>
                <a:noFill/>
              </a:ln>
              <a:solidFill>
                <a:prstClr val="white"/>
              </a:solidFill>
              <a:effectLst/>
              <a:uLnTx/>
              <a:uFillTx/>
              <a:latin typeface="Aptos Display" panose="020F0302020204030204"/>
              <a:ea typeface="+mj-ea"/>
              <a:cs typeface="+mj-cs"/>
            </a:endParaRPr>
          </a:p>
        </p:txBody>
      </p:sp>
      <p:sp>
        <p:nvSpPr>
          <p:cNvPr id="15" name="TextBox 14">
            <a:extLst>
              <a:ext uri="{FF2B5EF4-FFF2-40B4-BE49-F238E27FC236}">
                <a16:creationId xmlns:a16="http://schemas.microsoft.com/office/drawing/2014/main" id="{ED7BE894-6643-4E7C-AADA-E188AE097160}"/>
              </a:ext>
            </a:extLst>
          </p:cNvPr>
          <p:cNvSpPr txBox="1"/>
          <p:nvPr/>
        </p:nvSpPr>
        <p:spPr>
          <a:xfrm>
            <a:off x="1151238" y="1542536"/>
            <a:ext cx="10043983"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US" sz="2800" b="0" i="0" u="none" strike="noStrike" kern="1200" cap="none" spc="0" normalizeH="0" baseline="0" noProof="0">
                <a:ln>
                  <a:noFill/>
                </a:ln>
                <a:solidFill>
                  <a:prstClr val="white"/>
                </a:solidFill>
                <a:effectLst/>
                <a:uLnTx/>
                <a:uFillTx/>
                <a:latin typeface="Aptos Display"/>
                <a:ea typeface="+mn-ea"/>
                <a:cs typeface="Arial"/>
              </a:rPr>
              <a:t>Impact on listening sessions on programs</a:t>
            </a: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800" b="0" i="0" u="none" strike="noStrike" kern="1200" cap="none" spc="0" normalizeH="0" baseline="0" noProof="0">
              <a:ln>
                <a:noFill/>
              </a:ln>
              <a:solidFill>
                <a:prstClr val="white"/>
              </a:solidFill>
              <a:effectLst/>
              <a:uLnTx/>
              <a:uFillTx/>
              <a:latin typeface="Aptos Display"/>
              <a:ea typeface="+mn-ea"/>
              <a:cs typeface="Arial"/>
            </a:endParaRPr>
          </a:p>
          <a:p>
            <a:pPr marL="507365" indent="-342900">
              <a:buFont typeface="Arial,Sans-Serif"/>
              <a:buChar char="•"/>
              <a:defRPr/>
            </a:pPr>
            <a:r>
              <a:rPr kumimoji="0" lang="en-US" sz="2800" b="0" i="0" u="none" strike="noStrike" kern="1200" cap="none" spc="0" normalizeH="0" baseline="0" noProof="0">
                <a:ln>
                  <a:noFill/>
                </a:ln>
                <a:solidFill>
                  <a:prstClr val="white"/>
                </a:solidFill>
                <a:effectLst/>
                <a:uLnTx/>
                <a:uFillTx/>
                <a:latin typeface="Aptos Display"/>
                <a:ea typeface="+mn-ea"/>
                <a:cs typeface="Arial"/>
              </a:rPr>
              <a:t>Four grant types </a:t>
            </a:r>
            <a:r>
              <a:rPr lang="en-US" sz="2800">
                <a:solidFill>
                  <a:prstClr val="white"/>
                </a:solidFill>
                <a:latin typeface="Aptos Display"/>
                <a:cs typeface="Arial"/>
              </a:rPr>
              <a:t>allow program to</a:t>
            </a:r>
            <a:r>
              <a:rPr kumimoji="0" lang="en-US" sz="2800" b="0" i="0" u="none" strike="noStrike" kern="1200" cap="none" spc="0" normalizeH="0" baseline="0" noProof="0">
                <a:ln>
                  <a:noFill/>
                </a:ln>
                <a:solidFill>
                  <a:prstClr val="white"/>
                </a:solidFill>
                <a:effectLst/>
                <a:uLnTx/>
                <a:uFillTx/>
                <a:latin typeface="Aptos Display"/>
                <a:ea typeface="+mn-ea"/>
                <a:cs typeface="Arial"/>
              </a:rPr>
              <a:t> meet community needs</a:t>
            </a:r>
            <a:endParaRPr lang="en-US" sz="2800" b="0" i="0" u="none" strike="noStrike" kern="1200" cap="none" spc="0" normalizeH="0" baseline="0" noProof="0">
              <a:ln>
                <a:noFill/>
              </a:ln>
              <a:solidFill>
                <a:prstClr val="white"/>
              </a:solidFill>
              <a:effectLst/>
              <a:uLnTx/>
              <a:uFillTx/>
              <a:latin typeface="Aptos Display"/>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800" b="0" i="0" u="none" strike="noStrike" kern="1200" cap="none" spc="0" normalizeH="0" baseline="0" noProof="0">
              <a:ln>
                <a:noFill/>
              </a:ln>
              <a:solidFill>
                <a:prstClr val="white"/>
              </a:solidFill>
              <a:effectLst/>
              <a:uLnTx/>
              <a:uFillTx/>
              <a:latin typeface="Aptos Display"/>
              <a:ea typeface="+mn-ea"/>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US" sz="2800" b="0" i="0" u="none" strike="noStrike" kern="1200" cap="none" spc="0" normalizeH="0" baseline="0" noProof="0">
                <a:ln>
                  <a:noFill/>
                </a:ln>
                <a:solidFill>
                  <a:prstClr val="white"/>
                </a:solidFill>
                <a:effectLst/>
                <a:uLnTx/>
                <a:uFillTx/>
                <a:latin typeface="Aptos Display"/>
                <a:ea typeface="+mn-ea"/>
                <a:cs typeface="Arial"/>
              </a:rPr>
              <a:t>Deep commitment to project development with community-based organizations</a:t>
            </a:r>
            <a:endParaRPr lang="en-US" sz="2800" b="0" i="0" u="none" strike="noStrike" kern="1200" cap="none" spc="0" normalizeH="0" baseline="0" noProof="0">
              <a:ln>
                <a:noFill/>
              </a:ln>
              <a:solidFill>
                <a:prstClr val="white"/>
              </a:solidFill>
              <a:effectLst/>
              <a:uLnTx/>
              <a:uFillTx/>
              <a:latin typeface="Aptos Display"/>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800" b="0" i="0" u="none" strike="noStrike" kern="1200" cap="none" spc="0" normalizeH="0" baseline="0" noProof="0">
              <a:ln>
                <a:noFill/>
              </a:ln>
              <a:solidFill>
                <a:prstClr val="white"/>
              </a:solidFill>
              <a:effectLst/>
              <a:uLnTx/>
              <a:uFillTx/>
              <a:latin typeface="Aptos Display"/>
              <a:ea typeface="+mn-ea"/>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US" sz="2800" b="0" i="0" u="none" strike="noStrike" kern="1200" cap="none" spc="0" normalizeH="0" baseline="0" noProof="0">
                <a:ln>
                  <a:noFill/>
                </a:ln>
                <a:solidFill>
                  <a:prstClr val="white"/>
                </a:solidFill>
                <a:effectLst/>
                <a:uLnTx/>
                <a:uFillTx/>
                <a:latin typeface="Aptos Display"/>
                <a:ea typeface="+mn-ea"/>
                <a:cs typeface="Arial"/>
              </a:rPr>
              <a:t>Support communities that are in the early stages of their heat work</a:t>
            </a:r>
            <a:endParaRPr lang="en-US" sz="2800" b="0" i="0" u="none" strike="noStrike" kern="1200" cap="none" spc="0" normalizeH="0" baseline="0" noProof="0">
              <a:ln>
                <a:noFill/>
              </a:ln>
              <a:solidFill>
                <a:prstClr val="white"/>
              </a:solidFill>
              <a:effectLst/>
              <a:uLnTx/>
              <a:uFillTx/>
              <a:latin typeface="Aptos Display"/>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800" b="0" i="0" u="none" strike="noStrike" kern="1200" cap="none" spc="0" normalizeH="0" baseline="0" noProof="0">
              <a:ln>
                <a:noFill/>
              </a:ln>
              <a:solidFill>
                <a:prstClr val="white"/>
              </a:solidFill>
              <a:effectLst/>
              <a:uLnTx/>
              <a:uFillTx/>
              <a:latin typeface="Aptos Display"/>
              <a:ea typeface="+mn-ea"/>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800" b="0" i="0" u="none" strike="noStrike" kern="1200" cap="none" spc="0" normalizeH="0" baseline="0" noProof="0">
              <a:ln>
                <a:noFill/>
              </a:ln>
              <a:solidFill>
                <a:prstClr val="white"/>
              </a:solidFill>
              <a:effectLst/>
              <a:uLnTx/>
              <a:uFillTx/>
              <a:latin typeface="Aptos Display"/>
              <a:ea typeface="+mn-ea"/>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800" b="0" i="0" u="none" strike="noStrike" kern="1200" cap="none" spc="0" normalizeH="0" baseline="0" noProof="0">
              <a:ln>
                <a:noFill/>
              </a:ln>
              <a:solidFill>
                <a:prstClr val="white"/>
              </a:solidFill>
              <a:effectLst/>
              <a:uLnTx/>
              <a:uFillTx/>
              <a:latin typeface="Aptos Display"/>
              <a:ea typeface="+mn-ea"/>
              <a:cs typeface="Arial"/>
            </a:endParaRPr>
          </a:p>
        </p:txBody>
      </p:sp>
    </p:spTree>
    <p:extLst>
      <p:ext uri="{BB962C8B-B14F-4D97-AF65-F5344CB8AC3E}">
        <p14:creationId xmlns:p14="http://schemas.microsoft.com/office/powerpoint/2010/main" val="41323544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C0C61-6DF6-085B-ACBC-EF3BAC67F641}"/>
            </a:ext>
          </a:extLst>
        </p:cNvPr>
        <p:cNvGrpSpPr/>
        <p:nvPr/>
      </p:nvGrpSpPr>
      <p:grpSpPr>
        <a:xfrm>
          <a:off x="0" y="0"/>
          <a:ext cx="0" cy="0"/>
          <a:chOff x="0" y="0"/>
          <a:chExt cx="0" cy="0"/>
        </a:xfrm>
      </p:grpSpPr>
      <p:sp>
        <p:nvSpPr>
          <p:cNvPr id="192" name="Text Placeholder 1">
            <a:extLst>
              <a:ext uri="{FF2B5EF4-FFF2-40B4-BE49-F238E27FC236}">
                <a16:creationId xmlns:a16="http://schemas.microsoft.com/office/drawing/2014/main" id="{BA63EF4A-0249-2B2D-4439-6980F2518DD9}"/>
              </a:ext>
            </a:extLst>
          </p:cNvPr>
          <p:cNvSpPr txBox="1">
            <a:spLocks noGrp="1"/>
          </p:cNvSpPr>
          <p:nvPr>
            <p:ph type="title" idx="4294967295"/>
          </p:nvPr>
        </p:nvSpPr>
        <p:spPr>
          <a:xfrm>
            <a:off x="344016" y="269661"/>
            <a:ext cx="11486506"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ptos Display" panose="020F0302020204030204"/>
                <a:ea typeface="+mj-ea"/>
                <a:cs typeface="+mj-cs"/>
              </a:rPr>
              <a:t>Future Rounds</a:t>
            </a:r>
            <a:endParaRPr kumimoji="0" lang="en-US" sz="4400" b="0" i="0" u="none" strike="noStrike" kern="1200" cap="none" spc="0" normalizeH="0" baseline="0" noProof="0">
              <a:ln>
                <a:noFill/>
              </a:ln>
              <a:solidFill>
                <a:prstClr val="white"/>
              </a:solidFill>
              <a:effectLst/>
              <a:uLnTx/>
              <a:uFillTx/>
              <a:latin typeface="Aptos Display" panose="020F0302020204030204"/>
              <a:ea typeface="+mj-ea"/>
              <a:cs typeface="+mj-cs"/>
            </a:endParaRPr>
          </a:p>
        </p:txBody>
      </p:sp>
      <p:sp>
        <p:nvSpPr>
          <p:cNvPr id="15" name="TextBox 14">
            <a:extLst>
              <a:ext uri="{FF2B5EF4-FFF2-40B4-BE49-F238E27FC236}">
                <a16:creationId xmlns:a16="http://schemas.microsoft.com/office/drawing/2014/main" id="{E63A4FCE-2EA7-AFE4-E076-74091CB7E789}"/>
              </a:ext>
            </a:extLst>
          </p:cNvPr>
          <p:cNvSpPr txBox="1"/>
          <p:nvPr/>
        </p:nvSpPr>
        <p:spPr>
          <a:xfrm>
            <a:off x="1074008" y="1252530"/>
            <a:ext cx="10043983"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a:ln>
                  <a:noFill/>
                </a:ln>
                <a:solidFill>
                  <a:prstClr val="white"/>
                </a:solidFill>
                <a:effectLst/>
                <a:uLnTx/>
                <a:uFillTx/>
                <a:latin typeface="Aptos Display"/>
                <a:ea typeface="+mn-ea"/>
                <a:cs typeface="Arial"/>
              </a:rPr>
              <a:t>Focus on infrastructure (Prop 4 and GGRF dollars)</a:t>
            </a: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400" b="0" i="0" u="none" strike="noStrike" kern="1200" cap="none" spc="0" normalizeH="0" baseline="0" noProof="0">
              <a:ln>
                <a:noFill/>
              </a:ln>
              <a:solidFill>
                <a:prstClr val="white"/>
              </a:solidFill>
              <a:effectLst/>
              <a:uLnTx/>
              <a:uFillTx/>
              <a:latin typeface="Aptos Display"/>
              <a:ea typeface="+mn-ea"/>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a:ln>
                  <a:noFill/>
                </a:ln>
                <a:solidFill>
                  <a:prstClr val="white"/>
                </a:solidFill>
                <a:effectLst/>
                <a:uLnTx/>
                <a:uFillTx/>
                <a:latin typeface="Aptos Display"/>
                <a:ea typeface="+mn-ea"/>
                <a:cs typeface="Arial"/>
              </a:rPr>
              <a:t>Continue to center partnerships and community engagement</a:t>
            </a: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400" b="0" i="0" u="none" strike="noStrike" kern="1200" cap="none" spc="0" normalizeH="0" baseline="0" noProof="0">
              <a:ln>
                <a:noFill/>
              </a:ln>
              <a:solidFill>
                <a:prstClr val="white"/>
              </a:solidFill>
              <a:effectLst/>
              <a:uLnTx/>
              <a:uFillTx/>
              <a:latin typeface="Aptos Display"/>
              <a:ea typeface="+mn-ea"/>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a:ln>
                  <a:noFill/>
                </a:ln>
                <a:solidFill>
                  <a:prstClr val="white"/>
                </a:solidFill>
                <a:effectLst/>
                <a:uLnTx/>
                <a:uFillTx/>
                <a:latin typeface="Aptos Display"/>
                <a:ea typeface="+mn-ea"/>
                <a:cs typeface="Arial"/>
              </a:rPr>
              <a:t>Diverse funding sources (Including Aliso Canyon funding) </a:t>
            </a: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400" b="0" i="0" u="none" strike="noStrike" kern="1200" cap="none" spc="0" normalizeH="0" baseline="0" noProof="0">
              <a:ln>
                <a:noFill/>
              </a:ln>
              <a:solidFill>
                <a:prstClr val="white"/>
              </a:solidFill>
              <a:effectLst/>
              <a:uLnTx/>
              <a:uFillTx/>
              <a:latin typeface="Aptos Display"/>
              <a:ea typeface="+mn-ea"/>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a:ln>
                  <a:noFill/>
                </a:ln>
                <a:solidFill>
                  <a:prstClr val="white"/>
                </a:solidFill>
                <a:effectLst/>
                <a:uLnTx/>
                <a:uFillTx/>
                <a:latin typeface="Aptos Display"/>
                <a:ea typeface="+mn-ea"/>
                <a:cs typeface="Arial"/>
              </a:rPr>
              <a:t>Continued investment in application technical assistance</a:t>
            </a: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400" b="0" i="0" u="none" strike="noStrike" kern="1200" cap="none" spc="0" normalizeH="0" baseline="0" noProof="0">
              <a:ln>
                <a:noFill/>
              </a:ln>
              <a:solidFill>
                <a:prstClr val="white"/>
              </a:solidFill>
              <a:effectLst/>
              <a:uLnTx/>
              <a:uFillTx/>
              <a:latin typeface="Aptos Display"/>
              <a:ea typeface="+mn-ea"/>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a:ln>
                  <a:noFill/>
                </a:ln>
                <a:solidFill>
                  <a:prstClr val="white"/>
                </a:solidFill>
                <a:effectLst/>
                <a:uLnTx/>
                <a:uFillTx/>
                <a:latin typeface="Aptos Display"/>
                <a:ea typeface="+mn-ea"/>
                <a:cs typeface="Arial"/>
              </a:rPr>
              <a:t>Strategy evaluation and continuous learning </a:t>
            </a: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400" b="0" i="0" u="none" strike="noStrike" kern="1200" cap="none" spc="0" normalizeH="0" baseline="0" noProof="0">
              <a:ln>
                <a:noFill/>
              </a:ln>
              <a:solidFill>
                <a:prstClr val="white"/>
              </a:solidFill>
              <a:effectLst/>
              <a:uLnTx/>
              <a:uFillTx/>
              <a:latin typeface="Aptos Display"/>
              <a:ea typeface="+mn-ea"/>
              <a:cs typeface="Arial"/>
            </a:endParaRPr>
          </a:p>
          <a:p>
            <a:pPr marL="507365"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a:ln>
                  <a:noFill/>
                </a:ln>
                <a:solidFill>
                  <a:prstClr val="white"/>
                </a:solidFill>
                <a:effectLst/>
                <a:uLnTx/>
                <a:uFillTx/>
                <a:latin typeface="Aptos Display"/>
                <a:ea typeface="+mn-ea"/>
                <a:cs typeface="Arial"/>
              </a:rPr>
              <a:t>Continue to increase geographic diversity </a:t>
            </a:r>
          </a:p>
        </p:txBody>
      </p:sp>
    </p:spTree>
    <p:extLst>
      <p:ext uri="{BB962C8B-B14F-4D97-AF65-F5344CB8AC3E}">
        <p14:creationId xmlns:p14="http://schemas.microsoft.com/office/powerpoint/2010/main" val="142320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9B6A4-B820-AE0B-06BB-A71583980A6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491CCF-AA81-31A9-B640-658BE172A489}"/>
              </a:ext>
              <a:ext uri="{C183D7F6-B498-43B3-948B-1728B52AA6E4}">
                <adec:decorative xmlns:adec="http://schemas.microsoft.com/office/drawing/2017/decorative" val="1"/>
              </a:ext>
            </a:extLst>
          </p:cNvPr>
          <p:cNvSpPr>
            <a:spLocks noGrp="1"/>
          </p:cNvSpPr>
          <p:nvPr>
            <p:ph type="title" idx="4294967295"/>
          </p:nvPr>
        </p:nvSpPr>
        <p:spPr>
          <a:xfrm>
            <a:off x="498475" y="547688"/>
            <a:ext cx="1115699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spcBef>
                <a:spcPts val="1000"/>
              </a:spcBef>
              <a:buFont typeface="Arial" panose="020B0604020202020204" pitchFamily="34" charset="0"/>
              <a:defRPr/>
            </a:pPr>
            <a:r>
              <a:rPr lang="en-US" sz="4800" b="1">
                <a:solidFill>
                  <a:schemeClr val="tx2"/>
                </a:solidFill>
                <a:ea typeface="+mn-ea"/>
                <a:cs typeface="+mn-cs"/>
              </a:rPr>
              <a:t>Future Rounds Timeline</a:t>
            </a:r>
            <a:endParaRPr lang="en-US">
              <a:solidFill>
                <a:schemeClr val="tx2"/>
              </a:solidFill>
              <a:ea typeface="+mn-ea"/>
              <a:cs typeface="+mn-cs"/>
            </a:endParaRPr>
          </a:p>
        </p:txBody>
      </p:sp>
      <p:sp>
        <p:nvSpPr>
          <p:cNvPr id="3" name="Oval 2">
            <a:extLst>
              <a:ext uri="{FF2B5EF4-FFF2-40B4-BE49-F238E27FC236}">
                <a16:creationId xmlns:a16="http://schemas.microsoft.com/office/drawing/2014/main" id="{00BCD4BF-60E7-9B0E-C6FE-6735B6878ADF}"/>
              </a:ext>
              <a:ext uri="{C183D7F6-B498-43B3-948B-1728B52AA6E4}">
                <adec:decorative xmlns:adec="http://schemas.microsoft.com/office/drawing/2017/decorative" val="1"/>
              </a:ext>
            </a:extLst>
          </p:cNvPr>
          <p:cNvSpPr/>
          <p:nvPr/>
        </p:nvSpPr>
        <p:spPr>
          <a:xfrm>
            <a:off x="1431758" y="3831808"/>
            <a:ext cx="216569" cy="21656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8" name="TextBox 7">
            <a:extLst>
              <a:ext uri="{FF2B5EF4-FFF2-40B4-BE49-F238E27FC236}">
                <a16:creationId xmlns:a16="http://schemas.microsoft.com/office/drawing/2014/main" id="{FCE9C100-84ED-AD97-2280-1B2259625670}"/>
              </a:ext>
              <a:ext uri="{C183D7F6-B498-43B3-948B-1728B52AA6E4}">
                <adec:decorative xmlns:adec="http://schemas.microsoft.com/office/drawing/2017/decorative" val="1"/>
              </a:ext>
            </a:extLst>
          </p:cNvPr>
          <p:cNvSpPr txBox="1"/>
          <p:nvPr/>
        </p:nvSpPr>
        <p:spPr>
          <a:xfrm>
            <a:off x="1104441" y="4286140"/>
            <a:ext cx="876300"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Display" panose="020F0302020204030204"/>
                <a:ea typeface="+mn-ea"/>
                <a:cs typeface="+mn-cs"/>
              </a:rPr>
              <a:t>2025</a:t>
            </a:r>
          </a:p>
        </p:txBody>
      </p:sp>
      <p:sp>
        <p:nvSpPr>
          <p:cNvPr id="4" name="TextBox 3">
            <a:extLst>
              <a:ext uri="{FF2B5EF4-FFF2-40B4-BE49-F238E27FC236}">
                <a16:creationId xmlns:a16="http://schemas.microsoft.com/office/drawing/2014/main" id="{F2329755-E3A9-B510-5ABF-ECCDF28DC9DD}"/>
              </a:ext>
              <a:ext uri="{C183D7F6-B498-43B3-948B-1728B52AA6E4}">
                <adec:decorative xmlns:adec="http://schemas.microsoft.com/office/drawing/2017/decorative" val="1"/>
              </a:ext>
            </a:extLst>
          </p:cNvPr>
          <p:cNvSpPr txBox="1"/>
          <p:nvPr/>
        </p:nvSpPr>
        <p:spPr>
          <a:xfrm>
            <a:off x="374627" y="3005041"/>
            <a:ext cx="2330830" cy="707886"/>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Round 1 Projects Begin</a:t>
            </a:r>
          </a:p>
        </p:txBody>
      </p:sp>
      <p:sp>
        <p:nvSpPr>
          <p:cNvPr id="5" name="Oval 4">
            <a:extLst>
              <a:ext uri="{FF2B5EF4-FFF2-40B4-BE49-F238E27FC236}">
                <a16:creationId xmlns:a16="http://schemas.microsoft.com/office/drawing/2014/main" id="{150E1403-DE67-AFEE-9315-9B2B96D976B6}"/>
              </a:ext>
              <a:ext uri="{C183D7F6-B498-43B3-948B-1728B52AA6E4}">
                <adec:decorative xmlns:adec="http://schemas.microsoft.com/office/drawing/2017/decorative" val="1"/>
              </a:ext>
            </a:extLst>
          </p:cNvPr>
          <p:cNvSpPr/>
          <p:nvPr/>
        </p:nvSpPr>
        <p:spPr>
          <a:xfrm>
            <a:off x="3510711" y="3781750"/>
            <a:ext cx="216569" cy="21656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9" name="TextBox 8">
            <a:extLst>
              <a:ext uri="{FF2B5EF4-FFF2-40B4-BE49-F238E27FC236}">
                <a16:creationId xmlns:a16="http://schemas.microsoft.com/office/drawing/2014/main" id="{2B4C4857-C09F-4450-0F76-264004EAFB0E}"/>
              </a:ext>
              <a:ext uri="{C183D7F6-B498-43B3-948B-1728B52AA6E4}">
                <adec:decorative xmlns:adec="http://schemas.microsoft.com/office/drawing/2017/decorative" val="1"/>
              </a:ext>
            </a:extLst>
          </p:cNvPr>
          <p:cNvSpPr txBox="1"/>
          <p:nvPr/>
        </p:nvSpPr>
        <p:spPr>
          <a:xfrm>
            <a:off x="3184645" y="3424023"/>
            <a:ext cx="876300"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Display" panose="020F0302020204030204"/>
                <a:ea typeface="+mn-ea"/>
                <a:cs typeface="+mn-cs"/>
              </a:rPr>
              <a:t>2026</a:t>
            </a:r>
          </a:p>
        </p:txBody>
      </p:sp>
      <p:sp>
        <p:nvSpPr>
          <p:cNvPr id="11" name="TextBox 10">
            <a:extLst>
              <a:ext uri="{FF2B5EF4-FFF2-40B4-BE49-F238E27FC236}">
                <a16:creationId xmlns:a16="http://schemas.microsoft.com/office/drawing/2014/main" id="{AA3BD107-CC4C-EBB3-142E-F1E759C0E987}"/>
              </a:ext>
              <a:ext uri="{C183D7F6-B498-43B3-948B-1728B52AA6E4}">
                <adec:decorative xmlns:adec="http://schemas.microsoft.com/office/drawing/2017/decorative" val="1"/>
              </a:ext>
            </a:extLst>
          </p:cNvPr>
          <p:cNvSpPr txBox="1"/>
          <p:nvPr/>
        </p:nvSpPr>
        <p:spPr>
          <a:xfrm>
            <a:off x="3184645" y="2759118"/>
            <a:ext cx="2473205" cy="8925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0B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Aliso Canyon Round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 name="TextBox 5">
            <a:extLst>
              <a:ext uri="{FF2B5EF4-FFF2-40B4-BE49-F238E27FC236}">
                <a16:creationId xmlns:a16="http://schemas.microsoft.com/office/drawing/2014/main" id="{7E263FFB-C5AA-F55D-84DC-04AA9863FB2C}"/>
              </a:ext>
              <a:ext uri="{C183D7F6-B498-43B3-948B-1728B52AA6E4}">
                <adec:decorative xmlns:adec="http://schemas.microsoft.com/office/drawing/2017/decorative" val="1"/>
              </a:ext>
            </a:extLst>
          </p:cNvPr>
          <p:cNvSpPr txBox="1"/>
          <p:nvPr/>
        </p:nvSpPr>
        <p:spPr>
          <a:xfrm>
            <a:off x="3243086" y="4185214"/>
            <a:ext cx="3390900" cy="400110"/>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Round 2 </a:t>
            </a:r>
          </a:p>
        </p:txBody>
      </p:sp>
      <p:sp>
        <p:nvSpPr>
          <p:cNvPr id="10" name="Oval 9">
            <a:extLst>
              <a:ext uri="{FF2B5EF4-FFF2-40B4-BE49-F238E27FC236}">
                <a16:creationId xmlns:a16="http://schemas.microsoft.com/office/drawing/2014/main" id="{72B06F52-E44F-2F2D-4928-B7772BE2D5D7}"/>
              </a:ext>
              <a:ext uri="{C183D7F6-B498-43B3-948B-1728B52AA6E4}">
                <adec:decorative xmlns:adec="http://schemas.microsoft.com/office/drawing/2017/decorative" val="1"/>
              </a:ext>
            </a:extLst>
          </p:cNvPr>
          <p:cNvSpPr/>
          <p:nvPr/>
        </p:nvSpPr>
        <p:spPr>
          <a:xfrm>
            <a:off x="6633986" y="3831808"/>
            <a:ext cx="216569" cy="21656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7" name="TextBox 6">
            <a:extLst>
              <a:ext uri="{FF2B5EF4-FFF2-40B4-BE49-F238E27FC236}">
                <a16:creationId xmlns:a16="http://schemas.microsoft.com/office/drawing/2014/main" id="{8DCA9C09-CB4C-42CC-BEBF-22FD457B63C7}"/>
              </a:ext>
              <a:ext uri="{C183D7F6-B498-43B3-948B-1728B52AA6E4}">
                <adec:decorative xmlns:adec="http://schemas.microsoft.com/office/drawing/2017/decorative" val="1"/>
              </a:ext>
            </a:extLst>
          </p:cNvPr>
          <p:cNvSpPr txBox="1"/>
          <p:nvPr/>
        </p:nvSpPr>
        <p:spPr>
          <a:xfrm>
            <a:off x="6304483" y="4129594"/>
            <a:ext cx="876300"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Display" panose="020F0302020204030204"/>
                <a:ea typeface="+mn-ea"/>
                <a:cs typeface="+mn-cs"/>
              </a:rPr>
              <a:t>2027</a:t>
            </a:r>
          </a:p>
        </p:txBody>
      </p:sp>
      <p:sp>
        <p:nvSpPr>
          <p:cNvPr id="12" name="Slide Number Placeholder 11">
            <a:extLst>
              <a:ext uri="{FF2B5EF4-FFF2-40B4-BE49-F238E27FC236}">
                <a16:creationId xmlns:a16="http://schemas.microsoft.com/office/drawing/2014/main" id="{340E8F40-948A-DC1A-DB18-AF4B4045C62C}"/>
              </a:ext>
              <a:ext uri="{C183D7F6-B498-43B3-948B-1728B52AA6E4}">
                <adec:decorative xmlns:adec="http://schemas.microsoft.com/office/drawing/2017/decorative" val="1"/>
              </a:ext>
            </a:extLst>
          </p:cNvPr>
          <p:cNvSpPr>
            <a:spLocks noGrp="1"/>
          </p:cNvSpPr>
          <p:nvPr>
            <p:ph type="sldNum" sz="quarter" idx="13"/>
          </p:nvPr>
        </p:nvSpPr>
        <p:spPr>
          <a:xfrm>
            <a:off x="8991408" y="61277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9C45E-8460-468B-B892-9E4BCAEB8950}" type="slidenum">
              <a:rPr kumimoji="0" lang="en-US" sz="1200" b="0" i="0" u="none" strike="noStrike" kern="1200" cap="none" spc="0" normalizeH="0" baseline="0" noProof="0" dirty="0" smtClean="0">
                <a:ln>
                  <a:noFill/>
                </a:ln>
                <a:solidFill>
                  <a:prstClr val="black"/>
                </a:solidFill>
                <a:effectLst/>
                <a:uLnTx/>
                <a:uFillTx/>
                <a:latin typeface="Aptos Display"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Display" panose="020F0302020204030204"/>
              <a:ea typeface="+mn-ea"/>
              <a:cs typeface="+mn-cs"/>
            </a:endParaRPr>
          </a:p>
        </p:txBody>
      </p:sp>
      <p:sp>
        <p:nvSpPr>
          <p:cNvPr id="18" name="TextBox 17">
            <a:extLst>
              <a:ext uri="{FF2B5EF4-FFF2-40B4-BE49-F238E27FC236}">
                <a16:creationId xmlns:a16="http://schemas.microsoft.com/office/drawing/2014/main" id="{6CC5D7F5-D44A-246C-B0CB-BC5124BD4DAF}"/>
              </a:ext>
              <a:ext uri="{C183D7F6-B498-43B3-948B-1728B52AA6E4}">
                <adec:decorative xmlns:adec="http://schemas.microsoft.com/office/drawing/2017/decorative" val="1"/>
              </a:ext>
            </a:extLst>
          </p:cNvPr>
          <p:cNvSpPr txBox="1"/>
          <p:nvPr/>
        </p:nvSpPr>
        <p:spPr>
          <a:xfrm>
            <a:off x="8217826" y="3417652"/>
            <a:ext cx="876300"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Display" panose="020F0302020204030204"/>
                <a:ea typeface="+mn-ea"/>
                <a:cs typeface="+mn-cs"/>
              </a:rPr>
              <a:t>2028</a:t>
            </a:r>
          </a:p>
        </p:txBody>
      </p:sp>
      <p:sp>
        <p:nvSpPr>
          <p:cNvPr id="15" name="TextBox 14">
            <a:extLst>
              <a:ext uri="{FF2B5EF4-FFF2-40B4-BE49-F238E27FC236}">
                <a16:creationId xmlns:a16="http://schemas.microsoft.com/office/drawing/2014/main" id="{E6ED3A80-F406-745A-F25F-623B480F6AFB}"/>
              </a:ext>
              <a:ext uri="{C183D7F6-B498-43B3-948B-1728B52AA6E4}">
                <adec:decorative xmlns:adec="http://schemas.microsoft.com/office/drawing/2017/decorative" val="1"/>
              </a:ext>
            </a:extLst>
          </p:cNvPr>
          <p:cNvSpPr txBox="1"/>
          <p:nvPr/>
        </p:nvSpPr>
        <p:spPr>
          <a:xfrm>
            <a:off x="8217826" y="4162825"/>
            <a:ext cx="1281521" cy="400110"/>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Round 3</a:t>
            </a:r>
          </a:p>
        </p:txBody>
      </p:sp>
      <p:sp>
        <p:nvSpPr>
          <p:cNvPr id="13" name="Oval 12">
            <a:extLst>
              <a:ext uri="{FF2B5EF4-FFF2-40B4-BE49-F238E27FC236}">
                <a16:creationId xmlns:a16="http://schemas.microsoft.com/office/drawing/2014/main" id="{F679EA77-920E-2434-EB31-4945B873F61B}"/>
              </a:ext>
              <a:ext uri="{C183D7F6-B498-43B3-948B-1728B52AA6E4}">
                <adec:decorative xmlns:adec="http://schemas.microsoft.com/office/drawing/2017/decorative" val="1"/>
              </a:ext>
            </a:extLst>
          </p:cNvPr>
          <p:cNvSpPr/>
          <p:nvPr/>
        </p:nvSpPr>
        <p:spPr>
          <a:xfrm>
            <a:off x="10505168" y="3831808"/>
            <a:ext cx="216569" cy="21656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TextBox 13">
            <a:extLst>
              <a:ext uri="{FF2B5EF4-FFF2-40B4-BE49-F238E27FC236}">
                <a16:creationId xmlns:a16="http://schemas.microsoft.com/office/drawing/2014/main" id="{E551EF3C-69B6-86C3-D00E-EAB0A0026076}"/>
              </a:ext>
              <a:ext uri="{C183D7F6-B498-43B3-948B-1728B52AA6E4}">
                <adec:decorative xmlns:adec="http://schemas.microsoft.com/office/drawing/2017/decorative" val="1"/>
              </a:ext>
            </a:extLst>
          </p:cNvPr>
          <p:cNvSpPr txBox="1"/>
          <p:nvPr/>
        </p:nvSpPr>
        <p:spPr>
          <a:xfrm>
            <a:off x="10175665" y="4185214"/>
            <a:ext cx="876300"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Display" panose="020F0302020204030204"/>
                <a:ea typeface="+mn-ea"/>
                <a:cs typeface="+mn-cs"/>
              </a:rPr>
              <a:t>2030</a:t>
            </a:r>
          </a:p>
        </p:txBody>
      </p:sp>
      <p:sp>
        <p:nvSpPr>
          <p:cNvPr id="17" name="Oval 16">
            <a:extLst>
              <a:ext uri="{FF2B5EF4-FFF2-40B4-BE49-F238E27FC236}">
                <a16:creationId xmlns:a16="http://schemas.microsoft.com/office/drawing/2014/main" id="{A9047F57-40E0-E320-9D50-F1D6FF2E8551}"/>
              </a:ext>
              <a:ext uri="{C183D7F6-B498-43B3-948B-1728B52AA6E4}">
                <adec:decorative xmlns:adec="http://schemas.microsoft.com/office/drawing/2017/decorative" val="1"/>
              </a:ext>
            </a:extLst>
          </p:cNvPr>
          <p:cNvSpPr/>
          <p:nvPr/>
        </p:nvSpPr>
        <p:spPr>
          <a:xfrm>
            <a:off x="8547329" y="3831808"/>
            <a:ext cx="216569" cy="21656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27139949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647F6-6D3D-B248-8C8B-A484392D8BE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1CEEE09-5405-CE47-1084-B154844E32E6}"/>
              </a:ext>
              <a:ext uri="{C183D7F6-B498-43B3-948B-1728B52AA6E4}">
                <adec:decorative xmlns:adec="http://schemas.microsoft.com/office/drawing/2017/decorative" val="1"/>
              </a:ext>
            </a:extLst>
          </p:cNvPr>
          <p:cNvSpPr>
            <a:spLocks noGrp="1"/>
          </p:cNvSpPr>
          <p:nvPr>
            <p:ph type="title" idx="4294967295"/>
          </p:nvPr>
        </p:nvSpPr>
        <p:spPr>
          <a:xfrm>
            <a:off x="498475" y="547688"/>
            <a:ext cx="1115699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spcBef>
                <a:spcPts val="1000"/>
              </a:spcBef>
              <a:buFont typeface="Arial" panose="020B0604020202020204" pitchFamily="34" charset="0"/>
              <a:defRPr/>
            </a:pPr>
            <a:r>
              <a:rPr lang="en-US" sz="4800" b="1">
                <a:solidFill>
                  <a:schemeClr val="tx2"/>
                </a:solidFill>
                <a:ea typeface="+mn-ea"/>
                <a:cs typeface="+mn-cs"/>
              </a:rPr>
              <a:t>Round 2 Timeline</a:t>
            </a:r>
            <a:endParaRPr lang="en-US">
              <a:ea typeface="+mn-ea"/>
              <a:cs typeface="+mn-cs"/>
            </a:endParaRPr>
          </a:p>
        </p:txBody>
      </p:sp>
      <p:sp>
        <p:nvSpPr>
          <p:cNvPr id="3" name="Oval 2">
            <a:extLst>
              <a:ext uri="{FF2B5EF4-FFF2-40B4-BE49-F238E27FC236}">
                <a16:creationId xmlns:a16="http://schemas.microsoft.com/office/drawing/2014/main" id="{D3DE6220-8F96-0334-7372-8B26AF7BEA21}"/>
              </a:ext>
              <a:ext uri="{C183D7F6-B498-43B3-948B-1728B52AA6E4}">
                <adec:decorative xmlns:adec="http://schemas.microsoft.com/office/drawing/2017/decorative" val="1"/>
              </a:ext>
            </a:extLst>
          </p:cNvPr>
          <p:cNvSpPr/>
          <p:nvPr/>
        </p:nvSpPr>
        <p:spPr>
          <a:xfrm>
            <a:off x="1431758" y="3831808"/>
            <a:ext cx="216569" cy="21656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 name="TextBox 3">
            <a:extLst>
              <a:ext uri="{FF2B5EF4-FFF2-40B4-BE49-F238E27FC236}">
                <a16:creationId xmlns:a16="http://schemas.microsoft.com/office/drawing/2014/main" id="{CB2C7925-1D50-F6E6-3A6D-AFBCA2FE2F54}"/>
              </a:ext>
              <a:ext uri="{C183D7F6-B498-43B3-948B-1728B52AA6E4}">
                <adec:decorative xmlns:adec="http://schemas.microsoft.com/office/drawing/2017/decorative" val="1"/>
              </a:ext>
            </a:extLst>
          </p:cNvPr>
          <p:cNvSpPr txBox="1"/>
          <p:nvPr/>
        </p:nvSpPr>
        <p:spPr>
          <a:xfrm>
            <a:off x="498475" y="2678428"/>
            <a:ext cx="3390900" cy="101566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Listening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Grant guidelines updated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NOFA released</a:t>
            </a:r>
          </a:p>
        </p:txBody>
      </p:sp>
      <p:sp>
        <p:nvSpPr>
          <p:cNvPr id="5" name="Oval 4">
            <a:extLst>
              <a:ext uri="{FF2B5EF4-FFF2-40B4-BE49-F238E27FC236}">
                <a16:creationId xmlns:a16="http://schemas.microsoft.com/office/drawing/2014/main" id="{77A12374-A20A-4A8D-68E2-18038D473F35}"/>
              </a:ext>
              <a:ext uri="{C183D7F6-B498-43B3-948B-1728B52AA6E4}">
                <adec:decorative xmlns:adec="http://schemas.microsoft.com/office/drawing/2017/decorative" val="1"/>
              </a:ext>
            </a:extLst>
          </p:cNvPr>
          <p:cNvSpPr/>
          <p:nvPr/>
        </p:nvSpPr>
        <p:spPr>
          <a:xfrm>
            <a:off x="3510711" y="3781750"/>
            <a:ext cx="216569" cy="21656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6" name="TextBox 5">
            <a:extLst>
              <a:ext uri="{FF2B5EF4-FFF2-40B4-BE49-F238E27FC236}">
                <a16:creationId xmlns:a16="http://schemas.microsoft.com/office/drawing/2014/main" id="{86C2A39F-EB18-EFB4-A76D-0DA0B874465E}"/>
              </a:ext>
              <a:ext uri="{C183D7F6-B498-43B3-948B-1728B52AA6E4}">
                <adec:decorative xmlns:adec="http://schemas.microsoft.com/office/drawing/2017/decorative" val="1"/>
              </a:ext>
            </a:extLst>
          </p:cNvPr>
          <p:cNvSpPr txBox="1"/>
          <p:nvPr/>
        </p:nvSpPr>
        <p:spPr>
          <a:xfrm>
            <a:off x="2804332" y="4128555"/>
            <a:ext cx="3390900" cy="707886"/>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Interagency Review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Awards</a:t>
            </a:r>
          </a:p>
        </p:txBody>
      </p:sp>
      <p:sp>
        <p:nvSpPr>
          <p:cNvPr id="8" name="TextBox 7">
            <a:extLst>
              <a:ext uri="{FF2B5EF4-FFF2-40B4-BE49-F238E27FC236}">
                <a16:creationId xmlns:a16="http://schemas.microsoft.com/office/drawing/2014/main" id="{1FB3803D-D4F2-0A89-5582-C51FBFE16487}"/>
              </a:ext>
              <a:ext uri="{C183D7F6-B498-43B3-948B-1728B52AA6E4}">
                <adec:decorative xmlns:adec="http://schemas.microsoft.com/office/drawing/2017/decorative" val="1"/>
              </a:ext>
            </a:extLst>
          </p:cNvPr>
          <p:cNvSpPr txBox="1"/>
          <p:nvPr/>
        </p:nvSpPr>
        <p:spPr>
          <a:xfrm>
            <a:off x="1104441" y="4286140"/>
            <a:ext cx="876300"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Display" panose="020F0302020204030204"/>
                <a:ea typeface="+mn-ea"/>
                <a:cs typeface="+mn-cs"/>
              </a:rPr>
              <a:t>2025</a:t>
            </a:r>
          </a:p>
        </p:txBody>
      </p:sp>
      <p:sp>
        <p:nvSpPr>
          <p:cNvPr id="7" name="TextBox 6">
            <a:extLst>
              <a:ext uri="{FF2B5EF4-FFF2-40B4-BE49-F238E27FC236}">
                <a16:creationId xmlns:a16="http://schemas.microsoft.com/office/drawing/2014/main" id="{161F6286-11DA-65FC-DE53-728696711222}"/>
              </a:ext>
              <a:ext uri="{C183D7F6-B498-43B3-948B-1728B52AA6E4}">
                <adec:decorative xmlns:adec="http://schemas.microsoft.com/office/drawing/2017/decorative" val="1"/>
              </a:ext>
            </a:extLst>
          </p:cNvPr>
          <p:cNvSpPr txBox="1"/>
          <p:nvPr/>
        </p:nvSpPr>
        <p:spPr>
          <a:xfrm>
            <a:off x="6304483" y="4129594"/>
            <a:ext cx="876300"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Display" panose="020F0302020204030204"/>
                <a:ea typeface="+mn-ea"/>
                <a:cs typeface="+mn-cs"/>
              </a:rPr>
              <a:t>2027</a:t>
            </a:r>
          </a:p>
        </p:txBody>
      </p:sp>
      <p:sp>
        <p:nvSpPr>
          <p:cNvPr id="10" name="Oval 9">
            <a:extLst>
              <a:ext uri="{FF2B5EF4-FFF2-40B4-BE49-F238E27FC236}">
                <a16:creationId xmlns:a16="http://schemas.microsoft.com/office/drawing/2014/main" id="{32C2F9DF-0FB8-5319-FAE9-CD8C8182F583}"/>
              </a:ext>
              <a:ext uri="{C183D7F6-B498-43B3-948B-1728B52AA6E4}">
                <adec:decorative xmlns:adec="http://schemas.microsoft.com/office/drawing/2017/decorative" val="1"/>
              </a:ext>
            </a:extLst>
          </p:cNvPr>
          <p:cNvSpPr/>
          <p:nvPr/>
        </p:nvSpPr>
        <p:spPr>
          <a:xfrm>
            <a:off x="6633986" y="3831808"/>
            <a:ext cx="216569" cy="21656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1" name="TextBox 10">
            <a:extLst>
              <a:ext uri="{FF2B5EF4-FFF2-40B4-BE49-F238E27FC236}">
                <a16:creationId xmlns:a16="http://schemas.microsoft.com/office/drawing/2014/main" id="{7FC46018-FE6D-B6B3-11D1-6F1397BF030D}"/>
              </a:ext>
              <a:ext uri="{C183D7F6-B498-43B3-948B-1728B52AA6E4}">
                <adec:decorative xmlns:adec="http://schemas.microsoft.com/office/drawing/2017/decorative" val="1"/>
              </a:ext>
            </a:extLst>
          </p:cNvPr>
          <p:cNvSpPr txBox="1"/>
          <p:nvPr/>
        </p:nvSpPr>
        <p:spPr>
          <a:xfrm>
            <a:off x="5856920" y="3062708"/>
            <a:ext cx="3390900" cy="8925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0B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Projects begin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2" name="Slide Number Placeholder 11">
            <a:extLst>
              <a:ext uri="{FF2B5EF4-FFF2-40B4-BE49-F238E27FC236}">
                <a16:creationId xmlns:a16="http://schemas.microsoft.com/office/drawing/2014/main" id="{F1D58217-10E2-36DE-4DD0-4293F12AB133}"/>
              </a:ext>
              <a:ext uri="{C183D7F6-B498-43B3-948B-1728B52AA6E4}">
                <adec:decorative xmlns:adec="http://schemas.microsoft.com/office/drawing/2017/decorative" val="1"/>
              </a:ext>
            </a:extLst>
          </p:cNvPr>
          <p:cNvSpPr>
            <a:spLocks noGrp="1"/>
          </p:cNvSpPr>
          <p:nvPr>
            <p:ph type="sldNum" sz="quarter" idx="13"/>
          </p:nvPr>
        </p:nvSpPr>
        <p:spPr>
          <a:xfrm>
            <a:off x="8991408" y="61277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9C45E-8460-468B-B892-9E4BCAEB8950}" type="slidenum">
              <a:rPr kumimoji="0" lang="en-US" sz="1200" b="0" i="0" u="none" strike="noStrike" kern="1200" cap="none" spc="0" normalizeH="0" baseline="0" noProof="0" dirty="0" smtClean="0">
                <a:ln>
                  <a:noFill/>
                </a:ln>
                <a:solidFill>
                  <a:prstClr val="black"/>
                </a:solidFill>
                <a:effectLst/>
                <a:uLnTx/>
                <a:uFillTx/>
                <a:latin typeface="Aptos Display"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Display" panose="020F0302020204030204"/>
              <a:ea typeface="+mn-ea"/>
              <a:cs typeface="+mn-cs"/>
            </a:endParaRPr>
          </a:p>
        </p:txBody>
      </p:sp>
      <p:sp>
        <p:nvSpPr>
          <p:cNvPr id="9" name="TextBox 8">
            <a:extLst>
              <a:ext uri="{FF2B5EF4-FFF2-40B4-BE49-F238E27FC236}">
                <a16:creationId xmlns:a16="http://schemas.microsoft.com/office/drawing/2014/main" id="{5D2631D0-4468-7923-8EB0-833496E0E2E6}"/>
              </a:ext>
              <a:ext uri="{C183D7F6-B498-43B3-948B-1728B52AA6E4}">
                <adec:decorative xmlns:adec="http://schemas.microsoft.com/office/drawing/2017/decorative" val="1"/>
              </a:ext>
            </a:extLst>
          </p:cNvPr>
          <p:cNvSpPr txBox="1"/>
          <p:nvPr/>
        </p:nvSpPr>
        <p:spPr>
          <a:xfrm>
            <a:off x="3184645" y="3424023"/>
            <a:ext cx="876300"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Display" panose="020F0302020204030204"/>
                <a:ea typeface="+mn-ea"/>
                <a:cs typeface="+mn-cs"/>
              </a:rPr>
              <a:t>2026</a:t>
            </a:r>
          </a:p>
        </p:txBody>
      </p:sp>
      <p:sp>
        <p:nvSpPr>
          <p:cNvPr id="13" name="Oval 12">
            <a:extLst>
              <a:ext uri="{FF2B5EF4-FFF2-40B4-BE49-F238E27FC236}">
                <a16:creationId xmlns:a16="http://schemas.microsoft.com/office/drawing/2014/main" id="{E3D97D40-A19B-4FDC-0A00-B586719B4839}"/>
              </a:ext>
              <a:ext uri="{C183D7F6-B498-43B3-948B-1728B52AA6E4}">
                <adec:decorative xmlns:adec="http://schemas.microsoft.com/office/drawing/2017/decorative" val="1"/>
              </a:ext>
            </a:extLst>
          </p:cNvPr>
          <p:cNvSpPr/>
          <p:nvPr/>
        </p:nvSpPr>
        <p:spPr>
          <a:xfrm>
            <a:off x="10505168" y="3831808"/>
            <a:ext cx="216569" cy="21656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TextBox 13">
            <a:extLst>
              <a:ext uri="{FF2B5EF4-FFF2-40B4-BE49-F238E27FC236}">
                <a16:creationId xmlns:a16="http://schemas.microsoft.com/office/drawing/2014/main" id="{A2127505-46FD-1377-79A7-D7651F9FB0D7}"/>
              </a:ext>
              <a:ext uri="{C183D7F6-B498-43B3-948B-1728B52AA6E4}">
                <adec:decorative xmlns:adec="http://schemas.microsoft.com/office/drawing/2017/decorative" val="1"/>
              </a:ext>
            </a:extLst>
          </p:cNvPr>
          <p:cNvSpPr txBox="1"/>
          <p:nvPr/>
        </p:nvSpPr>
        <p:spPr>
          <a:xfrm>
            <a:off x="10175665" y="4185214"/>
            <a:ext cx="876300"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Display" panose="020F0302020204030204"/>
                <a:ea typeface="+mn-ea"/>
                <a:cs typeface="+mn-cs"/>
              </a:rPr>
              <a:t>2030</a:t>
            </a:r>
          </a:p>
        </p:txBody>
      </p:sp>
      <p:sp>
        <p:nvSpPr>
          <p:cNvPr id="15" name="TextBox 14">
            <a:extLst>
              <a:ext uri="{FF2B5EF4-FFF2-40B4-BE49-F238E27FC236}">
                <a16:creationId xmlns:a16="http://schemas.microsoft.com/office/drawing/2014/main" id="{BA572618-A0C7-D845-3550-69F55FE01C3E}"/>
              </a:ext>
              <a:ext uri="{C183D7F6-B498-43B3-948B-1728B52AA6E4}">
                <adec:decorative xmlns:adec="http://schemas.microsoft.com/office/drawing/2017/decorative" val="1"/>
              </a:ext>
            </a:extLst>
          </p:cNvPr>
          <p:cNvSpPr txBox="1"/>
          <p:nvPr/>
        </p:nvSpPr>
        <p:spPr>
          <a:xfrm>
            <a:off x="7661065" y="4083428"/>
            <a:ext cx="3390900" cy="707886"/>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Grantee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Peer learning</a:t>
            </a:r>
          </a:p>
        </p:txBody>
      </p:sp>
      <p:sp>
        <p:nvSpPr>
          <p:cNvPr id="16" name="TextBox 15">
            <a:extLst>
              <a:ext uri="{FF2B5EF4-FFF2-40B4-BE49-F238E27FC236}">
                <a16:creationId xmlns:a16="http://schemas.microsoft.com/office/drawing/2014/main" id="{E0EC81DE-4078-E664-2807-E279A1150312}"/>
              </a:ext>
              <a:ext uri="{C183D7F6-B498-43B3-948B-1728B52AA6E4}">
                <adec:decorative xmlns:adec="http://schemas.microsoft.com/office/drawing/2017/decorative" val="1"/>
              </a:ext>
            </a:extLst>
          </p:cNvPr>
          <p:cNvSpPr txBox="1"/>
          <p:nvPr/>
        </p:nvSpPr>
        <p:spPr>
          <a:xfrm>
            <a:off x="9192427" y="3062708"/>
            <a:ext cx="3390900" cy="8925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0B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ea"/>
                <a:cs typeface="+mn-cs"/>
              </a:rPr>
              <a:t>Projects completed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3190841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D49CBB-8046-71A5-BB08-466B0D24C204}"/>
              </a:ext>
            </a:extLst>
          </p:cNvPr>
          <p:cNvSpPr>
            <a:spLocks noGrp="1"/>
          </p:cNvSpPr>
          <p:nvPr>
            <p:ph type="title" idx="4294967295"/>
          </p:nvPr>
        </p:nvSpPr>
        <p:spPr>
          <a:xfrm>
            <a:off x="733426" y="1508126"/>
            <a:ext cx="6953250" cy="74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200" b="1" i="0" u="none" strike="noStrike" kern="1200" cap="none" spc="0" normalizeH="0" baseline="0" noProof="0">
                <a:ln>
                  <a:noFill/>
                </a:ln>
                <a:solidFill>
                  <a:schemeClr val="bg1"/>
                </a:solidFill>
                <a:effectLst/>
                <a:uLnTx/>
                <a:uFillTx/>
                <a:latin typeface="+mj-lt"/>
                <a:ea typeface="+mn-ea"/>
                <a:cs typeface="+mn-cs"/>
              </a:rPr>
              <a:t>Thank You!</a:t>
            </a:r>
          </a:p>
        </p:txBody>
      </p:sp>
      <p:sp>
        <p:nvSpPr>
          <p:cNvPr id="3" name="Text Placeholder 4">
            <a:extLst>
              <a:ext uri="{FF2B5EF4-FFF2-40B4-BE49-F238E27FC236}">
                <a16:creationId xmlns:a16="http://schemas.microsoft.com/office/drawing/2014/main" id="{604EF2E3-04BE-016F-66C8-27532C6782E0}"/>
              </a:ext>
            </a:extLst>
          </p:cNvPr>
          <p:cNvSpPr txBox="1">
            <a:spLocks/>
          </p:cNvSpPr>
          <p:nvPr/>
        </p:nvSpPr>
        <p:spPr>
          <a:xfrm>
            <a:off x="772319" y="2747010"/>
            <a:ext cx="1890712" cy="38258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white"/>
                </a:solidFill>
                <a:effectLst/>
                <a:uLnTx/>
                <a:uFillTx/>
                <a:latin typeface="Aptos Display" panose="020F0302020204030204"/>
                <a:ea typeface="Poppins"/>
                <a:cs typeface="Poppins"/>
                <a:sym typeface="Poppins"/>
              </a:rPr>
              <a:t>CONTACT</a:t>
            </a:r>
            <a:endParaRPr kumimoji="0" lang="en-US" sz="2000" b="1"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4" name="Text Placeholder 4">
            <a:extLst>
              <a:ext uri="{FF2B5EF4-FFF2-40B4-BE49-F238E27FC236}">
                <a16:creationId xmlns:a16="http://schemas.microsoft.com/office/drawing/2014/main" id="{44B26461-8C90-60E4-C17B-1786820B53BD}"/>
              </a:ext>
            </a:extLst>
          </p:cNvPr>
          <p:cNvSpPr txBox="1">
            <a:spLocks/>
          </p:cNvSpPr>
          <p:nvPr/>
        </p:nvSpPr>
        <p:spPr>
          <a:xfrm>
            <a:off x="778669" y="3160872"/>
            <a:ext cx="4646612" cy="382587"/>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ptos" panose="020B0004020202020204"/>
                <a:ea typeface="+mn-ea"/>
                <a:cs typeface="Poppins"/>
                <a:sym typeface="Poppins"/>
              </a:rPr>
              <a:t>braden.kay@lci.ca.gov</a:t>
            </a:r>
            <a:endParaRPr kumimoji="0" lang="en-US" sz="24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6" name="Text Placeholder 4">
            <a:extLst>
              <a:ext uri="{FF2B5EF4-FFF2-40B4-BE49-F238E27FC236}">
                <a16:creationId xmlns:a16="http://schemas.microsoft.com/office/drawing/2014/main" id="{8FDB97EF-9581-F998-0C78-7F0AEB11BACC}"/>
              </a:ext>
            </a:extLst>
          </p:cNvPr>
          <p:cNvSpPr txBox="1">
            <a:spLocks/>
          </p:cNvSpPr>
          <p:nvPr/>
        </p:nvSpPr>
        <p:spPr>
          <a:xfrm>
            <a:off x="733426" y="4034632"/>
            <a:ext cx="3768724" cy="406401"/>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white"/>
                </a:solidFill>
                <a:effectLst/>
                <a:uLnTx/>
                <a:uFillTx/>
                <a:latin typeface="Aptos Display" panose="020F0302020204030204"/>
                <a:ea typeface="+mn-ea"/>
                <a:cs typeface="Poppins"/>
                <a:sym typeface="Poppins"/>
              </a:rPr>
              <a:t>LEARN MORE AT</a:t>
            </a:r>
            <a:endParaRPr kumimoji="0" lang="en-US" sz="2000" b="1" i="0" u="none" strike="noStrike" kern="1200" cap="none" spc="0" normalizeH="0" baseline="0" noProof="0">
              <a:ln>
                <a:noFill/>
              </a:ln>
              <a:solidFill>
                <a:prstClr val="white"/>
              </a:solidFill>
              <a:effectLst/>
              <a:uLnTx/>
              <a:uFillTx/>
              <a:latin typeface="Aptos Display" panose="020F0302020204030204"/>
              <a:ea typeface="+mn-ea"/>
              <a:cs typeface="+mn-cs"/>
            </a:endParaRPr>
          </a:p>
        </p:txBody>
      </p:sp>
      <p:sp>
        <p:nvSpPr>
          <p:cNvPr id="5" name="Text Placeholder 4">
            <a:extLst>
              <a:ext uri="{FF2B5EF4-FFF2-40B4-BE49-F238E27FC236}">
                <a16:creationId xmlns:a16="http://schemas.microsoft.com/office/drawing/2014/main" id="{D1A0B985-2A48-9E66-8298-7B40FE2A1B93}"/>
              </a:ext>
            </a:extLst>
          </p:cNvPr>
          <p:cNvSpPr txBox="1">
            <a:spLocks/>
          </p:cNvSpPr>
          <p:nvPr/>
        </p:nvSpPr>
        <p:spPr>
          <a:xfrm>
            <a:off x="733426" y="4383884"/>
            <a:ext cx="7984789" cy="524507"/>
          </a:xfrm>
          <a:prstGeom prst="rect">
            <a:avLst/>
          </a:prstGeom>
        </p:spPr>
        <p:txBody>
          <a:bodyPr lIns="91440" tIns="45720" rIns="91440" bIns="4572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ptos" panose="020B0004020202020204"/>
                <a:ea typeface="+mn-ea"/>
                <a:cs typeface="Poppins"/>
                <a:sym typeface="Poppins"/>
              </a:rPr>
              <a:t>lci.ca.gov</a:t>
            </a:r>
            <a:r>
              <a:rPr kumimoji="0" lang="en-US" sz="2400" b="0" i="0" u="none" strike="noStrike" kern="1200" cap="none" spc="0" normalizeH="0" baseline="0" noProof="0">
                <a:ln>
                  <a:noFill/>
                </a:ln>
                <a:solidFill>
                  <a:prstClr val="white"/>
                </a:solidFill>
                <a:effectLst/>
                <a:uLnTx/>
                <a:uFillTx/>
                <a:latin typeface="Aptos" panose="020B0004020202020204"/>
                <a:ea typeface="+mn-lt"/>
                <a:cs typeface="+mn-lt"/>
                <a:sym typeface="Poppins"/>
              </a:rPr>
              <a:t>/climate/</a:t>
            </a:r>
            <a:r>
              <a:rPr kumimoji="0" lang="en-US" sz="2400" b="0" i="0" u="none" strike="noStrike" kern="1200" cap="none" spc="0" normalizeH="0" baseline="0" noProof="0" err="1">
                <a:ln>
                  <a:noFill/>
                </a:ln>
                <a:solidFill>
                  <a:prstClr val="white"/>
                </a:solidFill>
                <a:effectLst/>
                <a:uLnTx/>
                <a:uFillTx/>
                <a:latin typeface="Aptos" panose="020B0004020202020204"/>
                <a:ea typeface="+mn-lt"/>
                <a:cs typeface="+mn-lt"/>
                <a:sym typeface="Poppins"/>
              </a:rPr>
              <a:t>icarp</a:t>
            </a:r>
            <a:r>
              <a:rPr kumimoji="0" lang="en-US" sz="2400" b="0" i="0" u="none" strike="noStrike" kern="1200" cap="none" spc="0" normalizeH="0" baseline="0" noProof="0">
                <a:ln>
                  <a:noFill/>
                </a:ln>
                <a:solidFill>
                  <a:prstClr val="white"/>
                </a:solidFill>
                <a:effectLst/>
                <a:uLnTx/>
                <a:uFillTx/>
                <a:latin typeface="Aptos" panose="020B0004020202020204"/>
                <a:ea typeface="+mn-lt"/>
                <a:cs typeface="+mn-lt"/>
                <a:sym typeface="Poppins"/>
              </a:rPr>
              <a:t>/grants/extreme-heat-community-resilience.html</a:t>
            </a:r>
            <a:endParaRPr kumimoji="0" lang="en-US" sz="24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8" name="Text Placeholder 4">
            <a:extLst>
              <a:ext uri="{FF2B5EF4-FFF2-40B4-BE49-F238E27FC236}">
                <a16:creationId xmlns:a16="http://schemas.microsoft.com/office/drawing/2014/main" id="{E888E3A9-A5A1-56F4-78E7-777766B1CEBD}"/>
              </a:ext>
              <a:ext uri="{C183D7F6-B498-43B3-948B-1728B52AA6E4}">
                <adec:decorative xmlns:adec="http://schemas.microsoft.com/office/drawing/2017/decorative" val="1"/>
              </a:ext>
            </a:extLst>
          </p:cNvPr>
          <p:cNvSpPr txBox="1">
            <a:spLocks/>
          </p:cNvSpPr>
          <p:nvPr/>
        </p:nvSpPr>
        <p:spPr>
          <a:xfrm>
            <a:off x="6407943" y="2753996"/>
            <a:ext cx="3121026" cy="548324"/>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E2841"/>
                </a:solidFill>
                <a:effectLst/>
                <a:uLnTx/>
                <a:uFillTx/>
                <a:latin typeface="Aptos Display" panose="020F0302020204030204"/>
                <a:ea typeface="Poppins"/>
                <a:cs typeface="Poppins"/>
                <a:sym typeface="Poppins"/>
              </a:rPr>
              <a:t>STAY </a:t>
            </a:r>
            <a:r>
              <a:rPr lang="en-US" sz="2000" b="1">
                <a:solidFill>
                  <a:srgbClr val="0E2841"/>
                </a:solidFill>
                <a:latin typeface="Aptos Display" panose="020F0302020204030204"/>
                <a:ea typeface="Poppins"/>
                <a:cs typeface="Poppins"/>
                <a:sym typeface="Poppins"/>
              </a:rPr>
              <a:t>CONNECTD</a:t>
            </a:r>
            <a:endParaRPr kumimoji="0" lang="en-US" sz="2000" b="1" i="0" u="none" strike="noStrike" kern="1200" cap="none" spc="0" normalizeH="0" baseline="0" noProof="0">
              <a:ln>
                <a:noFill/>
              </a:ln>
              <a:solidFill>
                <a:srgbClr val="0E2841"/>
              </a:solidFill>
              <a:effectLst/>
              <a:uLnTx/>
              <a:uFillTx/>
              <a:latin typeface="Aptos Display" panose="020F0302020204030204"/>
              <a:ea typeface="+mn-ea"/>
              <a:cs typeface="+mn-cs"/>
            </a:endParaRPr>
          </a:p>
        </p:txBody>
      </p:sp>
    </p:spTree>
    <p:extLst>
      <p:ext uri="{BB962C8B-B14F-4D97-AF65-F5344CB8AC3E}">
        <p14:creationId xmlns:p14="http://schemas.microsoft.com/office/powerpoint/2010/main" val="441259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713949-1981-E799-BE44-510168E207AE}"/>
              </a:ext>
            </a:extLst>
          </p:cNvPr>
          <p:cNvSpPr>
            <a:spLocks noGrp="1"/>
          </p:cNvSpPr>
          <p:nvPr>
            <p:ph type="title" idx="4294967295"/>
          </p:nvPr>
        </p:nvSpPr>
        <p:spPr>
          <a:xfrm>
            <a:off x="674688" y="2681288"/>
            <a:ext cx="10239329" cy="149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tx2"/>
                </a:solidFill>
                <a:ea typeface="+mn-ea"/>
                <a:cs typeface="+mn-cs"/>
              </a:rPr>
              <a:t>Item 2 | Approval of Draft Meeting Minutes</a:t>
            </a:r>
            <a:br>
              <a:rPr lang="en-US" sz="5400">
                <a:solidFill>
                  <a:schemeClr val="tx2"/>
                </a:solidFill>
                <a:ea typeface="+mn-ea"/>
                <a:cs typeface="+mn-cs"/>
              </a:rPr>
            </a:br>
            <a:endParaRPr lang="en-US" sz="5400">
              <a:solidFill>
                <a:schemeClr val="tx2"/>
              </a:solidFill>
              <a:ea typeface="+mn-ea"/>
              <a:cs typeface="+mn-cs"/>
            </a:endParaRPr>
          </a:p>
        </p:txBody>
      </p:sp>
    </p:spTree>
    <p:extLst>
      <p:ext uri="{BB962C8B-B14F-4D97-AF65-F5344CB8AC3E}">
        <p14:creationId xmlns:p14="http://schemas.microsoft.com/office/powerpoint/2010/main" val="4127056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64DDE-9EE5-F7D7-1D34-0405ADE9F49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295489D-33B9-A681-3F1A-AEDBDD48C8E7}"/>
              </a:ext>
            </a:extLst>
          </p:cNvPr>
          <p:cNvSpPr>
            <a:spLocks noGrp="1"/>
          </p:cNvSpPr>
          <p:nvPr>
            <p:ph type="title" idx="4294967295"/>
          </p:nvPr>
        </p:nvSpPr>
        <p:spPr>
          <a:xfrm>
            <a:off x="688976" y="3055144"/>
            <a:ext cx="10153648" cy="74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bg1"/>
                </a:solidFill>
                <a:ea typeface="+mn-ea"/>
                <a:cs typeface="+mn-cs"/>
              </a:rPr>
              <a:t>Item 6 | Discussion</a:t>
            </a:r>
            <a:endParaRPr lang="en-US">
              <a:solidFill>
                <a:schemeClr val="bg1"/>
              </a:solidFill>
              <a:ea typeface="+mn-ea"/>
              <a:cs typeface="+mn-cs"/>
            </a:endParaRPr>
          </a:p>
        </p:txBody>
      </p:sp>
    </p:spTree>
    <p:extLst>
      <p:ext uri="{BB962C8B-B14F-4D97-AF65-F5344CB8AC3E}">
        <p14:creationId xmlns:p14="http://schemas.microsoft.com/office/powerpoint/2010/main" val="4139707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FA4633-4DAB-4775-81DA-989281B44980}"/>
              </a:ext>
            </a:extLst>
          </p:cNvPr>
          <p:cNvSpPr>
            <a:spLocks noGrp="1"/>
          </p:cNvSpPr>
          <p:nvPr>
            <p:ph type="title" idx="4294967295"/>
          </p:nvPr>
        </p:nvSpPr>
        <p:spPr>
          <a:xfrm>
            <a:off x="498475" y="547688"/>
            <a:ext cx="5929313" cy="149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spcBef>
                <a:spcPts val="1000"/>
              </a:spcBef>
              <a:defRPr/>
            </a:pPr>
            <a:r>
              <a:rPr lang="en-US" sz="4800">
                <a:solidFill>
                  <a:schemeClr val="bg1"/>
                </a:solidFill>
                <a:ea typeface="+mn-ea"/>
                <a:cs typeface="+mn-cs"/>
              </a:rPr>
              <a:t>LUNCH BREAK</a:t>
            </a:r>
            <a:endParaRPr kumimoji="0" lang="en-US" sz="4800" b="1" i="0" u="none" strike="noStrike" kern="1200" cap="none" spc="0" normalizeH="0" baseline="0" noProof="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718051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713949-1981-E799-BE44-510168E207AE}"/>
              </a:ext>
            </a:extLst>
          </p:cNvPr>
          <p:cNvSpPr>
            <a:spLocks noGrp="1"/>
          </p:cNvSpPr>
          <p:nvPr>
            <p:ph type="title" idx="4294967295"/>
          </p:nvPr>
        </p:nvSpPr>
        <p:spPr>
          <a:xfrm>
            <a:off x="674688" y="2681288"/>
            <a:ext cx="8799979" cy="149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tx2"/>
                </a:solidFill>
                <a:ea typeface="+mn-ea"/>
                <a:cs typeface="+mn-cs"/>
              </a:rPr>
              <a:t>Item 7 | Vulnerable Communities Definition Subcommittee </a:t>
            </a:r>
            <a:br>
              <a:rPr lang="en-US" sz="5400">
                <a:solidFill>
                  <a:schemeClr val="tx2"/>
                </a:solidFill>
                <a:ea typeface="+mn-ea"/>
                <a:cs typeface="+mn-cs"/>
              </a:rPr>
            </a:br>
            <a:endParaRPr lang="en-US" sz="5400">
              <a:solidFill>
                <a:schemeClr val="tx2"/>
              </a:solidFill>
              <a:ea typeface="+mn-ea"/>
              <a:cs typeface="+mn-cs"/>
            </a:endParaRPr>
          </a:p>
        </p:txBody>
      </p:sp>
    </p:spTree>
    <p:extLst>
      <p:ext uri="{BB962C8B-B14F-4D97-AF65-F5344CB8AC3E}">
        <p14:creationId xmlns:p14="http://schemas.microsoft.com/office/powerpoint/2010/main" val="2892029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4">
          <a:extLst>
            <a:ext uri="{FF2B5EF4-FFF2-40B4-BE49-F238E27FC236}">
              <a16:creationId xmlns:a16="http://schemas.microsoft.com/office/drawing/2014/main" id="{9683F6CF-D03E-5C08-C3D1-AE211A722169}"/>
            </a:ext>
          </a:extLst>
        </p:cNvPr>
        <p:cNvGrpSpPr/>
        <p:nvPr/>
      </p:nvGrpSpPr>
      <p:grpSpPr>
        <a:xfrm>
          <a:off x="0" y="0"/>
          <a:ext cx="0" cy="0"/>
          <a:chOff x="0" y="0"/>
          <a:chExt cx="0" cy="0"/>
        </a:xfrm>
      </p:grpSpPr>
      <p:sp>
        <p:nvSpPr>
          <p:cNvPr id="255" name="Google Shape;255;p19">
            <a:extLst>
              <a:ext uri="{FF2B5EF4-FFF2-40B4-BE49-F238E27FC236}">
                <a16:creationId xmlns:a16="http://schemas.microsoft.com/office/drawing/2014/main" id="{D9EF245E-43AB-CD05-C836-94459D9715B7}"/>
              </a:ext>
            </a:extLst>
          </p:cNvPr>
          <p:cNvSpPr txBox="1">
            <a:spLocks noGrp="1"/>
          </p:cNvSpPr>
          <p:nvPr>
            <p:ph type="title" idx="4294967295"/>
          </p:nvPr>
        </p:nvSpPr>
        <p:spPr>
          <a:xfrm>
            <a:off x="498474" y="547688"/>
            <a:ext cx="11350625" cy="958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a:lnSpc>
                <a:spcPct val="100000"/>
              </a:lnSpc>
              <a:spcBef>
                <a:spcPts val="0"/>
              </a:spcBef>
              <a:defRPr/>
            </a:pPr>
            <a:r>
              <a:rPr lang="en-US">
                <a:solidFill>
                  <a:schemeClr val="dk2"/>
                </a:solidFill>
              </a:rPr>
              <a:t>Current Vulnerable Communities Definition </a:t>
            </a:r>
          </a:p>
        </p:txBody>
      </p:sp>
      <p:sp>
        <p:nvSpPr>
          <p:cNvPr id="257" name="Google Shape;257;p19">
            <a:extLst>
              <a:ext uri="{FF2B5EF4-FFF2-40B4-BE49-F238E27FC236}">
                <a16:creationId xmlns:a16="http://schemas.microsoft.com/office/drawing/2014/main" id="{F5CA5852-70FE-F4B8-6B52-1247A899D714}"/>
              </a:ext>
            </a:extLst>
          </p:cNvPr>
          <p:cNvSpPr txBox="1"/>
          <p:nvPr/>
        </p:nvSpPr>
        <p:spPr>
          <a:xfrm>
            <a:off x="498474" y="2047008"/>
            <a:ext cx="11222308" cy="5437863"/>
          </a:xfrm>
          <a:prstGeom prst="rect">
            <a:avLst/>
          </a:prstGeom>
          <a:noFill/>
          <a:ln>
            <a:noFill/>
          </a:ln>
        </p:spPr>
        <p:txBody>
          <a:bodyPr spcFirstLastPara="1" wrap="square" lIns="91425" tIns="45700" rIns="91425" bIns="45700" anchor="t" anchorCtr="0">
            <a:noAutofit/>
          </a:bodyPr>
          <a:lstStyle/>
          <a:p>
            <a:r>
              <a:rPr lang="en-US" sz="2600" i="1"/>
              <a:t>Climate vulnerability describes the degree to which natural, built, and human systems are at risk of exposure to climate change impacts. Vulnerable communities experience heightened risk and increased sensitivity to climate change and have less capacity and fewer resources to cope with, adapt to, or recover from climate impacts. These disproportionate effects are caused by physical (built and environmental), social, political, and/ or economic factor(s), which are exacerbated by climate impacts. These factors include, but are not limited to, race, class, sexual orientation and identification, national origin, income inequality, and disability.</a:t>
            </a:r>
            <a:endParaRPr lang="en-US" sz="2600" i="1">
              <a:solidFill>
                <a:schemeClr val="dk1"/>
              </a:solidFill>
            </a:endParaRPr>
          </a:p>
        </p:txBody>
      </p:sp>
    </p:spTree>
    <p:extLst>
      <p:ext uri="{BB962C8B-B14F-4D97-AF65-F5344CB8AC3E}">
        <p14:creationId xmlns:p14="http://schemas.microsoft.com/office/powerpoint/2010/main" val="8827197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4">
          <a:extLst>
            <a:ext uri="{FF2B5EF4-FFF2-40B4-BE49-F238E27FC236}">
              <a16:creationId xmlns:a16="http://schemas.microsoft.com/office/drawing/2014/main" id="{3982BF54-72A6-C4B5-AD71-E8DF35DCD694}"/>
            </a:ext>
          </a:extLst>
        </p:cNvPr>
        <p:cNvGrpSpPr/>
        <p:nvPr/>
      </p:nvGrpSpPr>
      <p:grpSpPr>
        <a:xfrm>
          <a:off x="0" y="0"/>
          <a:ext cx="0" cy="0"/>
          <a:chOff x="0" y="0"/>
          <a:chExt cx="0" cy="0"/>
        </a:xfrm>
      </p:grpSpPr>
      <p:sp>
        <p:nvSpPr>
          <p:cNvPr id="255" name="Google Shape;255;p19">
            <a:extLst>
              <a:ext uri="{FF2B5EF4-FFF2-40B4-BE49-F238E27FC236}">
                <a16:creationId xmlns:a16="http://schemas.microsoft.com/office/drawing/2014/main" id="{0C238BFC-F67B-0619-BA30-9FAA56D8DC7E}"/>
              </a:ext>
            </a:extLst>
          </p:cNvPr>
          <p:cNvSpPr txBox="1">
            <a:spLocks noGrp="1"/>
          </p:cNvSpPr>
          <p:nvPr>
            <p:ph type="title" idx="4294967295"/>
          </p:nvPr>
        </p:nvSpPr>
        <p:spPr>
          <a:xfrm>
            <a:off x="498475" y="547688"/>
            <a:ext cx="11195050" cy="958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a:lnSpc>
                <a:spcPct val="100000"/>
              </a:lnSpc>
              <a:spcBef>
                <a:spcPts val="0"/>
              </a:spcBef>
              <a:buClr>
                <a:schemeClr val="dk2"/>
              </a:buClr>
              <a:buSzPts val="4800"/>
              <a:buFont typeface="Arial" panose="020B0604020202020204" pitchFamily="34" charset="0"/>
              <a:defRPr/>
            </a:pPr>
            <a:r>
              <a:rPr lang="en-US" sz="4800">
                <a:solidFill>
                  <a:schemeClr val="dk2"/>
                </a:solidFill>
                <a:latin typeface="Rockwell"/>
                <a:ea typeface="Rockwell"/>
                <a:cs typeface="Rockwell"/>
              </a:rPr>
              <a:t>Why Update the Definition?</a:t>
            </a:r>
            <a:endParaRPr lang="en-US" sz="4800" b="1" i="0" u="none" strike="noStrike" kern="1200" cap="none" spc="0" normalizeH="0" baseline="0" noProof="0">
              <a:ln>
                <a:noFill/>
              </a:ln>
              <a:solidFill>
                <a:schemeClr val="dk2"/>
              </a:solidFill>
              <a:effectLst/>
              <a:uLnTx/>
              <a:uFillTx/>
              <a:latin typeface="Rockwell"/>
              <a:ea typeface="Rockwell"/>
              <a:cs typeface="Rockwell"/>
            </a:endParaRPr>
          </a:p>
        </p:txBody>
      </p:sp>
      <p:sp>
        <p:nvSpPr>
          <p:cNvPr id="257" name="Google Shape;257;p19">
            <a:extLst>
              <a:ext uri="{FF2B5EF4-FFF2-40B4-BE49-F238E27FC236}">
                <a16:creationId xmlns:a16="http://schemas.microsoft.com/office/drawing/2014/main" id="{EE9BB78E-8DA2-10A9-0363-9E746B5B11B8}"/>
              </a:ext>
            </a:extLst>
          </p:cNvPr>
          <p:cNvSpPr txBox="1"/>
          <p:nvPr/>
        </p:nvSpPr>
        <p:spPr>
          <a:xfrm>
            <a:off x="498474" y="1506539"/>
            <a:ext cx="10983690" cy="4692504"/>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Aft>
                <a:spcPts val="400"/>
              </a:spcAft>
              <a:buFont typeface="Symbol" panose="05050102010706020507" pitchFamily="18" charset="2"/>
              <a:buChar char=""/>
            </a:pPr>
            <a:r>
              <a:rPr lang="en-US" sz="2400" b="1">
                <a:latin typeface="Neue Haas Grotesk Text Pro"/>
                <a:ea typeface="MS Mincho"/>
                <a:cs typeface="Times New Roman"/>
              </a:rPr>
              <a:t>Women and Gender Minorities</a:t>
            </a:r>
            <a:r>
              <a:rPr lang="en-US" sz="2400">
                <a:latin typeface="Neue Haas Grotesk Text Pro"/>
                <a:ea typeface="MS Mincho"/>
                <a:cs typeface="Times New Roman"/>
              </a:rPr>
              <a:t> experience disproportionate and unique impacts from climate change</a:t>
            </a:r>
          </a:p>
          <a:p>
            <a:pPr marL="800100" lvl="1" indent="-342900">
              <a:lnSpc>
                <a:spcPct val="107000"/>
              </a:lnSpc>
              <a:spcAft>
                <a:spcPts val="400"/>
              </a:spcAft>
              <a:buFont typeface="Symbol" panose="05050102010706020507" pitchFamily="18" charset="2"/>
              <a:buChar char=""/>
            </a:pPr>
            <a:r>
              <a:rPr lang="en-US" sz="2100" b="1">
                <a:latin typeface="Neue Haas Grotesk Text Pro"/>
                <a:ea typeface="MS Mincho"/>
                <a:cs typeface="Times New Roman"/>
              </a:rPr>
              <a:t>“Gender Minority:”</a:t>
            </a:r>
            <a:r>
              <a:rPr lang="en-US" sz="2100">
                <a:latin typeface="Neue Haas Grotesk Text Pro"/>
                <a:ea typeface="MS Mincho"/>
                <a:cs typeface="Times New Roman"/>
              </a:rPr>
              <a:t> transgender, intersex, nonbinary, agender, two-spirit, and other gender diverse people</a:t>
            </a:r>
            <a:endParaRPr lang="en-US" sz="2100" b="1">
              <a:latin typeface="Neue Haas Grotesk Text Pro"/>
              <a:ea typeface="MS Mincho"/>
              <a:cs typeface="Times New Roman"/>
            </a:endParaRPr>
          </a:p>
          <a:p>
            <a:pPr marL="342900" indent="-342900">
              <a:lnSpc>
                <a:spcPct val="107000"/>
              </a:lnSpc>
              <a:spcAft>
                <a:spcPts val="400"/>
              </a:spcAft>
              <a:buFont typeface="Symbol" panose="05050102010706020507" pitchFamily="18" charset="2"/>
              <a:buChar char=""/>
            </a:pPr>
            <a:r>
              <a:rPr lang="en-US" sz="2400">
                <a:latin typeface="Neue Haas Grotesk Text Pro"/>
                <a:ea typeface="MS Mincho"/>
                <a:cs typeface="Times New Roman"/>
              </a:rPr>
              <a:t>The interaction between gender and climate impacts is a </a:t>
            </a:r>
            <a:r>
              <a:rPr lang="en-US" sz="2400" b="1">
                <a:latin typeface="Neue Haas Grotesk Text Pro"/>
                <a:ea typeface="MS Mincho"/>
                <a:cs typeface="Times New Roman"/>
              </a:rPr>
              <a:t>common knowledge gap</a:t>
            </a:r>
            <a:r>
              <a:rPr lang="en-US" sz="2400">
                <a:latin typeface="Neue Haas Grotesk Text Pro"/>
                <a:ea typeface="MS Mincho"/>
                <a:cs typeface="Times New Roman"/>
              </a:rPr>
              <a:t>, including for practitioners</a:t>
            </a:r>
          </a:p>
          <a:p>
            <a:pPr marL="342900" indent="-342900">
              <a:lnSpc>
                <a:spcPct val="107000"/>
              </a:lnSpc>
              <a:spcAft>
                <a:spcPts val="400"/>
              </a:spcAft>
              <a:buFont typeface="Symbol" panose="05050102010706020507" pitchFamily="18" charset="2"/>
              <a:buChar char=""/>
            </a:pPr>
            <a:r>
              <a:rPr lang="en-US" sz="2400">
                <a:latin typeface="Neue Haas Grotesk Text Pro"/>
                <a:ea typeface="MS Mincho"/>
                <a:cs typeface="Times New Roman"/>
              </a:rPr>
              <a:t>Transgender people are increasingly being unfairly targeted by the current federal government and by state governments across the U.S.</a:t>
            </a:r>
          </a:p>
          <a:p>
            <a:pPr marL="342900" indent="-342900">
              <a:lnSpc>
                <a:spcPct val="107000"/>
              </a:lnSpc>
              <a:spcAft>
                <a:spcPts val="400"/>
              </a:spcAft>
              <a:buFont typeface="Symbol" panose="05050102010706020507" pitchFamily="18" charset="2"/>
              <a:buChar char=""/>
            </a:pPr>
            <a:r>
              <a:rPr lang="en-US" sz="2400">
                <a:latin typeface="Neue Haas Grotesk Text Pro"/>
                <a:ea typeface="MS Mincho"/>
                <a:cs typeface="Times New Roman"/>
              </a:rPr>
              <a:t>The Vulnerable Communities Definition </a:t>
            </a:r>
            <a:r>
              <a:rPr lang="en-US" sz="2400" b="1">
                <a:latin typeface="Neue Haas Grotesk Text Pro"/>
                <a:ea typeface="MS Mincho"/>
                <a:cs typeface="Times New Roman"/>
              </a:rPr>
              <a:t>guides climate adaptation efforts </a:t>
            </a:r>
            <a:r>
              <a:rPr lang="en-US" sz="2400">
                <a:latin typeface="Neue Haas Grotesk Text Pro"/>
                <a:ea typeface="MS Mincho"/>
                <a:cs typeface="Times New Roman"/>
              </a:rPr>
              <a:t>throughout California by practitioners, TAC, and ICARP.</a:t>
            </a:r>
          </a:p>
        </p:txBody>
      </p:sp>
    </p:spTree>
    <p:extLst>
      <p:ext uri="{BB962C8B-B14F-4D97-AF65-F5344CB8AC3E}">
        <p14:creationId xmlns:p14="http://schemas.microsoft.com/office/powerpoint/2010/main" val="21427690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A9F8FF9-C7A4-A528-F05D-1FBB2C8188C3}"/>
              </a:ext>
            </a:extLst>
          </p:cNvPr>
          <p:cNvSpPr>
            <a:spLocks noGrp="1"/>
          </p:cNvSpPr>
          <p:nvPr>
            <p:ph type="title" idx="4294967295"/>
          </p:nvPr>
        </p:nvSpPr>
        <p:spPr>
          <a:xfrm>
            <a:off x="498475" y="547688"/>
            <a:ext cx="5929313" cy="149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chemeClr val="tx2"/>
                </a:solidFill>
                <a:effectLst/>
                <a:uLnTx/>
                <a:uFillTx/>
                <a:latin typeface="+mj-lt"/>
                <a:ea typeface="+mn-ea"/>
                <a:cs typeface="+mn-cs"/>
              </a:rPr>
              <a:t>Subcommittee Workplan</a:t>
            </a:r>
          </a:p>
        </p:txBody>
      </p:sp>
      <p:sp>
        <p:nvSpPr>
          <p:cNvPr id="10" name="Text Placeholder 9">
            <a:extLst>
              <a:ext uri="{FF2B5EF4-FFF2-40B4-BE49-F238E27FC236}">
                <a16:creationId xmlns:a16="http://schemas.microsoft.com/office/drawing/2014/main" id="{318A0C97-AB89-F285-69E1-00A419ED0F45}"/>
              </a:ext>
            </a:extLst>
          </p:cNvPr>
          <p:cNvSpPr>
            <a:spLocks noGrp="1"/>
          </p:cNvSpPr>
          <p:nvPr>
            <p:ph type="body" sz="quarter" idx="14"/>
          </p:nvPr>
        </p:nvSpPr>
        <p:spPr>
          <a:xfrm>
            <a:off x="498955" y="1952352"/>
            <a:ext cx="6626834" cy="3945528"/>
          </a:xfrm>
        </p:spPr>
        <p:txBody>
          <a:bodyPr>
            <a:normAutofit fontScale="92500" lnSpcReduction="10000"/>
          </a:bodyPr>
          <a:lstStyle/>
          <a:p>
            <a:pPr marL="457200" indent="-457200">
              <a:buFont typeface="Arial" panose="020B0604020202020204" pitchFamily="34" charset="0"/>
              <a:buChar char="•"/>
            </a:pPr>
            <a:r>
              <a:rPr lang="en-US" sz="2900" b="1">
                <a:solidFill>
                  <a:schemeClr val="accent1"/>
                </a:solidFill>
              </a:rPr>
              <a:t>Researched</a:t>
            </a:r>
            <a:r>
              <a:rPr lang="en-US" sz="2900"/>
              <a:t> impacts of climate change on women and gender minorities</a:t>
            </a:r>
          </a:p>
          <a:p>
            <a:pPr marL="457200" indent="-457200">
              <a:buFont typeface="Arial" panose="020B0604020202020204" pitchFamily="34" charset="0"/>
              <a:buChar char="•"/>
            </a:pPr>
            <a:r>
              <a:rPr lang="en-US" sz="2900"/>
              <a:t>Engaged in </a:t>
            </a:r>
            <a:r>
              <a:rPr lang="en-US" sz="2900" b="1">
                <a:solidFill>
                  <a:schemeClr val="accent3"/>
                </a:solidFill>
              </a:rPr>
              <a:t>consultation sessions </a:t>
            </a:r>
            <a:r>
              <a:rPr lang="en-US" sz="2900"/>
              <a:t>with CDPH, advocacy, and community-based organizations on climate vulnerabilities</a:t>
            </a:r>
          </a:p>
          <a:p>
            <a:pPr marL="457200" indent="-457200">
              <a:buFont typeface="Arial" panose="020B0604020202020204" pitchFamily="34" charset="0"/>
              <a:buChar char="•"/>
            </a:pPr>
            <a:r>
              <a:rPr lang="en-US" sz="2900"/>
              <a:t>Sought </a:t>
            </a:r>
            <a:r>
              <a:rPr lang="en-US" sz="2900" b="1">
                <a:solidFill>
                  <a:schemeClr val="accent4"/>
                </a:solidFill>
              </a:rPr>
              <a:t>feedback</a:t>
            </a:r>
            <a:r>
              <a:rPr lang="en-US" sz="2900"/>
              <a:t> on Vulnerable Communities Definition</a:t>
            </a:r>
          </a:p>
          <a:p>
            <a:pPr marL="457200" indent="-457200">
              <a:buFont typeface="Arial" panose="020B0604020202020204" pitchFamily="34" charset="0"/>
              <a:buChar char="•"/>
            </a:pPr>
            <a:r>
              <a:rPr lang="en-US" sz="2900"/>
              <a:t>Weighed options and developed </a:t>
            </a:r>
            <a:r>
              <a:rPr lang="en-US" sz="2900" b="1">
                <a:solidFill>
                  <a:schemeClr val="accent5"/>
                </a:solidFill>
              </a:rPr>
              <a:t>findings</a:t>
            </a:r>
            <a:r>
              <a:rPr lang="en-US" sz="2900"/>
              <a:t> for the ICARP-TAC</a:t>
            </a:r>
          </a:p>
          <a:p>
            <a:pPr marL="457200" indent="-457200">
              <a:buFont typeface="Arial" panose="020B0604020202020204" pitchFamily="34" charset="0"/>
              <a:buChar char="•"/>
            </a:pPr>
            <a:endParaRPr lang="en-US"/>
          </a:p>
        </p:txBody>
      </p:sp>
      <p:graphicFrame>
        <p:nvGraphicFramePr>
          <p:cNvPr id="12" name="Diagram 11" descr="icon">
            <a:extLst>
              <a:ext uri="{FF2B5EF4-FFF2-40B4-BE49-F238E27FC236}">
                <a16:creationId xmlns:a16="http://schemas.microsoft.com/office/drawing/2014/main" id="{BB9D3B21-A532-34B7-4E30-0E052BC46BCC}"/>
              </a:ext>
            </a:extLst>
          </p:cNvPr>
          <p:cNvGraphicFramePr/>
          <p:nvPr>
            <p:extLst>
              <p:ext uri="{D42A27DB-BD31-4B8C-83A1-F6EECF244321}">
                <p14:modId xmlns:p14="http://schemas.microsoft.com/office/powerpoint/2010/main" val="2895577574"/>
              </p:ext>
            </p:extLst>
          </p:nvPr>
        </p:nvGraphicFramePr>
        <p:xfrm>
          <a:off x="5061098" y="107592"/>
          <a:ext cx="8128000" cy="6448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Isosceles Triangle 12" descr="icon">
            <a:extLst>
              <a:ext uri="{FF2B5EF4-FFF2-40B4-BE49-F238E27FC236}">
                <a16:creationId xmlns:a16="http://schemas.microsoft.com/office/drawing/2014/main" id="{579AF14A-4D54-5288-5258-02D5AB0F8E8A}"/>
              </a:ext>
            </a:extLst>
          </p:cNvPr>
          <p:cNvSpPr/>
          <p:nvPr/>
        </p:nvSpPr>
        <p:spPr>
          <a:xfrm rot="11174018">
            <a:off x="8294921" y="1283247"/>
            <a:ext cx="476330" cy="318684"/>
          </a:xfrm>
          <a:prstGeom prst="triangle">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Isosceles Triangle 13" descr="icon">
            <a:extLst>
              <a:ext uri="{FF2B5EF4-FFF2-40B4-BE49-F238E27FC236}">
                <a16:creationId xmlns:a16="http://schemas.microsoft.com/office/drawing/2014/main" id="{59F43F3A-9C38-48B2-61FB-AE81310C30B0}"/>
              </a:ext>
            </a:extLst>
          </p:cNvPr>
          <p:cNvSpPr/>
          <p:nvPr/>
        </p:nvSpPr>
        <p:spPr>
          <a:xfrm>
            <a:off x="9446950" y="5343434"/>
            <a:ext cx="476330" cy="318684"/>
          </a:xfrm>
          <a:prstGeom prst="triangle">
            <a:avLst/>
          </a:prstGeom>
          <a:solidFill>
            <a:srgbClr val="EBA34C"/>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553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4">
          <a:extLst>
            <a:ext uri="{FF2B5EF4-FFF2-40B4-BE49-F238E27FC236}">
              <a16:creationId xmlns:a16="http://schemas.microsoft.com/office/drawing/2014/main" id="{1818EF2E-FC8B-4779-DC8B-8426C47624BC}"/>
            </a:ext>
          </a:extLst>
        </p:cNvPr>
        <p:cNvGrpSpPr/>
        <p:nvPr/>
      </p:nvGrpSpPr>
      <p:grpSpPr>
        <a:xfrm>
          <a:off x="0" y="0"/>
          <a:ext cx="0" cy="0"/>
          <a:chOff x="0" y="0"/>
          <a:chExt cx="0" cy="0"/>
        </a:xfrm>
      </p:grpSpPr>
      <p:sp>
        <p:nvSpPr>
          <p:cNvPr id="255" name="Google Shape;255;p19">
            <a:extLst>
              <a:ext uri="{FF2B5EF4-FFF2-40B4-BE49-F238E27FC236}">
                <a16:creationId xmlns:a16="http://schemas.microsoft.com/office/drawing/2014/main" id="{1D98ED82-401A-6259-0BA6-B1DD71359FED}"/>
              </a:ext>
            </a:extLst>
          </p:cNvPr>
          <p:cNvSpPr txBox="1">
            <a:spLocks noGrp="1"/>
          </p:cNvSpPr>
          <p:nvPr>
            <p:ph type="title" idx="4294967295"/>
          </p:nvPr>
        </p:nvSpPr>
        <p:spPr>
          <a:xfrm>
            <a:off x="498475" y="547688"/>
            <a:ext cx="11195050" cy="958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a:lnSpc>
                <a:spcPct val="100000"/>
              </a:lnSpc>
              <a:spcBef>
                <a:spcPts val="0"/>
              </a:spcBef>
              <a:buClr>
                <a:schemeClr val="dk2"/>
              </a:buClr>
              <a:buSzPts val="4800"/>
              <a:buFont typeface="Arial" panose="020B0604020202020204" pitchFamily="34" charset="0"/>
              <a:defRPr/>
            </a:pPr>
            <a:r>
              <a:rPr lang="en-US" sz="4800">
                <a:solidFill>
                  <a:schemeClr val="dk2"/>
                </a:solidFill>
                <a:latin typeface="Rockwell"/>
                <a:ea typeface="Rockwell"/>
                <a:cs typeface="Rockwell"/>
              </a:rPr>
              <a:t>Climate Impacts on Women</a:t>
            </a:r>
            <a:endParaRPr lang="en-US" sz="4800" b="1" i="0" u="none" strike="noStrike" kern="1200" cap="none" spc="0" normalizeH="0" baseline="0" noProof="0">
              <a:ln>
                <a:noFill/>
              </a:ln>
              <a:solidFill>
                <a:schemeClr val="dk2"/>
              </a:solidFill>
              <a:effectLst/>
              <a:uLnTx/>
              <a:uFillTx/>
              <a:latin typeface="Rockwell"/>
              <a:ea typeface="Rockwell"/>
              <a:cs typeface="Rockwell"/>
            </a:endParaRPr>
          </a:p>
        </p:txBody>
      </p:sp>
      <p:sp>
        <p:nvSpPr>
          <p:cNvPr id="257" name="Google Shape;257;p19">
            <a:extLst>
              <a:ext uri="{FF2B5EF4-FFF2-40B4-BE49-F238E27FC236}">
                <a16:creationId xmlns:a16="http://schemas.microsoft.com/office/drawing/2014/main" id="{B5DA3C83-38DD-5E31-5E5B-473978F6CF67}"/>
              </a:ext>
            </a:extLst>
          </p:cNvPr>
          <p:cNvSpPr txBox="1"/>
          <p:nvPr/>
        </p:nvSpPr>
        <p:spPr>
          <a:xfrm>
            <a:off x="498473" y="1442144"/>
            <a:ext cx="11347783" cy="4692504"/>
          </a:xfrm>
          <a:prstGeom prst="rect">
            <a:avLst/>
          </a:prstGeom>
          <a:noFill/>
          <a:ln>
            <a:noFill/>
          </a:ln>
        </p:spPr>
        <p:txBody>
          <a:bodyPr spcFirstLastPara="1" wrap="square" lIns="91425" tIns="45700" rIns="91425" bIns="45700" anchor="t" anchorCtr="0">
            <a:noAutofit/>
          </a:bodyPr>
          <a:lstStyle/>
          <a:p>
            <a:pPr marR="0" lvl="0">
              <a:lnSpc>
                <a:spcPct val="107000"/>
              </a:lnSpc>
              <a:spcAft>
                <a:spcPts val="400"/>
              </a:spcAft>
            </a:pPr>
            <a:r>
              <a:rPr lang="en-US" sz="2400">
                <a:latin typeface="Neue Haas Grotesk Text Pro"/>
                <a:ea typeface="MS Mincho"/>
                <a:cs typeface="Times New Roman"/>
              </a:rPr>
              <a:t>Women experience unique and disproportionate </a:t>
            </a:r>
            <a:r>
              <a:rPr lang="en-US" sz="2400" b="1">
                <a:solidFill>
                  <a:schemeClr val="accent1"/>
                </a:solidFill>
                <a:latin typeface="Neue Haas Grotesk Text Pro"/>
                <a:ea typeface="MS Mincho"/>
                <a:cs typeface="Times New Roman"/>
              </a:rPr>
              <a:t>health impacts from climate disasters</a:t>
            </a:r>
            <a:r>
              <a:rPr lang="en-US" sz="2400">
                <a:latin typeface="Neue Haas Grotesk Text Pro"/>
                <a:ea typeface="MS Mincho"/>
                <a:cs typeface="Times New Roman"/>
              </a:rPr>
              <a:t>, including:</a:t>
            </a:r>
            <a:endParaRPr lang="en-US" sz="2400" b="1">
              <a:solidFill>
                <a:schemeClr val="accent1"/>
              </a:solidFill>
              <a:latin typeface="Neue Haas Grotesk Text Pro"/>
              <a:ea typeface="MS Mincho"/>
              <a:cs typeface="Times New Roman"/>
            </a:endParaRPr>
          </a:p>
          <a:p>
            <a:pPr marL="342900" indent="-342900">
              <a:lnSpc>
                <a:spcPct val="107000"/>
              </a:lnSpc>
              <a:spcAft>
                <a:spcPts val="400"/>
              </a:spcAft>
              <a:buFont typeface="Symbol" panose="05050102010706020507" pitchFamily="18" charset="2"/>
              <a:buChar char=""/>
            </a:pPr>
            <a:r>
              <a:rPr lang="en-US" sz="2400">
                <a:latin typeface="Neue Haas Grotesk Text Pro"/>
                <a:ea typeface="MS Mincho"/>
                <a:cs typeface="Times New Roman"/>
              </a:rPr>
              <a:t>Greater</a:t>
            </a:r>
            <a:r>
              <a:rPr lang="en-US" sz="2400" b="1">
                <a:solidFill>
                  <a:schemeClr val="accent1"/>
                </a:solidFill>
                <a:latin typeface="Neue Haas Grotesk Text Pro"/>
                <a:ea typeface="MS Mincho"/>
                <a:cs typeface="Times New Roman"/>
              </a:rPr>
              <a:t> reduction in life expectancy </a:t>
            </a:r>
            <a:r>
              <a:rPr lang="en-US" sz="2400">
                <a:latin typeface="Neue Haas Grotesk Text Pro"/>
                <a:ea typeface="MS Mincho"/>
                <a:cs typeface="Times New Roman"/>
              </a:rPr>
              <a:t>compared to men</a:t>
            </a:r>
          </a:p>
          <a:p>
            <a:pPr marL="342900" indent="-342900">
              <a:lnSpc>
                <a:spcPct val="107000"/>
              </a:lnSpc>
              <a:spcAft>
                <a:spcPts val="400"/>
              </a:spcAft>
              <a:buFont typeface="Symbol" panose="05050102010706020507" pitchFamily="18" charset="2"/>
              <a:buChar char=""/>
            </a:pPr>
            <a:r>
              <a:rPr lang="en-US" sz="2400" b="1">
                <a:solidFill>
                  <a:schemeClr val="accent1"/>
                </a:solidFill>
                <a:latin typeface="Neue Haas Grotesk Text Pro"/>
                <a:ea typeface="MS Mincho"/>
                <a:cs typeface="Times New Roman"/>
              </a:rPr>
              <a:t>Higher risk of dying </a:t>
            </a:r>
            <a:r>
              <a:rPr lang="en-US" sz="2400">
                <a:latin typeface="Neue Haas Grotesk Text Pro"/>
                <a:ea typeface="MS Mincho"/>
                <a:cs typeface="Times New Roman"/>
              </a:rPr>
              <a:t>and hospitalization for mental health in extreme heat</a:t>
            </a:r>
          </a:p>
          <a:p>
            <a:pPr marL="342900" indent="-342900">
              <a:lnSpc>
                <a:spcPct val="107000"/>
              </a:lnSpc>
              <a:spcAft>
                <a:spcPts val="400"/>
              </a:spcAft>
              <a:buFont typeface="Symbol" panose="05050102010706020507" pitchFamily="18" charset="2"/>
              <a:buChar char=""/>
            </a:pPr>
            <a:r>
              <a:rPr lang="en-US" sz="2400" b="1">
                <a:solidFill>
                  <a:schemeClr val="accent1"/>
                </a:solidFill>
                <a:latin typeface="Neue Haas Grotesk Text Pro"/>
                <a:ea typeface="MS Mincho"/>
                <a:cs typeface="Times New Roman"/>
              </a:rPr>
              <a:t>Higher</a:t>
            </a:r>
            <a:r>
              <a:rPr lang="en-US" sz="2400">
                <a:latin typeface="Neue Haas Grotesk Text Pro"/>
                <a:ea typeface="MS Mincho"/>
                <a:cs typeface="Times New Roman"/>
              </a:rPr>
              <a:t> </a:t>
            </a:r>
            <a:r>
              <a:rPr lang="en-US" sz="2400" b="1">
                <a:solidFill>
                  <a:schemeClr val="accent1"/>
                </a:solidFill>
                <a:latin typeface="Neue Haas Grotesk Text Pro"/>
                <a:ea typeface="MS Mincho"/>
                <a:cs typeface="Times New Roman"/>
              </a:rPr>
              <a:t>risk of hospitalization</a:t>
            </a:r>
            <a:r>
              <a:rPr lang="en-US" sz="2400" b="1">
                <a:latin typeface="Neue Haas Grotesk Text Pro"/>
                <a:ea typeface="MS Mincho"/>
                <a:cs typeface="Times New Roman"/>
              </a:rPr>
              <a:t> </a:t>
            </a:r>
            <a:r>
              <a:rPr lang="en-US" sz="2400">
                <a:latin typeface="Neue Haas Grotesk Text Pro"/>
                <a:ea typeface="MS Mincho"/>
                <a:cs typeface="Times New Roman"/>
              </a:rPr>
              <a:t>from wildfire smoke among elderly women compared to elderly men</a:t>
            </a:r>
          </a:p>
          <a:p>
            <a:pPr marL="342900" indent="-342900">
              <a:lnSpc>
                <a:spcPct val="107000"/>
              </a:lnSpc>
              <a:spcAft>
                <a:spcPts val="400"/>
              </a:spcAft>
              <a:buFont typeface="Symbol" panose="05050102010706020507" pitchFamily="18" charset="2"/>
              <a:buChar char=""/>
            </a:pPr>
            <a:r>
              <a:rPr lang="en-US" sz="2400">
                <a:latin typeface="Neue Haas Grotesk Text Pro"/>
                <a:ea typeface="MS Mincho"/>
                <a:cs typeface="Times New Roman"/>
              </a:rPr>
              <a:t>Rates of </a:t>
            </a:r>
            <a:r>
              <a:rPr lang="en-US" sz="2400" b="1">
                <a:solidFill>
                  <a:schemeClr val="accent1"/>
                </a:solidFill>
                <a:latin typeface="Neue Haas Grotesk Text Pro"/>
                <a:ea typeface="MS Mincho"/>
                <a:cs typeface="Times New Roman"/>
              </a:rPr>
              <a:t>domestic violence, sexual violence and abuse, </a:t>
            </a:r>
            <a:r>
              <a:rPr lang="en-US" sz="2400">
                <a:latin typeface="Neue Haas Grotesk Text Pro"/>
                <a:ea typeface="MS Mincho"/>
                <a:cs typeface="Times New Roman"/>
              </a:rPr>
              <a:t>and</a:t>
            </a:r>
            <a:r>
              <a:rPr lang="en-US" sz="2400" b="1">
                <a:solidFill>
                  <a:schemeClr val="accent1"/>
                </a:solidFill>
                <a:latin typeface="Neue Haas Grotesk Text Pro"/>
                <a:ea typeface="MS Mincho"/>
                <a:cs typeface="Times New Roman"/>
              </a:rPr>
              <a:t> trafficking</a:t>
            </a:r>
            <a:r>
              <a:rPr lang="en-US" sz="2400">
                <a:latin typeface="Neue Haas Grotesk Text Pro"/>
                <a:ea typeface="MS Mincho"/>
                <a:cs typeface="Times New Roman"/>
              </a:rPr>
              <a:t> spike during and after disasters</a:t>
            </a:r>
          </a:p>
          <a:p>
            <a:pPr marL="342900" indent="-342900">
              <a:lnSpc>
                <a:spcPct val="107000"/>
              </a:lnSpc>
              <a:spcAft>
                <a:spcPts val="400"/>
              </a:spcAft>
              <a:buFont typeface="Symbol" panose="05050102010706020507" pitchFamily="18" charset="2"/>
              <a:buChar char=""/>
            </a:pPr>
            <a:r>
              <a:rPr lang="en-US" sz="2400">
                <a:latin typeface="Neue Haas Grotesk Text Pro"/>
                <a:ea typeface="MS Mincho"/>
                <a:cs typeface="Times New Roman"/>
              </a:rPr>
              <a:t>Greater </a:t>
            </a:r>
            <a:r>
              <a:rPr lang="en-US" sz="2400" b="1">
                <a:solidFill>
                  <a:schemeClr val="accent1"/>
                </a:solidFill>
                <a:latin typeface="Neue Haas Grotesk Text Pro"/>
                <a:ea typeface="MS Mincho"/>
                <a:cs typeface="Times New Roman"/>
              </a:rPr>
              <a:t>long-term mental health impacts </a:t>
            </a:r>
            <a:r>
              <a:rPr lang="en-US" sz="2400">
                <a:latin typeface="Neue Haas Grotesk Text Pro"/>
                <a:ea typeface="MS Mincho"/>
                <a:cs typeface="Times New Roman"/>
              </a:rPr>
              <a:t>from natural disasters</a:t>
            </a:r>
          </a:p>
          <a:p>
            <a:pPr marL="342900" indent="-342900">
              <a:lnSpc>
                <a:spcPct val="107000"/>
              </a:lnSpc>
              <a:spcAft>
                <a:spcPts val="400"/>
              </a:spcAft>
              <a:buFont typeface="Symbol" panose="05050102010706020507" pitchFamily="18" charset="2"/>
              <a:buChar char=""/>
            </a:pPr>
            <a:r>
              <a:rPr lang="en-US" sz="2400">
                <a:latin typeface="Neue Haas Grotesk Text Pro"/>
                <a:ea typeface="MS Mincho"/>
                <a:cs typeface="Times New Roman"/>
              </a:rPr>
              <a:t>Lower reported household preparedness for emergencies compared to men</a:t>
            </a:r>
          </a:p>
        </p:txBody>
      </p:sp>
    </p:spTree>
    <p:extLst>
      <p:ext uri="{BB962C8B-B14F-4D97-AF65-F5344CB8AC3E}">
        <p14:creationId xmlns:p14="http://schemas.microsoft.com/office/powerpoint/2010/main" val="12304870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4">
          <a:extLst>
            <a:ext uri="{FF2B5EF4-FFF2-40B4-BE49-F238E27FC236}">
              <a16:creationId xmlns:a16="http://schemas.microsoft.com/office/drawing/2014/main" id="{F9316985-F5E0-EA33-56BC-DC40A34D5E9B}"/>
            </a:ext>
          </a:extLst>
        </p:cNvPr>
        <p:cNvGrpSpPr/>
        <p:nvPr/>
      </p:nvGrpSpPr>
      <p:grpSpPr>
        <a:xfrm>
          <a:off x="0" y="0"/>
          <a:ext cx="0" cy="0"/>
          <a:chOff x="0" y="0"/>
          <a:chExt cx="0" cy="0"/>
        </a:xfrm>
      </p:grpSpPr>
      <p:sp>
        <p:nvSpPr>
          <p:cNvPr id="255" name="Google Shape;255;p19">
            <a:extLst>
              <a:ext uri="{FF2B5EF4-FFF2-40B4-BE49-F238E27FC236}">
                <a16:creationId xmlns:a16="http://schemas.microsoft.com/office/drawing/2014/main" id="{0F5D2C94-8B41-7B3C-822A-764E65325058}"/>
              </a:ext>
            </a:extLst>
          </p:cNvPr>
          <p:cNvSpPr txBox="1">
            <a:spLocks noGrp="1"/>
          </p:cNvSpPr>
          <p:nvPr>
            <p:ph type="title" idx="4294967295"/>
          </p:nvPr>
        </p:nvSpPr>
        <p:spPr>
          <a:xfrm>
            <a:off x="498475" y="547688"/>
            <a:ext cx="11195050" cy="958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a:lnSpc>
                <a:spcPct val="100000"/>
              </a:lnSpc>
              <a:spcBef>
                <a:spcPts val="0"/>
              </a:spcBef>
              <a:buClr>
                <a:schemeClr val="dk2"/>
              </a:buClr>
              <a:buSzPts val="4800"/>
              <a:buFont typeface="Arial" panose="020B0604020202020204" pitchFamily="34" charset="0"/>
              <a:defRPr/>
            </a:pPr>
            <a:r>
              <a:rPr lang="en-US" sz="4800">
                <a:solidFill>
                  <a:schemeClr val="dk2"/>
                </a:solidFill>
                <a:latin typeface="Rockwell"/>
                <a:ea typeface="Rockwell"/>
                <a:cs typeface="Rockwell"/>
              </a:rPr>
              <a:t>Climate Impacts on People Who Give Birth and Their Children</a:t>
            </a:r>
            <a:endParaRPr lang="en-US" sz="4800" b="1" i="0" u="none" strike="noStrike" kern="1200" cap="none" spc="0" normalizeH="0" baseline="0" noProof="0">
              <a:ln>
                <a:noFill/>
              </a:ln>
              <a:solidFill>
                <a:schemeClr val="dk2"/>
              </a:solidFill>
              <a:effectLst/>
              <a:uLnTx/>
              <a:uFillTx/>
              <a:latin typeface="Rockwell"/>
              <a:ea typeface="Rockwell"/>
              <a:cs typeface="Rockwell"/>
            </a:endParaRPr>
          </a:p>
        </p:txBody>
      </p:sp>
      <p:sp>
        <p:nvSpPr>
          <p:cNvPr id="257" name="Google Shape;257;p19">
            <a:extLst>
              <a:ext uri="{FF2B5EF4-FFF2-40B4-BE49-F238E27FC236}">
                <a16:creationId xmlns:a16="http://schemas.microsoft.com/office/drawing/2014/main" id="{F29C4EB1-96D6-D7D3-F8B0-E6E3885E7D59}"/>
              </a:ext>
            </a:extLst>
          </p:cNvPr>
          <p:cNvSpPr txBox="1"/>
          <p:nvPr/>
        </p:nvSpPr>
        <p:spPr>
          <a:xfrm>
            <a:off x="498474" y="2123371"/>
            <a:ext cx="11026647" cy="4075671"/>
          </a:xfrm>
          <a:prstGeom prst="rect">
            <a:avLst/>
          </a:prstGeom>
          <a:noFill/>
          <a:ln>
            <a:noFill/>
          </a:ln>
        </p:spPr>
        <p:txBody>
          <a:bodyPr spcFirstLastPara="1" wrap="square" lIns="91425" tIns="45700" rIns="91425" bIns="45700" anchor="t" anchorCtr="0">
            <a:noAutofit/>
          </a:bodyPr>
          <a:lstStyle/>
          <a:p>
            <a:pPr marR="0" lvl="0">
              <a:lnSpc>
                <a:spcPct val="107000"/>
              </a:lnSpc>
              <a:spcAft>
                <a:spcPts val="400"/>
              </a:spcAft>
            </a:pPr>
            <a:r>
              <a:rPr lang="en-US" sz="2500">
                <a:latin typeface="Neue Haas Grotesk Text Pro"/>
                <a:ea typeface="MS Mincho"/>
                <a:cs typeface="Times New Roman"/>
              </a:rPr>
              <a:t>People of all genders who give birth, as well as their children, face </a:t>
            </a:r>
            <a:r>
              <a:rPr lang="en-US" sz="2500" b="1">
                <a:solidFill>
                  <a:schemeClr val="accent1"/>
                </a:solidFill>
                <a:latin typeface="Neue Haas Grotesk Text Pro"/>
                <a:ea typeface="MS Mincho"/>
                <a:cs typeface="Times New Roman"/>
              </a:rPr>
              <a:t>health impacts and adverse outcomes</a:t>
            </a:r>
            <a:r>
              <a:rPr lang="en-US" sz="2500">
                <a:latin typeface="Neue Haas Grotesk Text Pro"/>
                <a:ea typeface="MS Mincho"/>
                <a:cs typeface="Times New Roman"/>
              </a:rPr>
              <a:t> from climate disasters:</a:t>
            </a:r>
          </a:p>
          <a:p>
            <a:pPr marL="342900" marR="0" lvl="0" indent="-342900">
              <a:lnSpc>
                <a:spcPct val="107000"/>
              </a:lnSpc>
              <a:spcAft>
                <a:spcPts val="400"/>
              </a:spcAft>
              <a:buFont typeface="Arial" panose="020B0604020202020204" pitchFamily="34" charset="0"/>
              <a:buChar char="•"/>
            </a:pPr>
            <a:r>
              <a:rPr lang="en-US" sz="2500">
                <a:latin typeface="Neue Haas Grotesk Text Pro"/>
                <a:ea typeface="MS Mincho"/>
                <a:cs typeface="Times New Roman"/>
              </a:rPr>
              <a:t>Higher temperatures are linked to </a:t>
            </a:r>
            <a:r>
              <a:rPr lang="en-US" sz="2500" b="1">
                <a:solidFill>
                  <a:schemeClr val="accent1"/>
                </a:solidFill>
                <a:latin typeface="Neue Haas Grotesk Text Pro"/>
                <a:ea typeface="MS Mincho"/>
                <a:cs typeface="Times New Roman"/>
              </a:rPr>
              <a:t>stillbirths, preterm delivery, </a:t>
            </a:r>
            <a:r>
              <a:rPr lang="en-US" sz="2500">
                <a:latin typeface="Neue Haas Grotesk Text Pro"/>
                <a:ea typeface="MS Mincho"/>
                <a:cs typeface="Times New Roman"/>
              </a:rPr>
              <a:t>and </a:t>
            </a:r>
            <a:r>
              <a:rPr lang="en-US" sz="2500" b="1">
                <a:solidFill>
                  <a:schemeClr val="accent1"/>
                </a:solidFill>
                <a:latin typeface="Neue Haas Grotesk Text Pro"/>
                <a:ea typeface="MS Mincho"/>
                <a:cs typeface="Times New Roman"/>
              </a:rPr>
              <a:t>low birthweight</a:t>
            </a:r>
          </a:p>
          <a:p>
            <a:pPr marL="342900" marR="0" lvl="0" indent="-342900">
              <a:lnSpc>
                <a:spcPct val="107000"/>
              </a:lnSpc>
              <a:spcAft>
                <a:spcPts val="400"/>
              </a:spcAft>
              <a:buFont typeface="Arial" panose="020B0604020202020204" pitchFamily="34" charset="0"/>
              <a:buChar char="•"/>
            </a:pPr>
            <a:r>
              <a:rPr lang="en-US" sz="2500">
                <a:latin typeface="Neue Haas Grotesk Text Pro"/>
                <a:ea typeface="MS Mincho"/>
                <a:cs typeface="Times New Roman"/>
              </a:rPr>
              <a:t>Wildfire smoke exposure is linked to </a:t>
            </a:r>
            <a:r>
              <a:rPr lang="en-US" sz="2500" b="1">
                <a:solidFill>
                  <a:schemeClr val="accent1"/>
                </a:solidFill>
                <a:latin typeface="Neue Haas Grotesk Text Pro"/>
                <a:ea typeface="MS Mincho"/>
                <a:cs typeface="Times New Roman"/>
              </a:rPr>
              <a:t>preterm delivery </a:t>
            </a:r>
            <a:r>
              <a:rPr lang="en-US" sz="2500">
                <a:latin typeface="Neue Haas Grotesk Text Pro"/>
                <a:ea typeface="MS Mincho"/>
                <a:cs typeface="Times New Roman"/>
              </a:rPr>
              <a:t>and </a:t>
            </a:r>
            <a:r>
              <a:rPr lang="en-US" sz="2500" b="1">
                <a:solidFill>
                  <a:schemeClr val="accent1"/>
                </a:solidFill>
                <a:latin typeface="Neue Haas Grotesk Text Pro"/>
                <a:ea typeface="MS Mincho"/>
                <a:cs typeface="Times New Roman"/>
              </a:rPr>
              <a:t>low birthweight</a:t>
            </a:r>
          </a:p>
          <a:p>
            <a:pPr marL="342900" marR="0" lvl="0" indent="-342900">
              <a:lnSpc>
                <a:spcPct val="107000"/>
              </a:lnSpc>
              <a:spcAft>
                <a:spcPts val="400"/>
              </a:spcAft>
              <a:buFont typeface="Arial" panose="020B0604020202020204" pitchFamily="34" charset="0"/>
              <a:buChar char="•"/>
            </a:pPr>
            <a:r>
              <a:rPr lang="en-US" sz="2500">
                <a:latin typeface="Neue Haas Grotesk Text Pro"/>
                <a:ea typeface="MS Mincho"/>
                <a:cs typeface="Times New Roman"/>
              </a:rPr>
              <a:t>Hurricane exposure can lead to higher </a:t>
            </a:r>
            <a:r>
              <a:rPr lang="en-US" sz="2500" b="1">
                <a:solidFill>
                  <a:schemeClr val="accent1"/>
                </a:solidFill>
                <a:latin typeface="Neue Haas Grotesk Text Pro"/>
                <a:ea typeface="MS Mincho"/>
                <a:cs typeface="Times New Roman"/>
              </a:rPr>
              <a:t>fetal distress rates </a:t>
            </a:r>
            <a:r>
              <a:rPr lang="en-US" sz="2500">
                <a:latin typeface="Neue Haas Grotesk Text Pro"/>
                <a:ea typeface="MS Mincho"/>
                <a:cs typeface="Times New Roman"/>
              </a:rPr>
              <a:t>and increase risk of </a:t>
            </a:r>
            <a:r>
              <a:rPr lang="en-US" sz="2500" b="1">
                <a:solidFill>
                  <a:schemeClr val="accent1"/>
                </a:solidFill>
                <a:latin typeface="Neue Haas Grotesk Text Pro"/>
                <a:ea typeface="MS Mincho"/>
                <a:cs typeface="Times New Roman"/>
              </a:rPr>
              <a:t>postpartum depression</a:t>
            </a:r>
            <a:r>
              <a:rPr lang="en-US" sz="2500">
                <a:latin typeface="Neue Haas Grotesk Text Pro"/>
                <a:ea typeface="MS Mincho"/>
                <a:cs typeface="Times New Roman"/>
              </a:rPr>
              <a:t>, particularly for Black mothers</a:t>
            </a:r>
          </a:p>
          <a:p>
            <a:pPr marL="342900" marR="0" lvl="0" indent="-342900">
              <a:lnSpc>
                <a:spcPct val="107000"/>
              </a:lnSpc>
              <a:spcAft>
                <a:spcPts val="400"/>
              </a:spcAft>
              <a:buFont typeface="Arial" panose="020B0604020202020204" pitchFamily="34" charset="0"/>
              <a:buChar char="•"/>
            </a:pPr>
            <a:endParaRPr lang="en-US" sz="2400">
              <a:latin typeface="Neue Haas Grotesk Text Pro"/>
              <a:ea typeface="MS Mincho"/>
              <a:cs typeface="Times New Roman"/>
            </a:endParaRPr>
          </a:p>
          <a:p>
            <a:pPr marL="342900" marR="0" lvl="0" indent="-342900">
              <a:lnSpc>
                <a:spcPct val="107000"/>
              </a:lnSpc>
              <a:spcAft>
                <a:spcPts val="400"/>
              </a:spcAft>
              <a:buFont typeface="Arial" panose="020B0604020202020204" pitchFamily="34" charset="0"/>
              <a:buChar char="•"/>
            </a:pPr>
            <a:endParaRPr lang="en-US" sz="2400">
              <a:latin typeface="Neue Haas Grotesk Text Pro"/>
              <a:ea typeface="MS Mincho"/>
              <a:cs typeface="Times New Roman"/>
            </a:endParaRPr>
          </a:p>
        </p:txBody>
      </p:sp>
    </p:spTree>
    <p:extLst>
      <p:ext uri="{BB962C8B-B14F-4D97-AF65-F5344CB8AC3E}">
        <p14:creationId xmlns:p14="http://schemas.microsoft.com/office/powerpoint/2010/main" val="10519552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4">
          <a:extLst>
            <a:ext uri="{FF2B5EF4-FFF2-40B4-BE49-F238E27FC236}">
              <a16:creationId xmlns:a16="http://schemas.microsoft.com/office/drawing/2014/main" id="{79A498BE-1D69-4E07-6C92-AC5DBE0C45E6}"/>
            </a:ext>
          </a:extLst>
        </p:cNvPr>
        <p:cNvGrpSpPr/>
        <p:nvPr/>
      </p:nvGrpSpPr>
      <p:grpSpPr>
        <a:xfrm>
          <a:off x="0" y="0"/>
          <a:ext cx="0" cy="0"/>
          <a:chOff x="0" y="0"/>
          <a:chExt cx="0" cy="0"/>
        </a:xfrm>
      </p:grpSpPr>
      <p:sp>
        <p:nvSpPr>
          <p:cNvPr id="255" name="Google Shape;255;p19">
            <a:extLst>
              <a:ext uri="{FF2B5EF4-FFF2-40B4-BE49-F238E27FC236}">
                <a16:creationId xmlns:a16="http://schemas.microsoft.com/office/drawing/2014/main" id="{48C7527E-11E6-C187-27D4-A056B64C0EA4}"/>
              </a:ext>
            </a:extLst>
          </p:cNvPr>
          <p:cNvSpPr txBox="1">
            <a:spLocks noGrp="1"/>
          </p:cNvSpPr>
          <p:nvPr>
            <p:ph type="title" idx="4294967295"/>
          </p:nvPr>
        </p:nvSpPr>
        <p:spPr>
          <a:xfrm>
            <a:off x="200416" y="335656"/>
            <a:ext cx="11862148" cy="958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a:lnSpc>
                <a:spcPct val="100000"/>
              </a:lnSpc>
              <a:spcBef>
                <a:spcPts val="0"/>
              </a:spcBef>
              <a:buClr>
                <a:schemeClr val="dk2"/>
              </a:buClr>
              <a:buSzPts val="4800"/>
              <a:buFont typeface="Arial" panose="020B0604020202020204" pitchFamily="34" charset="0"/>
              <a:defRPr/>
            </a:pPr>
            <a:r>
              <a:rPr lang="en-US" sz="4800">
                <a:solidFill>
                  <a:schemeClr val="dk2"/>
                </a:solidFill>
                <a:latin typeface="Rockwell"/>
                <a:ea typeface="Rockwell"/>
                <a:cs typeface="Rockwell"/>
              </a:rPr>
              <a:t>Climate Impacts on Gender Minorities</a:t>
            </a:r>
            <a:endParaRPr lang="en-US" sz="4800" b="1" i="0" u="none" strike="noStrike" kern="1200" cap="none" spc="0" normalizeH="0" baseline="0" noProof="0">
              <a:ln>
                <a:noFill/>
              </a:ln>
              <a:solidFill>
                <a:schemeClr val="dk2"/>
              </a:solidFill>
              <a:effectLst/>
              <a:uLnTx/>
              <a:uFillTx/>
              <a:latin typeface="Rockwell"/>
              <a:ea typeface="Rockwell"/>
              <a:cs typeface="Rockwell"/>
            </a:endParaRPr>
          </a:p>
        </p:txBody>
      </p:sp>
      <p:sp>
        <p:nvSpPr>
          <p:cNvPr id="257" name="Google Shape;257;p19">
            <a:extLst>
              <a:ext uri="{FF2B5EF4-FFF2-40B4-BE49-F238E27FC236}">
                <a16:creationId xmlns:a16="http://schemas.microsoft.com/office/drawing/2014/main" id="{5D8264CF-0273-3EAC-BF52-4E6E87A1E820}"/>
              </a:ext>
            </a:extLst>
          </p:cNvPr>
          <p:cNvSpPr txBox="1"/>
          <p:nvPr/>
        </p:nvSpPr>
        <p:spPr>
          <a:xfrm>
            <a:off x="498474" y="1269865"/>
            <a:ext cx="11269456" cy="4692504"/>
          </a:xfrm>
          <a:prstGeom prst="rect">
            <a:avLst/>
          </a:prstGeom>
          <a:noFill/>
          <a:ln>
            <a:noFill/>
          </a:ln>
        </p:spPr>
        <p:txBody>
          <a:bodyPr spcFirstLastPara="1" wrap="square" lIns="91425" tIns="45700" rIns="91425" bIns="45700" anchor="t" anchorCtr="0">
            <a:noAutofit/>
          </a:bodyPr>
          <a:lstStyle/>
          <a:p>
            <a:pPr>
              <a:lnSpc>
                <a:spcPct val="107000"/>
              </a:lnSpc>
              <a:spcAft>
                <a:spcPts val="400"/>
              </a:spcAft>
            </a:pPr>
            <a:r>
              <a:rPr lang="en-US" sz="2100">
                <a:latin typeface="Neue Haas Grotesk Text Pro"/>
                <a:ea typeface="MS Mincho"/>
                <a:cs typeface="Times New Roman"/>
              </a:rPr>
              <a:t>Gender minorities experience unique and disproportionate impacts during climate disasters, many stemming </a:t>
            </a:r>
            <a:r>
              <a:rPr lang="en-US" sz="2100" b="1">
                <a:solidFill>
                  <a:schemeClr val="accent1"/>
                </a:solidFill>
                <a:latin typeface="Neue Haas Grotesk Text Pro"/>
                <a:ea typeface="MS Mincho"/>
                <a:cs typeface="Times New Roman"/>
              </a:rPr>
              <a:t>directly from discrimination:</a:t>
            </a:r>
          </a:p>
          <a:p>
            <a:pPr marL="342900" indent="-342900">
              <a:lnSpc>
                <a:spcPct val="107000"/>
              </a:lnSpc>
              <a:spcAft>
                <a:spcPts val="400"/>
              </a:spcAft>
              <a:buFont typeface="Arial" panose="020B0604020202020204" pitchFamily="34" charset="0"/>
              <a:buChar char="•"/>
            </a:pPr>
            <a:r>
              <a:rPr lang="en-US" sz="2100" b="1">
                <a:solidFill>
                  <a:schemeClr val="accent1"/>
                </a:solidFill>
                <a:latin typeface="Neue Haas Grotesk Text Pro"/>
                <a:ea typeface="MS Mincho"/>
                <a:cs typeface="Times New Roman"/>
              </a:rPr>
              <a:t>Refused access to resources </a:t>
            </a:r>
            <a:r>
              <a:rPr lang="en-US" sz="2100">
                <a:latin typeface="Neue Haas Grotesk Text Pro"/>
                <a:ea typeface="MS Mincho"/>
                <a:cs typeface="Times New Roman"/>
              </a:rPr>
              <a:t>(food, water, shelter, healthcare, hygiene supplies, financial and legal support) based on gender</a:t>
            </a:r>
          </a:p>
          <a:p>
            <a:pPr marL="342900" indent="-342900">
              <a:lnSpc>
                <a:spcPct val="107000"/>
              </a:lnSpc>
              <a:spcAft>
                <a:spcPts val="400"/>
              </a:spcAft>
              <a:buFont typeface="Arial" panose="020B0604020202020204" pitchFamily="34" charset="0"/>
              <a:buChar char="•"/>
            </a:pPr>
            <a:r>
              <a:rPr lang="en-US" sz="2100">
                <a:latin typeface="Neue Haas Grotesk Text Pro"/>
                <a:ea typeface="MS Mincho"/>
                <a:cs typeface="Times New Roman"/>
              </a:rPr>
              <a:t>Increased risk of </a:t>
            </a:r>
            <a:r>
              <a:rPr lang="en-US" sz="2100" b="1">
                <a:solidFill>
                  <a:schemeClr val="accent1"/>
                </a:solidFill>
                <a:latin typeface="Neue Haas Grotesk Text Pro"/>
                <a:ea typeface="MS Mincho"/>
                <a:cs typeface="Times New Roman"/>
              </a:rPr>
              <a:t>gender-based violence </a:t>
            </a:r>
            <a:r>
              <a:rPr lang="en-US" sz="2100">
                <a:latin typeface="Neue Haas Grotesk Text Pro"/>
                <a:ea typeface="MS Mincho"/>
                <a:cs typeface="Times New Roman"/>
              </a:rPr>
              <a:t>at emergency shelters (“corrective rape,” arrests, separation from partners)</a:t>
            </a:r>
          </a:p>
          <a:p>
            <a:pPr marL="342900" indent="-342900">
              <a:lnSpc>
                <a:spcPct val="107000"/>
              </a:lnSpc>
              <a:spcAft>
                <a:spcPts val="400"/>
              </a:spcAft>
              <a:buFont typeface="Arial" panose="020B0604020202020204" pitchFamily="34" charset="0"/>
              <a:buChar char="•"/>
            </a:pPr>
            <a:r>
              <a:rPr lang="en-US" sz="2100" b="1">
                <a:solidFill>
                  <a:schemeClr val="accent1"/>
                </a:solidFill>
                <a:latin typeface="Neue Haas Grotesk Text Pro"/>
                <a:ea typeface="MS Mincho"/>
                <a:cs typeface="Times New Roman"/>
              </a:rPr>
              <a:t>Much higher rate of displacement </a:t>
            </a:r>
            <a:r>
              <a:rPr lang="en-US" sz="2100">
                <a:latin typeface="Neue Haas Grotesk Text Pro"/>
                <a:ea typeface="MS Mincho"/>
                <a:cs typeface="Times New Roman"/>
              </a:rPr>
              <a:t>due to natural disasters</a:t>
            </a:r>
          </a:p>
          <a:p>
            <a:pPr marL="342900" indent="-342900">
              <a:lnSpc>
                <a:spcPct val="107000"/>
              </a:lnSpc>
              <a:spcAft>
                <a:spcPts val="400"/>
              </a:spcAft>
              <a:buFont typeface="Arial" panose="020B0604020202020204" pitchFamily="34" charset="0"/>
              <a:buChar char="•"/>
            </a:pPr>
            <a:r>
              <a:rPr lang="en-US" sz="2100">
                <a:latin typeface="Neue Haas Grotesk Text Pro"/>
                <a:ea typeface="MS Mincho"/>
                <a:cs typeface="Times New Roman"/>
              </a:rPr>
              <a:t>Interrupted medical/social transitions; forced into/out of the closet to access support</a:t>
            </a:r>
          </a:p>
          <a:p>
            <a:pPr marL="342900" indent="-342900">
              <a:lnSpc>
                <a:spcPct val="107000"/>
              </a:lnSpc>
              <a:spcAft>
                <a:spcPts val="400"/>
              </a:spcAft>
              <a:buFont typeface="Arial" panose="020B0604020202020204" pitchFamily="34" charset="0"/>
              <a:buChar char="•"/>
            </a:pPr>
            <a:r>
              <a:rPr lang="en-US" sz="2100">
                <a:latin typeface="Neue Haas Grotesk Text Pro"/>
                <a:ea typeface="MS Mincho"/>
                <a:cs typeface="Times New Roman"/>
              </a:rPr>
              <a:t>Communities assigned </a:t>
            </a:r>
            <a:r>
              <a:rPr lang="en-US" sz="2100" b="1">
                <a:solidFill>
                  <a:schemeClr val="accent1"/>
                </a:solidFill>
                <a:latin typeface="Neue Haas Grotesk Text Pro"/>
                <a:ea typeface="MS Mincho"/>
                <a:cs typeface="Times New Roman"/>
              </a:rPr>
              <a:t>low priority in recovery efforts</a:t>
            </a:r>
            <a:r>
              <a:rPr lang="en-US" sz="2100">
                <a:latin typeface="Neue Haas Grotesk Text Pro"/>
                <a:ea typeface="MS Mincho"/>
                <a:cs typeface="Times New Roman"/>
              </a:rPr>
              <a:t>,</a:t>
            </a:r>
            <a:r>
              <a:rPr lang="en-US" sz="2100">
                <a:solidFill>
                  <a:schemeClr val="accent1"/>
                </a:solidFill>
                <a:latin typeface="Neue Haas Grotesk Text Pro"/>
                <a:ea typeface="MS Mincho"/>
                <a:cs typeface="Times New Roman"/>
              </a:rPr>
              <a:t> </a:t>
            </a:r>
            <a:r>
              <a:rPr lang="en-US" sz="2100">
                <a:latin typeface="Neue Haas Grotesk Text Pro"/>
                <a:ea typeface="MS Mincho"/>
                <a:cs typeface="Times New Roman"/>
              </a:rPr>
              <a:t>not acknowledged by healthcare &amp; emergency response organizations</a:t>
            </a:r>
          </a:p>
          <a:p>
            <a:pPr marL="342900" indent="-342900">
              <a:lnSpc>
                <a:spcPct val="107000"/>
              </a:lnSpc>
              <a:spcAft>
                <a:spcPts val="400"/>
              </a:spcAft>
              <a:buFont typeface="Arial" panose="020B0604020202020204" pitchFamily="34" charset="0"/>
              <a:buChar char="•"/>
            </a:pPr>
            <a:r>
              <a:rPr lang="en-US" sz="2100">
                <a:latin typeface="Neue Haas Grotesk Text Pro"/>
                <a:ea typeface="MS Mincho"/>
                <a:cs typeface="Times New Roman"/>
              </a:rPr>
              <a:t>Adverse </a:t>
            </a:r>
            <a:r>
              <a:rPr lang="en-US" sz="2100" b="1">
                <a:solidFill>
                  <a:schemeClr val="accent1"/>
                </a:solidFill>
                <a:latin typeface="Neue Haas Grotesk Text Pro"/>
                <a:ea typeface="MS Mincho"/>
                <a:cs typeface="Times New Roman"/>
              </a:rPr>
              <a:t>mental health impacts</a:t>
            </a:r>
            <a:r>
              <a:rPr lang="en-US" sz="2100">
                <a:latin typeface="Neue Haas Grotesk Text Pro"/>
                <a:ea typeface="MS Mincho"/>
                <a:cs typeface="Times New Roman"/>
              </a:rPr>
              <a:t>, especially among displaced &amp; indigenous people</a:t>
            </a:r>
          </a:p>
          <a:p>
            <a:pPr marL="342900" indent="-342900">
              <a:lnSpc>
                <a:spcPct val="107000"/>
              </a:lnSpc>
              <a:spcAft>
                <a:spcPts val="400"/>
              </a:spcAft>
              <a:buFont typeface="Arial" panose="020B0604020202020204" pitchFamily="34" charset="0"/>
              <a:buChar char="•"/>
            </a:pPr>
            <a:r>
              <a:rPr lang="en-US" sz="2100" b="1">
                <a:solidFill>
                  <a:schemeClr val="accent1"/>
                </a:solidFill>
                <a:latin typeface="Neue Haas Grotesk Text Pro"/>
                <a:ea typeface="MS Mincho"/>
                <a:cs typeface="Times New Roman"/>
              </a:rPr>
              <a:t>Lack of research </a:t>
            </a:r>
            <a:r>
              <a:rPr lang="en-US" sz="2100">
                <a:latin typeface="Neue Haas Grotesk Text Pro"/>
                <a:ea typeface="MS Mincho"/>
                <a:cs typeface="Times New Roman"/>
              </a:rPr>
              <a:t>on climate impacts to gender minorities outside of natural disasters</a:t>
            </a:r>
          </a:p>
        </p:txBody>
      </p:sp>
    </p:spTree>
    <p:extLst>
      <p:ext uri="{BB962C8B-B14F-4D97-AF65-F5344CB8AC3E}">
        <p14:creationId xmlns:p14="http://schemas.microsoft.com/office/powerpoint/2010/main" val="34580574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804D94-0E95-1228-E37B-B54DF1938687}"/>
              </a:ext>
            </a:extLst>
          </p:cNvPr>
          <p:cNvSpPr>
            <a:spLocks noGrp="1"/>
          </p:cNvSpPr>
          <p:nvPr>
            <p:ph type="title" idx="4294967295"/>
          </p:nvPr>
        </p:nvSpPr>
        <p:spPr>
          <a:xfrm>
            <a:off x="498475" y="547688"/>
            <a:ext cx="7259638" cy="149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chemeClr val="tx2"/>
                </a:solidFill>
                <a:effectLst/>
                <a:uLnTx/>
                <a:uFillTx/>
                <a:latin typeface="+mj-lt"/>
                <a:ea typeface="+mn-ea"/>
                <a:cs typeface="+mn-cs"/>
              </a:rPr>
              <a:t>Consultation Sessions</a:t>
            </a:r>
          </a:p>
        </p:txBody>
      </p:sp>
      <p:pic>
        <p:nvPicPr>
          <p:cNvPr id="12" name="Picture 11" descr="California Department of Public Health logo">
            <a:extLst>
              <a:ext uri="{FF2B5EF4-FFF2-40B4-BE49-F238E27FC236}">
                <a16:creationId xmlns:a16="http://schemas.microsoft.com/office/drawing/2014/main" id="{D3417DCC-BFA5-427B-8FF9-45683590BFC2}"/>
              </a:ext>
            </a:extLst>
          </p:cNvPr>
          <p:cNvPicPr>
            <a:picLocks noChangeAspect="1"/>
          </p:cNvPicPr>
          <p:nvPr/>
        </p:nvPicPr>
        <p:blipFill>
          <a:blip r:embed="rId2"/>
          <a:stretch>
            <a:fillRect/>
          </a:stretch>
        </p:blipFill>
        <p:spPr>
          <a:xfrm>
            <a:off x="1942114" y="1730343"/>
            <a:ext cx="3933825" cy="1943100"/>
          </a:xfrm>
          <a:prstGeom prst="rect">
            <a:avLst/>
          </a:prstGeom>
        </p:spPr>
      </p:pic>
      <p:pic>
        <p:nvPicPr>
          <p:cNvPr id="6" name="Picture 5" descr="Gender Equity Policy Institue logo">
            <a:extLst>
              <a:ext uri="{FF2B5EF4-FFF2-40B4-BE49-F238E27FC236}">
                <a16:creationId xmlns:a16="http://schemas.microsoft.com/office/drawing/2014/main" id="{DED9F87C-5155-1B18-F3C4-82E8B2F1C6AF}"/>
              </a:ext>
            </a:extLst>
          </p:cNvPr>
          <p:cNvPicPr>
            <a:picLocks noChangeAspect="1"/>
          </p:cNvPicPr>
          <p:nvPr/>
        </p:nvPicPr>
        <p:blipFill>
          <a:blip r:embed="rId3"/>
          <a:stretch>
            <a:fillRect/>
          </a:stretch>
        </p:blipFill>
        <p:spPr>
          <a:xfrm>
            <a:off x="2738925" y="3862057"/>
            <a:ext cx="2848620" cy="1676400"/>
          </a:xfrm>
          <a:prstGeom prst="rect">
            <a:avLst/>
          </a:prstGeom>
        </p:spPr>
      </p:pic>
      <p:pic>
        <p:nvPicPr>
          <p:cNvPr id="8" name="Picture 7" descr="Transgender health and wellness center logo">
            <a:extLst>
              <a:ext uri="{FF2B5EF4-FFF2-40B4-BE49-F238E27FC236}">
                <a16:creationId xmlns:a16="http://schemas.microsoft.com/office/drawing/2014/main" id="{33CE35B3-AE2E-3EEC-C846-47592C43E60E}"/>
              </a:ext>
            </a:extLst>
          </p:cNvPr>
          <p:cNvPicPr>
            <a:picLocks noChangeAspect="1"/>
          </p:cNvPicPr>
          <p:nvPr/>
        </p:nvPicPr>
        <p:blipFill>
          <a:blip r:embed="rId4"/>
          <a:stretch>
            <a:fillRect/>
          </a:stretch>
        </p:blipFill>
        <p:spPr>
          <a:xfrm>
            <a:off x="6334171" y="2070366"/>
            <a:ext cx="3781425" cy="1152525"/>
          </a:xfrm>
          <a:prstGeom prst="rect">
            <a:avLst/>
          </a:prstGeom>
        </p:spPr>
      </p:pic>
      <p:pic>
        <p:nvPicPr>
          <p:cNvPr id="10" name="Picture 9" descr="LGBTQ Community Center of the Desert logo">
            <a:extLst>
              <a:ext uri="{FF2B5EF4-FFF2-40B4-BE49-F238E27FC236}">
                <a16:creationId xmlns:a16="http://schemas.microsoft.com/office/drawing/2014/main" id="{00EA7839-A4B1-5569-729A-4CBDFE39B472}"/>
              </a:ext>
            </a:extLst>
          </p:cNvPr>
          <p:cNvPicPr>
            <a:picLocks noChangeAspect="1"/>
          </p:cNvPicPr>
          <p:nvPr/>
        </p:nvPicPr>
        <p:blipFill>
          <a:blip r:embed="rId5"/>
          <a:stretch>
            <a:fillRect/>
          </a:stretch>
        </p:blipFill>
        <p:spPr>
          <a:xfrm>
            <a:off x="6224212" y="3862057"/>
            <a:ext cx="4229100" cy="1676400"/>
          </a:xfrm>
          <a:prstGeom prst="rect">
            <a:avLst/>
          </a:prstGeom>
        </p:spPr>
      </p:pic>
    </p:spTree>
    <p:extLst>
      <p:ext uri="{BB962C8B-B14F-4D97-AF65-F5344CB8AC3E}">
        <p14:creationId xmlns:p14="http://schemas.microsoft.com/office/powerpoint/2010/main" val="863171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713949-1981-E799-BE44-510168E207AE}"/>
              </a:ext>
            </a:extLst>
          </p:cNvPr>
          <p:cNvSpPr>
            <a:spLocks noGrp="1"/>
          </p:cNvSpPr>
          <p:nvPr>
            <p:ph type="title" idx="4294967295"/>
          </p:nvPr>
        </p:nvSpPr>
        <p:spPr>
          <a:xfrm>
            <a:off x="674688" y="2681288"/>
            <a:ext cx="8799979" cy="149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tx2"/>
                </a:solidFill>
                <a:ea typeface="+mn-ea"/>
                <a:cs typeface="+mn-cs"/>
              </a:rPr>
              <a:t>Item 2 | Public Comment</a:t>
            </a:r>
          </a:p>
        </p:txBody>
      </p:sp>
    </p:spTree>
    <p:extLst>
      <p:ext uri="{BB962C8B-B14F-4D97-AF65-F5344CB8AC3E}">
        <p14:creationId xmlns:p14="http://schemas.microsoft.com/office/powerpoint/2010/main" val="27689129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5C485-EFF1-1A4E-41DA-F1BD90CBD0E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359A63F-B08A-54D9-CE58-0E3FFC7564CE}"/>
              </a:ext>
            </a:extLst>
          </p:cNvPr>
          <p:cNvSpPr>
            <a:spLocks noGrp="1"/>
          </p:cNvSpPr>
          <p:nvPr>
            <p:ph type="title" idx="4294967295"/>
          </p:nvPr>
        </p:nvSpPr>
        <p:spPr>
          <a:xfrm>
            <a:off x="498954" y="262430"/>
            <a:ext cx="11425795" cy="7921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chemeClr val="tx2"/>
                </a:solidFill>
                <a:effectLst/>
                <a:uLnTx/>
                <a:uFillTx/>
                <a:latin typeface="+mj-lt"/>
                <a:ea typeface="+mn-ea"/>
                <a:cs typeface="+mn-cs"/>
              </a:rPr>
              <a:t>Consultation Sessions for Vulnerable Communities Definition</a:t>
            </a:r>
          </a:p>
        </p:txBody>
      </p:sp>
      <p:sp>
        <p:nvSpPr>
          <p:cNvPr id="7" name="Text Placeholder 6">
            <a:extLst>
              <a:ext uri="{FF2B5EF4-FFF2-40B4-BE49-F238E27FC236}">
                <a16:creationId xmlns:a16="http://schemas.microsoft.com/office/drawing/2014/main" id="{3D291B60-F262-39FF-EAC7-0BA01FA1200F}"/>
              </a:ext>
            </a:extLst>
          </p:cNvPr>
          <p:cNvSpPr>
            <a:spLocks noGrp="1"/>
          </p:cNvSpPr>
          <p:nvPr>
            <p:ph type="body" sz="quarter" idx="14"/>
          </p:nvPr>
        </p:nvSpPr>
        <p:spPr>
          <a:xfrm>
            <a:off x="498954" y="1539091"/>
            <a:ext cx="8351132" cy="4339196"/>
          </a:xfrm>
        </p:spPr>
        <p:txBody>
          <a:bodyPr>
            <a:normAutofit fontScale="25000" lnSpcReduction="20000"/>
          </a:bodyPr>
          <a:lstStyle/>
          <a:p>
            <a:pPr marL="457200" indent="-457200">
              <a:buFont typeface="Arial" panose="020B0604020202020204" pitchFamily="34" charset="0"/>
              <a:buChar char="•"/>
            </a:pPr>
            <a:r>
              <a:rPr lang="en-US" sz="8800" b="1">
                <a:solidFill>
                  <a:schemeClr val="accent4"/>
                </a:solidFill>
              </a:rPr>
              <a:t>Intersectionality </a:t>
            </a:r>
            <a:r>
              <a:rPr lang="en-US" sz="8800"/>
              <a:t>heightens impacts for communities</a:t>
            </a:r>
            <a:endParaRPr lang="en-US" sz="8800" b="1"/>
          </a:p>
          <a:p>
            <a:pPr marL="457200" indent="-457200">
              <a:buFont typeface="Arial" panose="020B0604020202020204" pitchFamily="34" charset="0"/>
              <a:buChar char="•"/>
            </a:pPr>
            <a:r>
              <a:rPr lang="en-US" sz="8800" b="1">
                <a:solidFill>
                  <a:schemeClr val="accent4"/>
                </a:solidFill>
              </a:rPr>
              <a:t>Knowledge gaps </a:t>
            </a:r>
            <a:r>
              <a:rPr lang="en-US" sz="8800"/>
              <a:t>make addressing disproportionate effects of climate change on women and gender minorities difficult</a:t>
            </a:r>
          </a:p>
          <a:p>
            <a:pPr marL="457200" indent="-457200">
              <a:buFont typeface="Arial" panose="020B0604020202020204" pitchFamily="34" charset="0"/>
              <a:buChar char="•"/>
            </a:pPr>
            <a:r>
              <a:rPr lang="en-US" sz="8800"/>
              <a:t>1 in 3 women-led households are </a:t>
            </a:r>
            <a:r>
              <a:rPr lang="en-US" sz="8800" b="1">
                <a:solidFill>
                  <a:schemeClr val="accent4"/>
                </a:solidFill>
              </a:rPr>
              <a:t>energy burdened </a:t>
            </a:r>
            <a:r>
              <a:rPr lang="en-US" sz="8800"/>
              <a:t>and 2 in 3 are </a:t>
            </a:r>
            <a:r>
              <a:rPr lang="en-US" sz="8800" b="1">
                <a:solidFill>
                  <a:schemeClr val="accent4"/>
                </a:solidFill>
              </a:rPr>
              <a:t>rent burdened</a:t>
            </a:r>
          </a:p>
          <a:p>
            <a:pPr marL="457200" indent="-457200">
              <a:buFont typeface="Arial" panose="020B0604020202020204" pitchFamily="34" charset="0"/>
              <a:buChar char="•"/>
            </a:pPr>
            <a:r>
              <a:rPr lang="en-US" sz="8800"/>
              <a:t>Women spend </a:t>
            </a:r>
            <a:r>
              <a:rPr lang="en-US" sz="8800" b="1">
                <a:solidFill>
                  <a:schemeClr val="accent4"/>
                </a:solidFill>
              </a:rPr>
              <a:t>twice as much time </a:t>
            </a:r>
            <a:r>
              <a:rPr lang="en-US" sz="8800"/>
              <a:t>as men caring for children, which is exacerbated during climate disasters</a:t>
            </a:r>
          </a:p>
          <a:p>
            <a:pPr marL="457200" indent="-457200">
              <a:buFont typeface="Arial" panose="020B0604020202020204" pitchFamily="34" charset="0"/>
              <a:buChar char="•"/>
            </a:pPr>
            <a:r>
              <a:rPr lang="en-US" sz="8800"/>
              <a:t>Women are paid just </a:t>
            </a:r>
            <a:r>
              <a:rPr lang="en-US" sz="8800" b="1">
                <a:solidFill>
                  <a:schemeClr val="accent4"/>
                </a:solidFill>
              </a:rPr>
              <a:t>66 cents </a:t>
            </a:r>
            <a:r>
              <a:rPr lang="en-US" sz="8800"/>
              <a:t>for every dollar paid to white men. Green transition jobs disproportionately go to white men.</a:t>
            </a:r>
          </a:p>
          <a:p>
            <a:pPr marL="457200" indent="-457200">
              <a:buFont typeface="Arial" panose="020B0604020202020204" pitchFamily="34" charset="0"/>
              <a:buChar char="•"/>
            </a:pPr>
            <a:r>
              <a:rPr lang="en-US" sz="8800"/>
              <a:t>Gender minorities experience </a:t>
            </a:r>
            <a:r>
              <a:rPr lang="en-US" sz="8800" b="1">
                <a:solidFill>
                  <a:schemeClr val="accent4"/>
                </a:solidFill>
              </a:rPr>
              <a:t>disproportionate societal harms </a:t>
            </a:r>
            <a:r>
              <a:rPr lang="en-US" sz="8800"/>
              <a:t>related to safety, healthcare, challenges to rights, discrimination and hate, PTSD, hiring practices, lack of safety at home, targeting by law enforcement, and lack of safe spaces</a:t>
            </a:r>
          </a:p>
          <a:p>
            <a:pPr marL="457200" indent="-457200">
              <a:buFont typeface="Arial" panose="020B0604020202020204" pitchFamily="34" charset="0"/>
              <a:buChar char="•"/>
            </a:pPr>
            <a:r>
              <a:rPr lang="en-US" sz="8800"/>
              <a:t>People who are both trans &amp; neurodivergent have extra fear and are often </a:t>
            </a:r>
            <a:r>
              <a:rPr lang="en-US" sz="8800" b="1">
                <a:solidFill>
                  <a:schemeClr val="accent4"/>
                </a:solidFill>
              </a:rPr>
              <a:t>scared to access the help they need</a:t>
            </a:r>
          </a:p>
          <a:p>
            <a:pPr marL="457200" indent="-457200">
              <a:buFont typeface="Arial" panose="020B0604020202020204" pitchFamily="34" charset="0"/>
              <a:buChar char="•"/>
            </a:pPr>
            <a:endParaRPr lang="en-US" sz="2000"/>
          </a:p>
          <a:p>
            <a:pPr marL="457200" indent="-457200">
              <a:buFont typeface="Arial" panose="020B0604020202020204" pitchFamily="34" charset="0"/>
              <a:buChar char="•"/>
            </a:pPr>
            <a:endParaRPr lang="en-US" sz="2000"/>
          </a:p>
          <a:p>
            <a:pPr marL="457200" indent="-457200">
              <a:buFont typeface="Arial" panose="020B0604020202020204" pitchFamily="34" charset="0"/>
              <a:buChar char="•"/>
            </a:pPr>
            <a:endParaRPr lang="en-US" sz="2000"/>
          </a:p>
          <a:p>
            <a:pPr marL="457200" indent="-457200">
              <a:buFont typeface="Arial" panose="020B0604020202020204" pitchFamily="34" charset="0"/>
              <a:buChar char="•"/>
            </a:pPr>
            <a:endParaRPr lang="en-US" sz="2000"/>
          </a:p>
          <a:p>
            <a:pPr marL="457200" indent="-457200">
              <a:buFont typeface="Arial" panose="020B0604020202020204" pitchFamily="34" charset="0"/>
              <a:buChar char="•"/>
            </a:pPr>
            <a:endParaRPr lang="en-US" sz="2000"/>
          </a:p>
        </p:txBody>
      </p:sp>
      <p:pic>
        <p:nvPicPr>
          <p:cNvPr id="4" name="Graphic 3" descr="Meeting with solid fill">
            <a:extLst>
              <a:ext uri="{FF2B5EF4-FFF2-40B4-BE49-F238E27FC236}">
                <a16:creationId xmlns:a16="http://schemas.microsoft.com/office/drawing/2014/main" id="{A76EDD29-9D93-9F17-7F77-98A4EDFCF7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6453" y="2059370"/>
            <a:ext cx="2626092" cy="2626092"/>
          </a:xfrm>
          <a:prstGeom prst="rect">
            <a:avLst/>
          </a:prstGeom>
        </p:spPr>
      </p:pic>
      <p:sp>
        <p:nvSpPr>
          <p:cNvPr id="5" name="Rectangle: Rounded Corners 4" descr="icon">
            <a:extLst>
              <a:ext uri="{FF2B5EF4-FFF2-40B4-BE49-F238E27FC236}">
                <a16:creationId xmlns:a16="http://schemas.microsoft.com/office/drawing/2014/main" id="{429EC041-F693-CF04-11E1-98CF647CF7C6}"/>
              </a:ext>
            </a:extLst>
          </p:cNvPr>
          <p:cNvSpPr/>
          <p:nvPr/>
        </p:nvSpPr>
        <p:spPr>
          <a:xfrm>
            <a:off x="8965952" y="2236206"/>
            <a:ext cx="2727094" cy="2272420"/>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4875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descr="Overview of feedback received on the vulnerable communities definition. Include &quot;gender&quot; or &quot;gender equity, &quot;gender and/or identify&quot;, &quot;sex and gender identity&quot;, &quot;gender&quot; OR &quot;gender and gender identity&quot;. Exclude &quot;sex,&quot; &quot;gender identity&quot; by itself, and &quot;identification.&quot; ">
            <a:extLst>
              <a:ext uri="{FF2B5EF4-FFF2-40B4-BE49-F238E27FC236}">
                <a16:creationId xmlns:a16="http://schemas.microsoft.com/office/drawing/2014/main" id="{7CDB492C-5C39-2BCB-55A3-D23DBC8597C4}"/>
              </a:ext>
            </a:extLst>
          </p:cNvPr>
          <p:cNvSpPr/>
          <p:nvPr/>
        </p:nvSpPr>
        <p:spPr>
          <a:xfrm>
            <a:off x="358346" y="1177892"/>
            <a:ext cx="7451992" cy="3199692"/>
          </a:xfrm>
          <a:prstGeom prst="rect">
            <a:avLst/>
          </a:prstGeom>
          <a:solidFill>
            <a:schemeClr val="accent3">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54C2C67-CCA7-0A4E-5097-476A0B86F8BF}"/>
              </a:ext>
            </a:extLst>
          </p:cNvPr>
          <p:cNvSpPr>
            <a:spLocks noGrp="1"/>
          </p:cNvSpPr>
          <p:nvPr>
            <p:ph type="title" idx="4294967295"/>
          </p:nvPr>
        </p:nvSpPr>
        <p:spPr>
          <a:xfrm>
            <a:off x="190500" y="493713"/>
            <a:ext cx="12349163" cy="9461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chemeClr val="tx2"/>
                </a:solidFill>
                <a:effectLst/>
                <a:uLnTx/>
                <a:uFillTx/>
                <a:latin typeface="+mj-lt"/>
                <a:ea typeface="+mn-ea"/>
                <a:cs typeface="+mn-cs"/>
              </a:rPr>
              <a:t>Feedback on Vulnerable Communities Definition</a:t>
            </a:r>
          </a:p>
        </p:txBody>
      </p:sp>
      <p:sp>
        <p:nvSpPr>
          <p:cNvPr id="3" name="Text Placeholder 2">
            <a:extLst>
              <a:ext uri="{FF2B5EF4-FFF2-40B4-BE49-F238E27FC236}">
                <a16:creationId xmlns:a16="http://schemas.microsoft.com/office/drawing/2014/main" id="{DF757710-25D4-58E9-C55D-A91E44B98675}"/>
              </a:ext>
            </a:extLst>
          </p:cNvPr>
          <p:cNvSpPr>
            <a:spLocks noGrp="1"/>
          </p:cNvSpPr>
          <p:nvPr>
            <p:ph type="body" sz="quarter" idx="14"/>
          </p:nvPr>
        </p:nvSpPr>
        <p:spPr>
          <a:xfrm>
            <a:off x="498955" y="1822986"/>
            <a:ext cx="7451992" cy="2554598"/>
          </a:xfrm>
        </p:spPr>
        <p:txBody>
          <a:bodyPr/>
          <a:lstStyle/>
          <a:p>
            <a:pPr marL="457200" indent="-457200">
              <a:buFont typeface="Arial" panose="020B0604020202020204" pitchFamily="34" charset="0"/>
              <a:buChar char="•"/>
            </a:pPr>
            <a:r>
              <a:rPr lang="en-US"/>
              <a:t>“Gender” </a:t>
            </a:r>
            <a:r>
              <a:rPr lang="en-US" u="sng"/>
              <a:t>or</a:t>
            </a:r>
            <a:r>
              <a:rPr lang="en-US"/>
              <a:t> “gender identity”, not both</a:t>
            </a:r>
          </a:p>
          <a:p>
            <a:pPr marL="457200" indent="-457200">
              <a:buFont typeface="Arial" panose="020B0604020202020204" pitchFamily="34" charset="0"/>
              <a:buChar char="•"/>
            </a:pPr>
            <a:r>
              <a:rPr lang="en-US"/>
              <a:t>“Gender and/or identity”</a:t>
            </a:r>
          </a:p>
          <a:p>
            <a:pPr marL="457200" indent="-457200">
              <a:buFont typeface="Arial" panose="020B0604020202020204" pitchFamily="34" charset="0"/>
              <a:buChar char="•"/>
            </a:pPr>
            <a:r>
              <a:rPr lang="en-US"/>
              <a:t>“Sex and gender identity”</a:t>
            </a:r>
          </a:p>
          <a:p>
            <a:pPr marL="457200" indent="-457200">
              <a:buFont typeface="Arial" panose="020B0604020202020204" pitchFamily="34" charset="0"/>
              <a:buChar char="•"/>
            </a:pPr>
            <a:r>
              <a:rPr lang="en-US"/>
              <a:t>“Gender” </a:t>
            </a:r>
            <a:r>
              <a:rPr lang="en-US" u="sng"/>
              <a:t>or</a:t>
            </a:r>
            <a:r>
              <a:rPr lang="en-US"/>
              <a:t> “gender and gender identity”</a:t>
            </a:r>
          </a:p>
          <a:p>
            <a:pPr marL="457200" indent="-457200">
              <a:buFont typeface="Arial" panose="020B0604020202020204" pitchFamily="34" charset="0"/>
              <a:buChar char="•"/>
            </a:pPr>
            <a:r>
              <a:rPr lang="en-US"/>
              <a:t>Add statement on intersectionality</a:t>
            </a:r>
          </a:p>
          <a:p>
            <a:endParaRPr lang="en-US"/>
          </a:p>
        </p:txBody>
      </p:sp>
      <p:sp>
        <p:nvSpPr>
          <p:cNvPr id="5" name="TextBox 4">
            <a:extLst>
              <a:ext uri="{FF2B5EF4-FFF2-40B4-BE49-F238E27FC236}">
                <a16:creationId xmlns:a16="http://schemas.microsoft.com/office/drawing/2014/main" id="{35E5362E-471C-56C0-B1A1-14347759053F}"/>
              </a:ext>
            </a:extLst>
          </p:cNvPr>
          <p:cNvSpPr txBox="1"/>
          <p:nvPr/>
        </p:nvSpPr>
        <p:spPr>
          <a:xfrm>
            <a:off x="498955" y="1177892"/>
            <a:ext cx="1528239" cy="523220"/>
          </a:xfrm>
          <a:prstGeom prst="rect">
            <a:avLst/>
          </a:prstGeom>
          <a:noFill/>
        </p:spPr>
        <p:txBody>
          <a:bodyPr wrap="none" rtlCol="0">
            <a:spAutoFit/>
          </a:bodyPr>
          <a:lstStyle/>
          <a:p>
            <a:r>
              <a:rPr lang="en-US" sz="2800" b="1"/>
              <a:t>Include:</a:t>
            </a:r>
          </a:p>
        </p:txBody>
      </p:sp>
      <p:grpSp>
        <p:nvGrpSpPr>
          <p:cNvPr id="4" name="Group 3" descr="Exlude sex, gender identity by iteself, and identification in teh definition. ">
            <a:extLst>
              <a:ext uri="{FF2B5EF4-FFF2-40B4-BE49-F238E27FC236}">
                <a16:creationId xmlns:a16="http://schemas.microsoft.com/office/drawing/2014/main" id="{010D3703-8890-09DC-1BF7-0A43CBC2C747}"/>
              </a:ext>
            </a:extLst>
          </p:cNvPr>
          <p:cNvGrpSpPr/>
          <p:nvPr/>
        </p:nvGrpSpPr>
        <p:grpSpPr>
          <a:xfrm>
            <a:off x="5299147" y="4483100"/>
            <a:ext cx="6766033" cy="2374900"/>
            <a:chOff x="5299147" y="4041457"/>
            <a:chExt cx="6766033" cy="2816543"/>
          </a:xfrm>
        </p:grpSpPr>
        <p:sp>
          <p:nvSpPr>
            <p:cNvPr id="15" name="Rectangle 14">
              <a:extLst>
                <a:ext uri="{FF2B5EF4-FFF2-40B4-BE49-F238E27FC236}">
                  <a16:creationId xmlns:a16="http://schemas.microsoft.com/office/drawing/2014/main" id="{E72904D6-355F-D819-6EC4-C1ADABB38782}"/>
                </a:ext>
              </a:extLst>
            </p:cNvPr>
            <p:cNvSpPr/>
            <p:nvPr/>
          </p:nvSpPr>
          <p:spPr>
            <a:xfrm>
              <a:off x="5325761" y="4041457"/>
              <a:ext cx="6739419" cy="2614070"/>
            </a:xfrm>
            <a:prstGeom prst="rect">
              <a:avLst/>
            </a:prstGeom>
            <a:solidFill>
              <a:schemeClr val="accent4">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9A5EB42-E816-0BA2-402F-89788CD0BCEB}"/>
                </a:ext>
              </a:extLst>
            </p:cNvPr>
            <p:cNvSpPr txBox="1"/>
            <p:nvPr/>
          </p:nvSpPr>
          <p:spPr>
            <a:xfrm>
              <a:off x="5299147" y="4162475"/>
              <a:ext cx="1593706" cy="954107"/>
            </a:xfrm>
            <a:prstGeom prst="rect">
              <a:avLst/>
            </a:prstGeom>
            <a:noFill/>
          </p:spPr>
          <p:txBody>
            <a:bodyPr wrap="none" rtlCol="0">
              <a:spAutoFit/>
            </a:bodyPr>
            <a:lstStyle/>
            <a:p>
              <a:pPr algn="r"/>
              <a:r>
                <a:rPr lang="en-US" sz="2800" b="1"/>
                <a:t>Exclude:</a:t>
              </a:r>
            </a:p>
            <a:p>
              <a:pPr algn="r"/>
              <a:endParaRPr lang="en-US" sz="2800" b="1"/>
            </a:p>
          </p:txBody>
        </p:sp>
        <p:sp>
          <p:nvSpPr>
            <p:cNvPr id="7" name="Text Placeholder 2">
              <a:extLst>
                <a:ext uri="{FF2B5EF4-FFF2-40B4-BE49-F238E27FC236}">
                  <a16:creationId xmlns:a16="http://schemas.microsoft.com/office/drawing/2014/main" id="{EC7A3CF8-FC5D-4AA1-691A-D72927D188E9}"/>
                </a:ext>
              </a:extLst>
            </p:cNvPr>
            <p:cNvSpPr txBox="1">
              <a:spLocks/>
            </p:cNvSpPr>
            <p:nvPr/>
          </p:nvSpPr>
          <p:spPr>
            <a:xfrm>
              <a:off x="5583232" y="4705647"/>
              <a:ext cx="6476261" cy="215235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a:t>“Sex"</a:t>
              </a:r>
            </a:p>
            <a:p>
              <a:pPr marL="457200" indent="-457200">
                <a:buFont typeface="Arial" panose="020B0604020202020204" pitchFamily="34" charset="0"/>
                <a:buChar char="•"/>
              </a:pPr>
              <a:r>
                <a:rPr lang="en-US"/>
                <a:t>“Gender identity” alone</a:t>
              </a:r>
            </a:p>
            <a:p>
              <a:pPr marL="457200" indent="-457200">
                <a:buFont typeface="Arial" panose="020B0604020202020204" pitchFamily="34" charset="0"/>
                <a:buChar char="•"/>
              </a:pPr>
              <a:r>
                <a:rPr lang="en-US"/>
                <a:t>“Identification”</a:t>
              </a:r>
            </a:p>
            <a:p>
              <a:pPr marL="457200" indent="-457200">
                <a:buFont typeface="Arial" panose="020B0604020202020204" pitchFamily="34" charset="0"/>
                <a:buChar char="•"/>
              </a:pPr>
              <a:endParaRPr lang="en-US"/>
            </a:p>
          </p:txBody>
        </p:sp>
      </p:grpSp>
    </p:spTree>
    <p:extLst>
      <p:ext uri="{BB962C8B-B14F-4D97-AF65-F5344CB8AC3E}">
        <p14:creationId xmlns:p14="http://schemas.microsoft.com/office/powerpoint/2010/main" val="20885056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14261-0EA1-0367-2000-A3F5EAEA15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77A7B2C-DC63-C0C4-2744-0E46946F8FB3}"/>
              </a:ext>
            </a:extLst>
          </p:cNvPr>
          <p:cNvSpPr>
            <a:spLocks noGrp="1"/>
          </p:cNvSpPr>
          <p:nvPr>
            <p:ph type="title" idx="4294967295"/>
          </p:nvPr>
        </p:nvSpPr>
        <p:spPr>
          <a:xfrm>
            <a:off x="88900" y="547688"/>
            <a:ext cx="12014200" cy="149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chemeClr val="tx2"/>
                </a:solidFill>
                <a:effectLst/>
                <a:uLnTx/>
                <a:uFillTx/>
                <a:latin typeface="+mj-lt"/>
                <a:ea typeface="+mn-ea"/>
                <a:cs typeface="+mn-cs"/>
              </a:rPr>
              <a:t>Subcommittee Survey Results</a:t>
            </a:r>
          </a:p>
        </p:txBody>
      </p:sp>
      <p:graphicFrame>
        <p:nvGraphicFramePr>
          <p:cNvPr id="4" name="Chart 3">
            <a:extLst>
              <a:ext uri="{FF2B5EF4-FFF2-40B4-BE49-F238E27FC236}">
                <a16:creationId xmlns:a16="http://schemas.microsoft.com/office/drawing/2014/main" id="{BE3EDD0D-20A9-131C-77B9-D09CEB62DB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3540073"/>
              </p:ext>
            </p:extLst>
          </p:nvPr>
        </p:nvGraphicFramePr>
        <p:xfrm>
          <a:off x="2427042" y="2545191"/>
          <a:ext cx="2844800" cy="2112434"/>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a:extLst>
              <a:ext uri="{FF2B5EF4-FFF2-40B4-BE49-F238E27FC236}">
                <a16:creationId xmlns:a16="http://schemas.microsoft.com/office/drawing/2014/main" id="{B5F8192C-0674-ED0E-F138-33B1F7267577}"/>
              </a:ext>
              <a:ext uri="{C183D7F6-B498-43B3-948B-1728B52AA6E4}">
                <adec:decorative xmlns:adec="http://schemas.microsoft.com/office/drawing/2017/decorative" val="1"/>
              </a:ext>
            </a:extLst>
          </p:cNvPr>
          <p:cNvSpPr/>
          <p:nvPr/>
        </p:nvSpPr>
        <p:spPr>
          <a:xfrm>
            <a:off x="402894" y="2533941"/>
            <a:ext cx="1847850" cy="1847088"/>
          </a:xfrm>
          <a:prstGeom prst="ellipse">
            <a:avLst/>
          </a:prstGeom>
          <a:ln w="28575">
            <a:solidFill>
              <a:srgbClr val="10395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b="1">
                <a:solidFill>
                  <a:schemeClr val="tx1"/>
                </a:solidFill>
              </a:rPr>
              <a:t>Yes</a:t>
            </a:r>
          </a:p>
          <a:p>
            <a:pPr algn="ctr"/>
            <a:r>
              <a:rPr lang="en-US" b="1">
                <a:solidFill>
                  <a:schemeClr val="tx1"/>
                </a:solidFill>
              </a:rPr>
              <a:t>100%</a:t>
            </a:r>
          </a:p>
        </p:txBody>
      </p:sp>
      <p:graphicFrame>
        <p:nvGraphicFramePr>
          <p:cNvPr id="12" name="Chart 11">
            <a:extLst>
              <a:ext uri="{FF2B5EF4-FFF2-40B4-BE49-F238E27FC236}">
                <a16:creationId xmlns:a16="http://schemas.microsoft.com/office/drawing/2014/main" id="{8D5B28C4-1E6B-C467-874A-D424FFEDDB2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2509154"/>
              </p:ext>
            </p:extLst>
          </p:nvPr>
        </p:nvGraphicFramePr>
        <p:xfrm>
          <a:off x="2274642" y="2392791"/>
          <a:ext cx="2844800" cy="2112434"/>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17950279-B7C3-52F8-FDB5-F9D5113C0DA3}"/>
              </a:ext>
              <a:ext uri="{C183D7F6-B498-43B3-948B-1728B52AA6E4}">
                <adec:decorative xmlns:adec="http://schemas.microsoft.com/office/drawing/2017/decorative" val="0"/>
              </a:ext>
            </a:extLst>
          </p:cNvPr>
          <p:cNvSpPr txBox="1"/>
          <p:nvPr/>
        </p:nvSpPr>
        <p:spPr>
          <a:xfrm>
            <a:off x="775379" y="4576940"/>
            <a:ext cx="1148070" cy="923330"/>
          </a:xfrm>
          <a:prstGeom prst="rect">
            <a:avLst/>
          </a:prstGeom>
          <a:noFill/>
        </p:spPr>
        <p:txBody>
          <a:bodyPr wrap="none" rtlCol="0">
            <a:spAutoFit/>
          </a:bodyPr>
          <a:lstStyle/>
          <a:p>
            <a:pPr algn="ctr"/>
            <a:r>
              <a:rPr lang="en-US"/>
              <a:t>Include</a:t>
            </a:r>
          </a:p>
          <a:p>
            <a:pPr algn="ctr"/>
            <a:r>
              <a:rPr lang="en-US" b="1"/>
              <a:t>GENDER </a:t>
            </a:r>
          </a:p>
          <a:p>
            <a:pPr algn="ctr"/>
            <a:r>
              <a:rPr lang="en-US"/>
              <a:t>100% Yes</a:t>
            </a:r>
          </a:p>
        </p:txBody>
      </p:sp>
      <p:sp>
        <p:nvSpPr>
          <p:cNvPr id="13" name="TextBox 12">
            <a:extLst>
              <a:ext uri="{FF2B5EF4-FFF2-40B4-BE49-F238E27FC236}">
                <a16:creationId xmlns:a16="http://schemas.microsoft.com/office/drawing/2014/main" id="{C5E408C1-7BBA-D4B8-957C-8B67C6B92F76}"/>
              </a:ext>
              <a:ext uri="{C183D7F6-B498-43B3-948B-1728B52AA6E4}">
                <adec:decorative xmlns:adec="http://schemas.microsoft.com/office/drawing/2017/decorative" val="0"/>
              </a:ext>
            </a:extLst>
          </p:cNvPr>
          <p:cNvSpPr txBox="1"/>
          <p:nvPr/>
        </p:nvSpPr>
        <p:spPr>
          <a:xfrm>
            <a:off x="2625801" y="4606541"/>
            <a:ext cx="2121350" cy="923330"/>
          </a:xfrm>
          <a:prstGeom prst="rect">
            <a:avLst/>
          </a:prstGeom>
          <a:noFill/>
        </p:spPr>
        <p:txBody>
          <a:bodyPr wrap="none" rtlCol="0">
            <a:spAutoFit/>
          </a:bodyPr>
          <a:lstStyle/>
          <a:p>
            <a:pPr algn="ctr"/>
            <a:r>
              <a:rPr lang="en-US"/>
              <a:t>Include</a:t>
            </a:r>
          </a:p>
          <a:p>
            <a:pPr algn="ctr"/>
            <a:r>
              <a:rPr lang="en-US" b="1"/>
              <a:t>GENDER IDENTITY</a:t>
            </a:r>
          </a:p>
          <a:p>
            <a:pPr algn="ctr"/>
            <a:r>
              <a:rPr lang="en-US"/>
              <a:t>73% No</a:t>
            </a:r>
          </a:p>
        </p:txBody>
      </p:sp>
      <p:graphicFrame>
        <p:nvGraphicFramePr>
          <p:cNvPr id="15" name="Chart 14">
            <a:extLst>
              <a:ext uri="{FF2B5EF4-FFF2-40B4-BE49-F238E27FC236}">
                <a16:creationId xmlns:a16="http://schemas.microsoft.com/office/drawing/2014/main" id="{E7AB5769-DE6A-2CED-CA38-5C21932C35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0050184"/>
              </p:ext>
            </p:extLst>
          </p:nvPr>
        </p:nvGraphicFramePr>
        <p:xfrm>
          <a:off x="4618741" y="2413180"/>
          <a:ext cx="2844800" cy="2112434"/>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78797CB1-5B16-EDC3-97A8-516373221178}"/>
              </a:ext>
            </a:extLst>
          </p:cNvPr>
          <p:cNvSpPr txBox="1"/>
          <p:nvPr/>
        </p:nvSpPr>
        <p:spPr>
          <a:xfrm>
            <a:off x="5543496" y="4576940"/>
            <a:ext cx="973344" cy="923330"/>
          </a:xfrm>
          <a:prstGeom prst="rect">
            <a:avLst/>
          </a:prstGeom>
          <a:noFill/>
        </p:spPr>
        <p:txBody>
          <a:bodyPr wrap="none" rtlCol="0">
            <a:spAutoFit/>
          </a:bodyPr>
          <a:lstStyle/>
          <a:p>
            <a:pPr algn="ctr"/>
            <a:r>
              <a:rPr lang="en-US"/>
              <a:t>Include</a:t>
            </a:r>
          </a:p>
          <a:p>
            <a:pPr algn="ctr"/>
            <a:r>
              <a:rPr lang="en-US" b="1"/>
              <a:t>SEX</a:t>
            </a:r>
          </a:p>
          <a:p>
            <a:pPr algn="ctr"/>
            <a:r>
              <a:rPr lang="en-US"/>
              <a:t>45% No</a:t>
            </a:r>
          </a:p>
        </p:txBody>
      </p:sp>
      <p:sp>
        <p:nvSpPr>
          <p:cNvPr id="17" name="TextBox 16">
            <a:extLst>
              <a:ext uri="{FF2B5EF4-FFF2-40B4-BE49-F238E27FC236}">
                <a16:creationId xmlns:a16="http://schemas.microsoft.com/office/drawing/2014/main" id="{EA8DB67D-0FCB-0DC8-0755-AAB1968A6174}"/>
              </a:ext>
              <a:ext uri="{C183D7F6-B498-43B3-948B-1728B52AA6E4}">
                <adec:decorative xmlns:adec="http://schemas.microsoft.com/office/drawing/2017/decorative" val="1"/>
              </a:ext>
            </a:extLst>
          </p:cNvPr>
          <p:cNvSpPr txBox="1"/>
          <p:nvPr/>
        </p:nvSpPr>
        <p:spPr>
          <a:xfrm>
            <a:off x="3714079" y="2602513"/>
            <a:ext cx="630301" cy="646331"/>
          </a:xfrm>
          <a:prstGeom prst="rect">
            <a:avLst/>
          </a:prstGeom>
          <a:noFill/>
        </p:spPr>
        <p:txBody>
          <a:bodyPr wrap="none" rtlCol="0">
            <a:spAutoFit/>
          </a:bodyPr>
          <a:lstStyle/>
          <a:p>
            <a:pPr algn="ctr"/>
            <a:r>
              <a:rPr lang="en-US"/>
              <a:t>Yes</a:t>
            </a:r>
          </a:p>
          <a:p>
            <a:pPr algn="ctr"/>
            <a:r>
              <a:rPr lang="en-US"/>
              <a:t>18%</a:t>
            </a:r>
          </a:p>
        </p:txBody>
      </p:sp>
      <p:sp>
        <p:nvSpPr>
          <p:cNvPr id="18" name="TextBox 17">
            <a:extLst>
              <a:ext uri="{FF2B5EF4-FFF2-40B4-BE49-F238E27FC236}">
                <a16:creationId xmlns:a16="http://schemas.microsoft.com/office/drawing/2014/main" id="{C46DE6D0-BED9-86FF-6541-93B4C8D59FD2}"/>
              </a:ext>
              <a:ext uri="{C183D7F6-B498-43B3-948B-1728B52AA6E4}">
                <adec:decorative xmlns:adec="http://schemas.microsoft.com/office/drawing/2017/decorative" val="1"/>
              </a:ext>
            </a:extLst>
          </p:cNvPr>
          <p:cNvSpPr txBox="1"/>
          <p:nvPr/>
        </p:nvSpPr>
        <p:spPr>
          <a:xfrm>
            <a:off x="3382386" y="3511874"/>
            <a:ext cx="644728" cy="646331"/>
          </a:xfrm>
          <a:prstGeom prst="rect">
            <a:avLst/>
          </a:prstGeom>
          <a:noFill/>
        </p:spPr>
        <p:txBody>
          <a:bodyPr wrap="none" rtlCol="0">
            <a:spAutoFit/>
          </a:bodyPr>
          <a:lstStyle/>
          <a:p>
            <a:pPr algn="ctr"/>
            <a:r>
              <a:rPr lang="en-US" b="1"/>
              <a:t>No</a:t>
            </a:r>
          </a:p>
          <a:p>
            <a:pPr algn="ctr"/>
            <a:r>
              <a:rPr lang="en-US" b="1"/>
              <a:t>73%</a:t>
            </a:r>
          </a:p>
        </p:txBody>
      </p:sp>
      <p:sp>
        <p:nvSpPr>
          <p:cNvPr id="19" name="TextBox 18">
            <a:extLst>
              <a:ext uri="{FF2B5EF4-FFF2-40B4-BE49-F238E27FC236}">
                <a16:creationId xmlns:a16="http://schemas.microsoft.com/office/drawing/2014/main" id="{D1B5388B-1252-CC4B-A68C-CE13B296A6E6}"/>
              </a:ext>
              <a:ext uri="{C183D7F6-B498-43B3-948B-1728B52AA6E4}">
                <adec:decorative xmlns:adec="http://schemas.microsoft.com/office/drawing/2017/decorative" val="1"/>
              </a:ext>
            </a:extLst>
          </p:cNvPr>
          <p:cNvSpPr txBox="1"/>
          <p:nvPr/>
        </p:nvSpPr>
        <p:spPr>
          <a:xfrm>
            <a:off x="5563356" y="3584985"/>
            <a:ext cx="644728" cy="646331"/>
          </a:xfrm>
          <a:prstGeom prst="rect">
            <a:avLst/>
          </a:prstGeom>
          <a:noFill/>
        </p:spPr>
        <p:txBody>
          <a:bodyPr wrap="none" rtlCol="0">
            <a:spAutoFit/>
          </a:bodyPr>
          <a:lstStyle/>
          <a:p>
            <a:pPr algn="ctr"/>
            <a:r>
              <a:rPr lang="en-US" b="1"/>
              <a:t>No</a:t>
            </a:r>
          </a:p>
          <a:p>
            <a:pPr algn="ctr"/>
            <a:r>
              <a:rPr lang="en-US" b="1"/>
              <a:t>45%</a:t>
            </a:r>
          </a:p>
        </p:txBody>
      </p:sp>
      <p:sp>
        <p:nvSpPr>
          <p:cNvPr id="20" name="TextBox 19">
            <a:extLst>
              <a:ext uri="{FF2B5EF4-FFF2-40B4-BE49-F238E27FC236}">
                <a16:creationId xmlns:a16="http://schemas.microsoft.com/office/drawing/2014/main" id="{5514A569-9E2D-3A22-00E5-71DDC21642FB}"/>
              </a:ext>
              <a:ext uri="{C183D7F6-B498-43B3-948B-1728B52AA6E4}">
                <adec:decorative xmlns:adec="http://schemas.microsoft.com/office/drawing/2017/decorative" val="1"/>
              </a:ext>
            </a:extLst>
          </p:cNvPr>
          <p:cNvSpPr txBox="1"/>
          <p:nvPr/>
        </p:nvSpPr>
        <p:spPr>
          <a:xfrm>
            <a:off x="6220595" y="3007732"/>
            <a:ext cx="630301" cy="923330"/>
          </a:xfrm>
          <a:prstGeom prst="rect">
            <a:avLst/>
          </a:prstGeom>
          <a:noFill/>
        </p:spPr>
        <p:txBody>
          <a:bodyPr wrap="none" rtlCol="0">
            <a:spAutoFit/>
          </a:bodyPr>
          <a:lstStyle/>
          <a:p>
            <a:r>
              <a:rPr lang="en-US"/>
              <a:t>Yes</a:t>
            </a:r>
          </a:p>
          <a:p>
            <a:r>
              <a:rPr lang="en-US"/>
              <a:t>36%</a:t>
            </a:r>
          </a:p>
          <a:p>
            <a:pPr algn="ctr"/>
            <a:endParaRPr lang="en-US"/>
          </a:p>
        </p:txBody>
      </p:sp>
      <p:sp>
        <p:nvSpPr>
          <p:cNvPr id="21" name="TextBox 20">
            <a:extLst>
              <a:ext uri="{FF2B5EF4-FFF2-40B4-BE49-F238E27FC236}">
                <a16:creationId xmlns:a16="http://schemas.microsoft.com/office/drawing/2014/main" id="{D819E8C2-36B7-F0DF-1DF5-310596B10F7F}"/>
              </a:ext>
              <a:ext uri="{C183D7F6-B498-43B3-948B-1728B52AA6E4}">
                <adec:decorative xmlns:adec="http://schemas.microsoft.com/office/drawing/2017/decorative" val="1"/>
              </a:ext>
            </a:extLst>
          </p:cNvPr>
          <p:cNvSpPr txBox="1"/>
          <p:nvPr/>
        </p:nvSpPr>
        <p:spPr>
          <a:xfrm>
            <a:off x="4756625" y="1944678"/>
            <a:ext cx="1265218" cy="646331"/>
          </a:xfrm>
          <a:prstGeom prst="rect">
            <a:avLst/>
          </a:prstGeom>
          <a:noFill/>
        </p:spPr>
        <p:txBody>
          <a:bodyPr wrap="none" rtlCol="0">
            <a:spAutoFit/>
          </a:bodyPr>
          <a:lstStyle/>
          <a:p>
            <a:pPr algn="ctr"/>
            <a:r>
              <a:rPr lang="en-US"/>
              <a:t>No</a:t>
            </a:r>
          </a:p>
          <a:p>
            <a:pPr algn="ctr"/>
            <a:r>
              <a:rPr lang="en-US"/>
              <a:t>Preference</a:t>
            </a:r>
          </a:p>
        </p:txBody>
      </p:sp>
      <p:cxnSp>
        <p:nvCxnSpPr>
          <p:cNvPr id="23" name="Straight Connector 22">
            <a:extLst>
              <a:ext uri="{FF2B5EF4-FFF2-40B4-BE49-F238E27FC236}">
                <a16:creationId xmlns:a16="http://schemas.microsoft.com/office/drawing/2014/main" id="{A81CA31D-A6F0-E9D3-67FD-06A2520FA822}"/>
              </a:ext>
              <a:ext uri="{C183D7F6-B498-43B3-948B-1728B52AA6E4}">
                <adec:decorative xmlns:adec="http://schemas.microsoft.com/office/drawing/2017/decorative" val="1"/>
              </a:ext>
            </a:extLst>
          </p:cNvPr>
          <p:cNvCxnSpPr/>
          <p:nvPr/>
        </p:nvCxnSpPr>
        <p:spPr>
          <a:xfrm>
            <a:off x="5442175" y="2577636"/>
            <a:ext cx="108069" cy="102252"/>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3B97B4A-5DE9-8301-383D-B6ECE983620F}"/>
              </a:ext>
              <a:ext uri="{C183D7F6-B498-43B3-948B-1728B52AA6E4}">
                <adec:decorative xmlns:adec="http://schemas.microsoft.com/office/drawing/2017/decorative" val="1"/>
              </a:ext>
            </a:extLst>
          </p:cNvPr>
          <p:cNvSpPr txBox="1"/>
          <p:nvPr/>
        </p:nvSpPr>
        <p:spPr>
          <a:xfrm>
            <a:off x="5449806" y="2788735"/>
            <a:ext cx="741089" cy="646331"/>
          </a:xfrm>
          <a:prstGeom prst="rect">
            <a:avLst/>
          </a:prstGeom>
          <a:noFill/>
        </p:spPr>
        <p:txBody>
          <a:bodyPr wrap="square" rtlCol="0">
            <a:spAutoFit/>
          </a:bodyPr>
          <a:lstStyle/>
          <a:p>
            <a:r>
              <a:rPr lang="en-US"/>
              <a:t>18%</a:t>
            </a:r>
          </a:p>
          <a:p>
            <a:pPr algn="ctr"/>
            <a:endParaRPr lang="en-US"/>
          </a:p>
        </p:txBody>
      </p:sp>
      <p:graphicFrame>
        <p:nvGraphicFramePr>
          <p:cNvPr id="26" name="Chart 25">
            <a:extLst>
              <a:ext uri="{FF2B5EF4-FFF2-40B4-BE49-F238E27FC236}">
                <a16:creationId xmlns:a16="http://schemas.microsoft.com/office/drawing/2014/main" id="{CFE2A28D-EE58-739A-3BA9-7CBE2C0E867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5761109"/>
              </p:ext>
            </p:extLst>
          </p:nvPr>
        </p:nvGraphicFramePr>
        <p:xfrm>
          <a:off x="6893282" y="2439799"/>
          <a:ext cx="2844800" cy="2112434"/>
        </p:xfrm>
        <a:graphic>
          <a:graphicData uri="http://schemas.openxmlformats.org/drawingml/2006/chart">
            <c:chart xmlns:c="http://schemas.openxmlformats.org/drawingml/2006/chart" xmlns:r="http://schemas.openxmlformats.org/officeDocument/2006/relationships" r:id="rId6"/>
          </a:graphicData>
        </a:graphic>
      </p:graphicFrame>
      <p:sp>
        <p:nvSpPr>
          <p:cNvPr id="27" name="TextBox 26">
            <a:extLst>
              <a:ext uri="{FF2B5EF4-FFF2-40B4-BE49-F238E27FC236}">
                <a16:creationId xmlns:a16="http://schemas.microsoft.com/office/drawing/2014/main" id="{0124D957-69C4-E0E5-5A20-4F1F8B57535D}"/>
              </a:ext>
            </a:extLst>
          </p:cNvPr>
          <p:cNvSpPr txBox="1"/>
          <p:nvPr/>
        </p:nvSpPr>
        <p:spPr>
          <a:xfrm>
            <a:off x="7362870" y="4576940"/>
            <a:ext cx="1910588" cy="923330"/>
          </a:xfrm>
          <a:prstGeom prst="rect">
            <a:avLst/>
          </a:prstGeom>
          <a:noFill/>
        </p:spPr>
        <p:txBody>
          <a:bodyPr wrap="none" rtlCol="0">
            <a:spAutoFit/>
          </a:bodyPr>
          <a:lstStyle/>
          <a:p>
            <a:pPr algn="ctr"/>
            <a:r>
              <a:rPr lang="en-US"/>
              <a:t>Exclude</a:t>
            </a:r>
          </a:p>
          <a:p>
            <a:pPr algn="ctr"/>
            <a:r>
              <a:rPr lang="en-US" b="1"/>
              <a:t>IDENTIFICATION</a:t>
            </a:r>
          </a:p>
          <a:p>
            <a:pPr algn="ctr"/>
            <a:r>
              <a:rPr lang="en-US"/>
              <a:t>64% Yes</a:t>
            </a:r>
          </a:p>
        </p:txBody>
      </p:sp>
      <p:sp>
        <p:nvSpPr>
          <p:cNvPr id="28" name="TextBox 27">
            <a:extLst>
              <a:ext uri="{FF2B5EF4-FFF2-40B4-BE49-F238E27FC236}">
                <a16:creationId xmlns:a16="http://schemas.microsoft.com/office/drawing/2014/main" id="{B2928301-2F7B-0FD8-5305-34C1C2668934}"/>
              </a:ext>
              <a:ext uri="{C183D7F6-B498-43B3-948B-1728B52AA6E4}">
                <adec:decorative xmlns:adec="http://schemas.microsoft.com/office/drawing/2017/decorative" val="1"/>
              </a:ext>
            </a:extLst>
          </p:cNvPr>
          <p:cNvSpPr txBox="1"/>
          <p:nvPr/>
        </p:nvSpPr>
        <p:spPr>
          <a:xfrm>
            <a:off x="8090370" y="3571583"/>
            <a:ext cx="644728" cy="646331"/>
          </a:xfrm>
          <a:prstGeom prst="rect">
            <a:avLst/>
          </a:prstGeom>
          <a:noFill/>
        </p:spPr>
        <p:txBody>
          <a:bodyPr wrap="none" rtlCol="0">
            <a:spAutoFit/>
          </a:bodyPr>
          <a:lstStyle/>
          <a:p>
            <a:pPr algn="ctr"/>
            <a:r>
              <a:rPr lang="en-US" b="1"/>
              <a:t>Yes</a:t>
            </a:r>
          </a:p>
          <a:p>
            <a:pPr algn="ctr"/>
            <a:r>
              <a:rPr lang="en-US" b="1"/>
              <a:t>64%</a:t>
            </a:r>
          </a:p>
        </p:txBody>
      </p:sp>
      <p:sp>
        <p:nvSpPr>
          <p:cNvPr id="29" name="TextBox 28">
            <a:extLst>
              <a:ext uri="{FF2B5EF4-FFF2-40B4-BE49-F238E27FC236}">
                <a16:creationId xmlns:a16="http://schemas.microsoft.com/office/drawing/2014/main" id="{EF57D93C-B468-E5BD-017D-1341E5FC5CEB}"/>
              </a:ext>
              <a:ext uri="{C183D7F6-B498-43B3-948B-1728B52AA6E4}">
                <adec:decorative xmlns:adec="http://schemas.microsoft.com/office/drawing/2017/decorative" val="1"/>
              </a:ext>
            </a:extLst>
          </p:cNvPr>
          <p:cNvSpPr txBox="1"/>
          <p:nvPr/>
        </p:nvSpPr>
        <p:spPr>
          <a:xfrm>
            <a:off x="8258445" y="2667463"/>
            <a:ext cx="505267" cy="369332"/>
          </a:xfrm>
          <a:prstGeom prst="rect">
            <a:avLst/>
          </a:prstGeom>
          <a:noFill/>
        </p:spPr>
        <p:txBody>
          <a:bodyPr wrap="none" rtlCol="0">
            <a:spAutoFit/>
          </a:bodyPr>
          <a:lstStyle/>
          <a:p>
            <a:pPr algn="ctr"/>
            <a:r>
              <a:rPr lang="en-US"/>
              <a:t>9%</a:t>
            </a:r>
          </a:p>
        </p:txBody>
      </p:sp>
      <p:sp>
        <p:nvSpPr>
          <p:cNvPr id="30" name="TextBox 29">
            <a:extLst>
              <a:ext uri="{FF2B5EF4-FFF2-40B4-BE49-F238E27FC236}">
                <a16:creationId xmlns:a16="http://schemas.microsoft.com/office/drawing/2014/main" id="{9B6EC28E-EDAF-F013-5BDE-21E631239F43}"/>
              </a:ext>
              <a:ext uri="{C183D7F6-B498-43B3-948B-1728B52AA6E4}">
                <adec:decorative xmlns:adec="http://schemas.microsoft.com/office/drawing/2017/decorative" val="1"/>
              </a:ext>
            </a:extLst>
          </p:cNvPr>
          <p:cNvSpPr txBox="1"/>
          <p:nvPr/>
        </p:nvSpPr>
        <p:spPr>
          <a:xfrm>
            <a:off x="7086410" y="1933884"/>
            <a:ext cx="1265218" cy="646331"/>
          </a:xfrm>
          <a:prstGeom prst="rect">
            <a:avLst/>
          </a:prstGeom>
          <a:noFill/>
        </p:spPr>
        <p:txBody>
          <a:bodyPr wrap="none" rtlCol="0">
            <a:spAutoFit/>
          </a:bodyPr>
          <a:lstStyle/>
          <a:p>
            <a:pPr algn="ctr"/>
            <a:r>
              <a:rPr lang="en-US"/>
              <a:t>No</a:t>
            </a:r>
          </a:p>
          <a:p>
            <a:pPr algn="ctr"/>
            <a:r>
              <a:rPr lang="en-US"/>
              <a:t>Preference</a:t>
            </a:r>
          </a:p>
        </p:txBody>
      </p:sp>
      <p:sp>
        <p:nvSpPr>
          <p:cNvPr id="31" name="TextBox 30">
            <a:extLst>
              <a:ext uri="{FF2B5EF4-FFF2-40B4-BE49-F238E27FC236}">
                <a16:creationId xmlns:a16="http://schemas.microsoft.com/office/drawing/2014/main" id="{B87D8B90-7193-2206-A7EF-1FD54ACD8CF8}"/>
              </a:ext>
              <a:ext uri="{C183D7F6-B498-43B3-948B-1728B52AA6E4}">
                <adec:decorative xmlns:adec="http://schemas.microsoft.com/office/drawing/2017/decorative" val="1"/>
              </a:ext>
            </a:extLst>
          </p:cNvPr>
          <p:cNvSpPr txBox="1"/>
          <p:nvPr/>
        </p:nvSpPr>
        <p:spPr>
          <a:xfrm>
            <a:off x="7569286" y="2920040"/>
            <a:ext cx="741089" cy="646331"/>
          </a:xfrm>
          <a:prstGeom prst="rect">
            <a:avLst/>
          </a:prstGeom>
          <a:noFill/>
        </p:spPr>
        <p:txBody>
          <a:bodyPr wrap="square" rtlCol="0">
            <a:spAutoFit/>
          </a:bodyPr>
          <a:lstStyle/>
          <a:p>
            <a:r>
              <a:rPr lang="en-US"/>
              <a:t>27%</a:t>
            </a:r>
          </a:p>
          <a:p>
            <a:pPr algn="ctr"/>
            <a:endParaRPr lang="en-US"/>
          </a:p>
        </p:txBody>
      </p:sp>
      <p:cxnSp>
        <p:nvCxnSpPr>
          <p:cNvPr id="32" name="Straight Connector 31">
            <a:extLst>
              <a:ext uri="{FF2B5EF4-FFF2-40B4-BE49-F238E27FC236}">
                <a16:creationId xmlns:a16="http://schemas.microsoft.com/office/drawing/2014/main" id="{47986C1D-AE43-D049-8FD7-43F4FA616778}"/>
              </a:ext>
              <a:ext uri="{C183D7F6-B498-43B3-948B-1728B52AA6E4}">
                <adec:decorative xmlns:adec="http://schemas.microsoft.com/office/drawing/2017/decorative" val="1"/>
              </a:ext>
            </a:extLst>
          </p:cNvPr>
          <p:cNvCxnSpPr/>
          <p:nvPr/>
        </p:nvCxnSpPr>
        <p:spPr>
          <a:xfrm>
            <a:off x="7718782" y="2605911"/>
            <a:ext cx="108069" cy="102252"/>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5EB938F-8DE4-27DB-3B0A-E2B4BED4E527}"/>
              </a:ext>
              <a:ext uri="{C183D7F6-B498-43B3-948B-1728B52AA6E4}">
                <adec:decorative xmlns:adec="http://schemas.microsoft.com/office/drawing/2017/decorative" val="1"/>
              </a:ext>
            </a:extLst>
          </p:cNvPr>
          <p:cNvCxnSpPr>
            <a:cxnSpLocks/>
          </p:cNvCxnSpPr>
          <p:nvPr/>
        </p:nvCxnSpPr>
        <p:spPr>
          <a:xfrm flipH="1">
            <a:off x="8601551" y="2439799"/>
            <a:ext cx="97338" cy="166764"/>
          </a:xfrm>
          <a:prstGeom prst="line">
            <a:avLst/>
          </a:prstGeom>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13F28073-DCAD-45B0-03A6-F2DDC6FB45B0}"/>
              </a:ext>
              <a:ext uri="{C183D7F6-B498-43B3-948B-1728B52AA6E4}">
                <adec:decorative xmlns:adec="http://schemas.microsoft.com/office/drawing/2017/decorative" val="1"/>
              </a:ext>
            </a:extLst>
          </p:cNvPr>
          <p:cNvSpPr txBox="1"/>
          <p:nvPr/>
        </p:nvSpPr>
        <p:spPr>
          <a:xfrm>
            <a:off x="8455222" y="2103178"/>
            <a:ext cx="627601" cy="369332"/>
          </a:xfrm>
          <a:prstGeom prst="rect">
            <a:avLst/>
          </a:prstGeom>
          <a:noFill/>
        </p:spPr>
        <p:txBody>
          <a:bodyPr wrap="square">
            <a:spAutoFit/>
          </a:bodyPr>
          <a:lstStyle/>
          <a:p>
            <a:pPr algn="ctr"/>
            <a:r>
              <a:rPr lang="en-US"/>
              <a:t>No</a:t>
            </a:r>
          </a:p>
        </p:txBody>
      </p:sp>
      <p:sp>
        <p:nvSpPr>
          <p:cNvPr id="38" name="TextBox 37">
            <a:extLst>
              <a:ext uri="{FF2B5EF4-FFF2-40B4-BE49-F238E27FC236}">
                <a16:creationId xmlns:a16="http://schemas.microsoft.com/office/drawing/2014/main" id="{38E3E6C5-E52B-3084-0798-947B2F38B3F3}"/>
              </a:ext>
            </a:extLst>
          </p:cNvPr>
          <p:cNvSpPr txBox="1"/>
          <p:nvPr/>
        </p:nvSpPr>
        <p:spPr>
          <a:xfrm>
            <a:off x="9489168" y="4570987"/>
            <a:ext cx="2355838" cy="923330"/>
          </a:xfrm>
          <a:prstGeom prst="rect">
            <a:avLst/>
          </a:prstGeom>
          <a:noFill/>
        </p:spPr>
        <p:txBody>
          <a:bodyPr wrap="none" rtlCol="0">
            <a:spAutoFit/>
          </a:bodyPr>
          <a:lstStyle/>
          <a:p>
            <a:pPr algn="ctr"/>
            <a:r>
              <a:rPr lang="en-US"/>
              <a:t>Include</a:t>
            </a:r>
          </a:p>
          <a:p>
            <a:pPr algn="ctr"/>
            <a:r>
              <a:rPr lang="en-US" b="1"/>
              <a:t>INTERSECTIONALITY</a:t>
            </a:r>
          </a:p>
          <a:p>
            <a:pPr algn="ctr"/>
            <a:r>
              <a:rPr lang="en-US"/>
              <a:t>82% Yes</a:t>
            </a:r>
          </a:p>
        </p:txBody>
      </p:sp>
      <p:sp>
        <p:nvSpPr>
          <p:cNvPr id="40" name="TextBox 39">
            <a:extLst>
              <a:ext uri="{FF2B5EF4-FFF2-40B4-BE49-F238E27FC236}">
                <a16:creationId xmlns:a16="http://schemas.microsoft.com/office/drawing/2014/main" id="{001D9094-DDDC-FCBE-5447-2AA89C7FA2A2}"/>
              </a:ext>
              <a:ext uri="{C183D7F6-B498-43B3-948B-1728B52AA6E4}">
                <adec:decorative xmlns:adec="http://schemas.microsoft.com/office/drawing/2017/decorative" val="1"/>
              </a:ext>
            </a:extLst>
          </p:cNvPr>
          <p:cNvSpPr txBox="1"/>
          <p:nvPr/>
        </p:nvSpPr>
        <p:spPr>
          <a:xfrm>
            <a:off x="2498900" y="1902130"/>
            <a:ext cx="1265218" cy="646331"/>
          </a:xfrm>
          <a:prstGeom prst="rect">
            <a:avLst/>
          </a:prstGeom>
          <a:noFill/>
        </p:spPr>
        <p:txBody>
          <a:bodyPr wrap="none" rtlCol="0">
            <a:spAutoFit/>
          </a:bodyPr>
          <a:lstStyle/>
          <a:p>
            <a:pPr algn="ctr"/>
            <a:r>
              <a:rPr lang="en-US"/>
              <a:t>No</a:t>
            </a:r>
          </a:p>
          <a:p>
            <a:pPr algn="ctr"/>
            <a:r>
              <a:rPr lang="en-US"/>
              <a:t>Preference</a:t>
            </a:r>
          </a:p>
        </p:txBody>
      </p:sp>
      <p:cxnSp>
        <p:nvCxnSpPr>
          <p:cNvPr id="41" name="Straight Connector 40">
            <a:extLst>
              <a:ext uri="{FF2B5EF4-FFF2-40B4-BE49-F238E27FC236}">
                <a16:creationId xmlns:a16="http://schemas.microsoft.com/office/drawing/2014/main" id="{786855C7-BE6C-BFF2-5246-FC13929E17E0}"/>
              </a:ext>
              <a:ext uri="{C183D7F6-B498-43B3-948B-1728B52AA6E4}">
                <adec:decorative xmlns:adec="http://schemas.microsoft.com/office/drawing/2017/decorative" val="1"/>
              </a:ext>
            </a:extLst>
          </p:cNvPr>
          <p:cNvCxnSpPr/>
          <p:nvPr/>
        </p:nvCxnSpPr>
        <p:spPr>
          <a:xfrm>
            <a:off x="3192916" y="2509690"/>
            <a:ext cx="108069" cy="102252"/>
          </a:xfrm>
          <a:prstGeom prst="line">
            <a:avLst/>
          </a:prstGeom>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A7BB52B0-6543-0475-FC8D-3C6FEA017536}"/>
              </a:ext>
              <a:ext uri="{C183D7F6-B498-43B3-948B-1728B52AA6E4}">
                <adec:decorative xmlns:adec="http://schemas.microsoft.com/office/drawing/2017/decorative" val="1"/>
              </a:ext>
            </a:extLst>
          </p:cNvPr>
          <p:cNvSpPr txBox="1"/>
          <p:nvPr/>
        </p:nvSpPr>
        <p:spPr>
          <a:xfrm>
            <a:off x="3266633" y="2585190"/>
            <a:ext cx="741089" cy="646331"/>
          </a:xfrm>
          <a:prstGeom prst="rect">
            <a:avLst/>
          </a:prstGeom>
          <a:noFill/>
        </p:spPr>
        <p:txBody>
          <a:bodyPr wrap="square" rtlCol="0">
            <a:spAutoFit/>
          </a:bodyPr>
          <a:lstStyle/>
          <a:p>
            <a:r>
              <a:rPr lang="en-US"/>
              <a:t>9%</a:t>
            </a:r>
          </a:p>
          <a:p>
            <a:pPr algn="ctr"/>
            <a:endParaRPr lang="en-US"/>
          </a:p>
        </p:txBody>
      </p:sp>
      <p:graphicFrame>
        <p:nvGraphicFramePr>
          <p:cNvPr id="3" name="Chart 2">
            <a:extLst>
              <a:ext uri="{FF2B5EF4-FFF2-40B4-BE49-F238E27FC236}">
                <a16:creationId xmlns:a16="http://schemas.microsoft.com/office/drawing/2014/main" id="{6E7C4140-1097-8754-8446-7CA5ED18BAA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5107766"/>
              </p:ext>
            </p:extLst>
          </p:nvPr>
        </p:nvGraphicFramePr>
        <p:xfrm>
          <a:off x="9244687" y="2439799"/>
          <a:ext cx="2844800" cy="2112434"/>
        </p:xfrm>
        <a:graphic>
          <a:graphicData uri="http://schemas.openxmlformats.org/drawingml/2006/chart">
            <c:chart xmlns:c="http://schemas.openxmlformats.org/drawingml/2006/chart" xmlns:r="http://schemas.openxmlformats.org/officeDocument/2006/relationships" r:id="rId7"/>
          </a:graphicData>
        </a:graphic>
      </p:graphicFrame>
      <p:cxnSp>
        <p:nvCxnSpPr>
          <p:cNvPr id="6" name="Straight Connector 5">
            <a:extLst>
              <a:ext uri="{FF2B5EF4-FFF2-40B4-BE49-F238E27FC236}">
                <a16:creationId xmlns:a16="http://schemas.microsoft.com/office/drawing/2014/main" id="{3E537B40-84BA-3FB4-F10A-24E4F6C94BD8}"/>
              </a:ext>
              <a:ext uri="{C183D7F6-B498-43B3-948B-1728B52AA6E4}">
                <adec:decorative xmlns:adec="http://schemas.microsoft.com/office/drawing/2017/decorative" val="1"/>
              </a:ext>
            </a:extLst>
          </p:cNvPr>
          <p:cNvCxnSpPr/>
          <p:nvPr/>
        </p:nvCxnSpPr>
        <p:spPr>
          <a:xfrm>
            <a:off x="10021954" y="2629521"/>
            <a:ext cx="108069" cy="102252"/>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2BF92A4-24DE-E76D-9AEF-ECDEB05AB37E}"/>
              </a:ext>
              <a:ext uri="{C183D7F6-B498-43B3-948B-1728B52AA6E4}">
                <adec:decorative xmlns:adec="http://schemas.microsoft.com/office/drawing/2017/decorative" val="1"/>
              </a:ext>
            </a:extLst>
          </p:cNvPr>
          <p:cNvSpPr txBox="1"/>
          <p:nvPr/>
        </p:nvSpPr>
        <p:spPr>
          <a:xfrm>
            <a:off x="9489168" y="2241435"/>
            <a:ext cx="627601" cy="369332"/>
          </a:xfrm>
          <a:prstGeom prst="rect">
            <a:avLst/>
          </a:prstGeom>
          <a:noFill/>
        </p:spPr>
        <p:txBody>
          <a:bodyPr wrap="square">
            <a:spAutoFit/>
          </a:bodyPr>
          <a:lstStyle/>
          <a:p>
            <a:pPr algn="ctr"/>
            <a:r>
              <a:rPr lang="en-US"/>
              <a:t>No</a:t>
            </a:r>
          </a:p>
        </p:txBody>
      </p:sp>
      <p:sp>
        <p:nvSpPr>
          <p:cNvPr id="9" name="TextBox 8">
            <a:extLst>
              <a:ext uri="{FF2B5EF4-FFF2-40B4-BE49-F238E27FC236}">
                <a16:creationId xmlns:a16="http://schemas.microsoft.com/office/drawing/2014/main" id="{7059396D-D136-B1D1-0758-76A1372D1523}"/>
              </a:ext>
              <a:ext uri="{C183D7F6-B498-43B3-948B-1728B52AA6E4}">
                <adec:decorative xmlns:adec="http://schemas.microsoft.com/office/drawing/2017/decorative" val="1"/>
              </a:ext>
            </a:extLst>
          </p:cNvPr>
          <p:cNvSpPr txBox="1"/>
          <p:nvPr/>
        </p:nvSpPr>
        <p:spPr>
          <a:xfrm>
            <a:off x="10041207" y="2819863"/>
            <a:ext cx="630302" cy="369332"/>
          </a:xfrm>
          <a:prstGeom prst="rect">
            <a:avLst/>
          </a:prstGeom>
          <a:noFill/>
        </p:spPr>
        <p:txBody>
          <a:bodyPr wrap="none" rtlCol="0">
            <a:spAutoFit/>
          </a:bodyPr>
          <a:lstStyle/>
          <a:p>
            <a:pPr algn="ctr"/>
            <a:r>
              <a:rPr lang="en-US"/>
              <a:t>18%</a:t>
            </a:r>
          </a:p>
        </p:txBody>
      </p:sp>
      <p:sp>
        <p:nvSpPr>
          <p:cNvPr id="10" name="TextBox 9">
            <a:extLst>
              <a:ext uri="{FF2B5EF4-FFF2-40B4-BE49-F238E27FC236}">
                <a16:creationId xmlns:a16="http://schemas.microsoft.com/office/drawing/2014/main" id="{5BBED756-65A0-B76E-ED33-1DAFEC86B361}"/>
              </a:ext>
              <a:ext uri="{C183D7F6-B498-43B3-948B-1728B52AA6E4}">
                <adec:decorative xmlns:adec="http://schemas.microsoft.com/office/drawing/2017/decorative" val="1"/>
              </a:ext>
            </a:extLst>
          </p:cNvPr>
          <p:cNvSpPr txBox="1"/>
          <p:nvPr/>
        </p:nvSpPr>
        <p:spPr>
          <a:xfrm>
            <a:off x="10339416" y="3511874"/>
            <a:ext cx="644728" cy="646331"/>
          </a:xfrm>
          <a:prstGeom prst="rect">
            <a:avLst/>
          </a:prstGeom>
          <a:noFill/>
        </p:spPr>
        <p:txBody>
          <a:bodyPr wrap="none" rtlCol="0">
            <a:spAutoFit/>
          </a:bodyPr>
          <a:lstStyle/>
          <a:p>
            <a:pPr algn="ctr"/>
            <a:r>
              <a:rPr lang="en-US" b="1"/>
              <a:t>Yes</a:t>
            </a:r>
          </a:p>
          <a:p>
            <a:pPr algn="ctr"/>
            <a:r>
              <a:rPr lang="en-US" b="1"/>
              <a:t>82%</a:t>
            </a:r>
          </a:p>
        </p:txBody>
      </p:sp>
    </p:spTree>
    <p:extLst>
      <p:ext uri="{BB962C8B-B14F-4D97-AF65-F5344CB8AC3E}">
        <p14:creationId xmlns:p14="http://schemas.microsoft.com/office/powerpoint/2010/main" val="41916026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920A0-CABF-C74E-1332-B36C112ADC2C}"/>
            </a:ext>
          </a:extLst>
        </p:cNvPr>
        <p:cNvGrpSpPr/>
        <p:nvPr/>
      </p:nvGrpSpPr>
      <p:grpSpPr>
        <a:xfrm>
          <a:off x="0" y="0"/>
          <a:ext cx="0" cy="0"/>
          <a:chOff x="0" y="0"/>
          <a:chExt cx="0" cy="0"/>
        </a:xfrm>
      </p:grpSpPr>
      <p:sp>
        <p:nvSpPr>
          <p:cNvPr id="22" name="Text Placeholder 1">
            <a:extLst>
              <a:ext uri="{FF2B5EF4-FFF2-40B4-BE49-F238E27FC236}">
                <a16:creationId xmlns:a16="http://schemas.microsoft.com/office/drawing/2014/main" id="{59EC4EE1-3D7B-16D8-3F7D-F9747B24065F}"/>
              </a:ext>
            </a:extLst>
          </p:cNvPr>
          <p:cNvSpPr>
            <a:spLocks noGrp="1"/>
          </p:cNvSpPr>
          <p:nvPr>
            <p:ph type="title" idx="4294967295"/>
          </p:nvPr>
        </p:nvSpPr>
        <p:spPr>
          <a:xfrm>
            <a:off x="88900" y="547688"/>
            <a:ext cx="12014200" cy="149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chemeClr val="tx2"/>
                </a:solidFill>
                <a:effectLst/>
                <a:uLnTx/>
                <a:uFillTx/>
                <a:latin typeface="+mj-lt"/>
                <a:ea typeface="+mn-ea"/>
                <a:cs typeface="+mn-cs"/>
              </a:rPr>
              <a:t>Subcommittee Discussion</a:t>
            </a:r>
          </a:p>
        </p:txBody>
      </p:sp>
      <p:sp>
        <p:nvSpPr>
          <p:cNvPr id="7" name="TextBox 6">
            <a:extLst>
              <a:ext uri="{FF2B5EF4-FFF2-40B4-BE49-F238E27FC236}">
                <a16:creationId xmlns:a16="http://schemas.microsoft.com/office/drawing/2014/main" id="{D4146721-2E09-15FF-C6B8-CB7243FC88A2}"/>
              </a:ext>
            </a:extLst>
          </p:cNvPr>
          <p:cNvSpPr txBox="1"/>
          <p:nvPr/>
        </p:nvSpPr>
        <p:spPr>
          <a:xfrm>
            <a:off x="1741714" y="2519940"/>
            <a:ext cx="1895712" cy="523220"/>
          </a:xfrm>
          <a:prstGeom prst="rect">
            <a:avLst/>
          </a:prstGeom>
          <a:noFill/>
        </p:spPr>
        <p:txBody>
          <a:bodyPr wrap="none" rtlCol="0">
            <a:spAutoFit/>
          </a:bodyPr>
          <a:lstStyle/>
          <a:p>
            <a:r>
              <a:rPr lang="en-US" sz="2800"/>
              <a:t>OPTION #1</a:t>
            </a:r>
          </a:p>
        </p:txBody>
      </p:sp>
      <p:sp>
        <p:nvSpPr>
          <p:cNvPr id="4" name="TextBox 3">
            <a:extLst>
              <a:ext uri="{FF2B5EF4-FFF2-40B4-BE49-F238E27FC236}">
                <a16:creationId xmlns:a16="http://schemas.microsoft.com/office/drawing/2014/main" id="{2C18828A-40CA-30FC-2188-80185E01DF03}"/>
              </a:ext>
            </a:extLst>
          </p:cNvPr>
          <p:cNvSpPr txBox="1"/>
          <p:nvPr/>
        </p:nvSpPr>
        <p:spPr>
          <a:xfrm>
            <a:off x="3937000" y="1442722"/>
            <a:ext cx="6096000" cy="2677656"/>
          </a:xfrm>
          <a:prstGeom prst="rect">
            <a:avLst/>
          </a:prstGeom>
          <a:solidFill>
            <a:schemeClr val="tx2">
              <a:lumMod val="10000"/>
              <a:lumOff val="90000"/>
            </a:schemeClr>
          </a:solidFill>
          <a:ln w="38100">
            <a:solidFill>
              <a:schemeClr val="accent1"/>
            </a:solidFill>
          </a:ln>
        </p:spPr>
        <p:txBody>
          <a:bodyPr wrap="square">
            <a:spAutoFit/>
          </a:bodyPr>
          <a:lstStyle/>
          <a:p>
            <a:r>
              <a:rPr lang="en-US" sz="2400">
                <a:solidFill>
                  <a:srgbClr val="000000"/>
                </a:solidFill>
                <a:effectLst/>
                <a:latin typeface="Calibri" panose="020F0502020204030204" pitchFamily="34" charset="0"/>
                <a:ea typeface="MS Mincho" panose="02020609040205080304" pitchFamily="49" charset="-128"/>
                <a:cs typeface="Arial" panose="020B0604020202020204" pitchFamily="34" charset="0"/>
              </a:rPr>
              <a:t>Factors such as these do not exist in isolation; rather, they intersect to create unique and compounded vulnerabilities. As a result, individuals facing multiple forms of systemic disadvantage often experience the most severe climate impacts and the greatest barriers to resilience.</a:t>
            </a:r>
            <a:endParaRPr lang="en-US" sz="2400"/>
          </a:p>
        </p:txBody>
      </p:sp>
      <p:sp>
        <p:nvSpPr>
          <p:cNvPr id="9" name="TextBox 8">
            <a:extLst>
              <a:ext uri="{FF2B5EF4-FFF2-40B4-BE49-F238E27FC236}">
                <a16:creationId xmlns:a16="http://schemas.microsoft.com/office/drawing/2014/main" id="{A3AD3F81-ADBA-3EDD-CC9F-7D87AEC7594D}"/>
              </a:ext>
            </a:extLst>
          </p:cNvPr>
          <p:cNvSpPr txBox="1"/>
          <p:nvPr/>
        </p:nvSpPr>
        <p:spPr>
          <a:xfrm>
            <a:off x="1741714" y="4967772"/>
            <a:ext cx="1895712" cy="523220"/>
          </a:xfrm>
          <a:prstGeom prst="rect">
            <a:avLst/>
          </a:prstGeom>
          <a:noFill/>
        </p:spPr>
        <p:txBody>
          <a:bodyPr wrap="none" rtlCol="0">
            <a:spAutoFit/>
          </a:bodyPr>
          <a:lstStyle/>
          <a:p>
            <a:r>
              <a:rPr lang="en-US" sz="2800"/>
              <a:t>OPTION #2</a:t>
            </a:r>
          </a:p>
        </p:txBody>
      </p:sp>
      <p:sp>
        <p:nvSpPr>
          <p:cNvPr id="6" name="TextBox 5">
            <a:extLst>
              <a:ext uri="{FF2B5EF4-FFF2-40B4-BE49-F238E27FC236}">
                <a16:creationId xmlns:a16="http://schemas.microsoft.com/office/drawing/2014/main" id="{D975D902-F6B9-B1ED-8475-1336A6AB32D6}"/>
              </a:ext>
            </a:extLst>
          </p:cNvPr>
          <p:cNvSpPr txBox="1"/>
          <p:nvPr/>
        </p:nvSpPr>
        <p:spPr>
          <a:xfrm>
            <a:off x="3937000" y="4444552"/>
            <a:ext cx="6096000" cy="1569660"/>
          </a:xfrm>
          <a:prstGeom prst="rect">
            <a:avLst/>
          </a:prstGeom>
          <a:solidFill>
            <a:schemeClr val="bg2">
              <a:lumMod val="90000"/>
            </a:schemeClr>
          </a:solidFill>
          <a:ln w="38100">
            <a:solidFill>
              <a:srgbClr val="D56A4A"/>
            </a:solidFill>
          </a:ln>
        </p:spPr>
        <p:txBody>
          <a:bodyPr wrap="square">
            <a:spAutoFit/>
          </a:bodyPr>
          <a:lstStyle/>
          <a:p>
            <a:r>
              <a:rPr lang="en-US" sz="2400">
                <a:effectLst/>
                <a:latin typeface="Calibri" panose="020F0502020204030204" pitchFamily="34" charset="0"/>
                <a:ea typeface="Calibri" panose="020F0502020204030204" pitchFamily="34" charset="0"/>
                <a:cs typeface="Arial" panose="020B0604020202020204" pitchFamily="34" charset="0"/>
              </a:rPr>
              <a:t>People facing multiple forms of marginalization and inequality will experience climate change impacts more intensely and face more barriers to recovery.</a:t>
            </a:r>
            <a:endParaRPr lang="en-US" sz="2400"/>
          </a:p>
        </p:txBody>
      </p:sp>
    </p:spTree>
    <p:extLst>
      <p:ext uri="{BB962C8B-B14F-4D97-AF65-F5344CB8AC3E}">
        <p14:creationId xmlns:p14="http://schemas.microsoft.com/office/powerpoint/2010/main" val="11982456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C3A816-7062-38B6-2206-4680709626F6}"/>
              </a:ext>
            </a:extLst>
          </p:cNvPr>
          <p:cNvSpPr>
            <a:spLocks noGrp="1"/>
          </p:cNvSpPr>
          <p:nvPr>
            <p:ph type="title" idx="4294967295"/>
          </p:nvPr>
        </p:nvSpPr>
        <p:spPr>
          <a:xfrm>
            <a:off x="498475" y="547688"/>
            <a:ext cx="5929313" cy="149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chemeClr val="tx2"/>
                </a:solidFill>
                <a:effectLst/>
                <a:uLnTx/>
                <a:uFillTx/>
                <a:latin typeface="+mj-lt"/>
                <a:ea typeface="+mn-ea"/>
                <a:cs typeface="+mn-cs"/>
              </a:rPr>
              <a:t>Findings</a:t>
            </a:r>
          </a:p>
        </p:txBody>
      </p:sp>
      <p:sp>
        <p:nvSpPr>
          <p:cNvPr id="3" name="Text Placeholder 2">
            <a:extLst>
              <a:ext uri="{FF2B5EF4-FFF2-40B4-BE49-F238E27FC236}">
                <a16:creationId xmlns:a16="http://schemas.microsoft.com/office/drawing/2014/main" id="{F56DAFAB-D17A-ABF5-F297-AD7F7EA15778}"/>
              </a:ext>
            </a:extLst>
          </p:cNvPr>
          <p:cNvSpPr>
            <a:spLocks noGrp="1"/>
          </p:cNvSpPr>
          <p:nvPr>
            <p:ph type="body" sz="quarter" idx="14"/>
          </p:nvPr>
        </p:nvSpPr>
        <p:spPr>
          <a:xfrm>
            <a:off x="507197" y="1531069"/>
            <a:ext cx="6356966" cy="4277991"/>
          </a:xfrm>
        </p:spPr>
        <p:txBody>
          <a:bodyPr vert="horz" lIns="91440" tIns="45720" rIns="91440" bIns="45720" rtlCol="0" anchor="t">
            <a:normAutofit fontScale="85000" lnSpcReduction="20000"/>
          </a:bodyPr>
          <a:lstStyle/>
          <a:p>
            <a:pPr marL="457200" indent="-457200">
              <a:lnSpc>
                <a:spcPct val="120000"/>
              </a:lnSpc>
              <a:buFont typeface="Arial" panose="020B0604020202020204" pitchFamily="34" charset="0"/>
              <a:buChar char="•"/>
            </a:pPr>
            <a:r>
              <a:rPr lang="en-US"/>
              <a:t>Include “gender”</a:t>
            </a:r>
          </a:p>
          <a:p>
            <a:pPr marL="457200" indent="-457200">
              <a:lnSpc>
                <a:spcPct val="120000"/>
              </a:lnSpc>
              <a:buFont typeface="Arial" panose="020B0604020202020204" pitchFamily="34" charset="0"/>
              <a:buChar char="•"/>
            </a:pPr>
            <a:r>
              <a:rPr lang="en-US"/>
              <a:t>Exclude “sex” and “gender identity”</a:t>
            </a:r>
          </a:p>
          <a:p>
            <a:pPr marL="457200" indent="-457200">
              <a:lnSpc>
                <a:spcPct val="120000"/>
              </a:lnSpc>
              <a:buFont typeface="Arial" panose="020B0604020202020204" pitchFamily="34" charset="0"/>
              <a:buChar char="•"/>
            </a:pPr>
            <a:r>
              <a:rPr lang="en-US"/>
              <a:t>Remove “identification” when referring to sexual orientation</a:t>
            </a:r>
          </a:p>
          <a:p>
            <a:pPr marL="457200" indent="-457200">
              <a:lnSpc>
                <a:spcPct val="120000"/>
              </a:lnSpc>
              <a:buFont typeface="Arial" panose="020B0604020202020204" pitchFamily="34" charset="0"/>
              <a:buChar char="•"/>
            </a:pPr>
            <a:r>
              <a:rPr lang="en-US"/>
              <a:t>Include statement on intersectionality</a:t>
            </a:r>
          </a:p>
          <a:p>
            <a:pPr marL="457200" indent="-457200">
              <a:lnSpc>
                <a:spcPct val="120000"/>
              </a:lnSpc>
              <a:buFont typeface="Arial" panose="020B0604020202020204" pitchFamily="34" charset="0"/>
              <a:buChar char="•"/>
            </a:pPr>
            <a:r>
              <a:rPr lang="en-US"/>
              <a:t>Include broader discussion of climate impacts for women and gender minorities as well as intersex people in a forthcoming update to the “Defining Vulnerable Communities” document</a:t>
            </a:r>
          </a:p>
        </p:txBody>
      </p:sp>
      <p:pic>
        <p:nvPicPr>
          <p:cNvPr id="6" name="Picture 5" descr="Cover image for the &quot;Defining Vulnerable Communities for Climate Adapatation&quot; report by OPR">
            <a:extLst>
              <a:ext uri="{FF2B5EF4-FFF2-40B4-BE49-F238E27FC236}">
                <a16:creationId xmlns:a16="http://schemas.microsoft.com/office/drawing/2014/main" id="{2E805349-3529-0B68-AB7A-4E1FACB4A6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64163" y="712501"/>
            <a:ext cx="4940300" cy="5432998"/>
          </a:xfrm>
          <a:prstGeom prst="rect">
            <a:avLst/>
          </a:prstGeom>
        </p:spPr>
      </p:pic>
    </p:spTree>
    <p:extLst>
      <p:ext uri="{BB962C8B-B14F-4D97-AF65-F5344CB8AC3E}">
        <p14:creationId xmlns:p14="http://schemas.microsoft.com/office/powerpoint/2010/main" val="2532672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A95F2-33EC-CE84-3AB5-FC8295D858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9DE83E-839C-30B0-C122-220F25229447}"/>
              </a:ext>
            </a:extLst>
          </p:cNvPr>
          <p:cNvSpPr>
            <a:spLocks noGrp="1"/>
          </p:cNvSpPr>
          <p:nvPr>
            <p:ph type="title" idx="4294967295"/>
          </p:nvPr>
        </p:nvSpPr>
        <p:spPr>
          <a:xfrm>
            <a:off x="498475" y="547688"/>
            <a:ext cx="10080625" cy="149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chemeClr val="tx2"/>
                </a:solidFill>
                <a:effectLst/>
                <a:uLnTx/>
                <a:uFillTx/>
                <a:latin typeface="+mj-lt"/>
                <a:ea typeface="+mn-ea"/>
                <a:cs typeface="+mn-cs"/>
              </a:rPr>
              <a:t>Proposed Definition Revision</a:t>
            </a:r>
          </a:p>
        </p:txBody>
      </p:sp>
      <p:sp>
        <p:nvSpPr>
          <p:cNvPr id="8" name="Rectangle 4">
            <a:extLst>
              <a:ext uri="{FF2B5EF4-FFF2-40B4-BE49-F238E27FC236}">
                <a16:creationId xmlns:a16="http://schemas.microsoft.com/office/drawing/2014/main" id="{B0467E63-BFDA-117C-680A-3A5B5AAB1DF2}"/>
              </a:ext>
            </a:extLst>
          </p:cNvPr>
          <p:cNvSpPr>
            <a:spLocks noChangeArrowheads="1"/>
          </p:cNvSpPr>
          <p:nvPr/>
        </p:nvSpPr>
        <p:spPr bwMode="auto">
          <a:xfrm>
            <a:off x="412458" y="1753578"/>
            <a:ext cx="11054613" cy="412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1" indent="0" algn="just" defTabSz="914400" rtl="0" eaLnBrk="0" fontAlgn="base" latinLnBrk="0" hangingPunct="0">
              <a:lnSpc>
                <a:spcPct val="100000"/>
              </a:lnSpc>
              <a:spcBef>
                <a:spcPct val="0"/>
              </a:spcBef>
              <a:spcAft>
                <a:spcPct val="0"/>
              </a:spcAft>
              <a:buClrTx/>
              <a:buSzTx/>
              <a:tabLst/>
            </a:pPr>
            <a:r>
              <a:rPr kumimoji="0" lang="en-US" altLang="en-US" sz="2400" b="0" i="1"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Climate vulnerability describes the degree to which natural, built, and human systems are at risk of exposure to climate change impacts. Vulnerable communities experience heightened risk and increased sensitivity to climate change and have less capacity and fewer resources to cope with, adapt to, or recover from climate impacts. These disproportionate effects are caused by physical (built and environmental), social, political, and/ or economic factor(s), which are exacerbated by climate impacts. These factors include, but are not limited to, race, class, </a:t>
            </a:r>
            <a:r>
              <a:rPr kumimoji="0" lang="en-US" altLang="en-US" sz="2400" b="0" i="1" u="sng" strike="noStrike" cap="none" normalizeH="0" baseline="0">
                <a:ln>
                  <a:noFill/>
                </a:ln>
                <a:solidFill>
                  <a:srgbClr val="008080"/>
                </a:solidFill>
                <a:effectLst/>
                <a:latin typeface="Calibri" panose="020F0502020204030204" pitchFamily="34" charset="0"/>
                <a:ea typeface="Calibri" panose="020F0502020204030204" pitchFamily="34" charset="0"/>
                <a:cs typeface="Arial" panose="020B0604020202020204" pitchFamily="34" charset="0"/>
              </a:rPr>
              <a:t>gender, </a:t>
            </a:r>
            <a:r>
              <a:rPr kumimoji="0" lang="en-US" altLang="en-US" sz="2400" b="0" i="1"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sexual orientation</a:t>
            </a:r>
            <a:r>
              <a:rPr kumimoji="0" lang="en-US" altLang="en-US" sz="2400" b="0" i="1" u="none" strike="sngStrike" cap="none" normalizeH="0" baseline="0">
                <a:ln>
                  <a:noFill/>
                </a:ln>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kumimoji="0" lang="en-US" altLang="en-US" sz="2400" b="0" i="1" u="none" strike="sngStrike" cap="none" normalizeH="0">
                <a:ln>
                  <a:noFill/>
                </a:ln>
                <a:solidFill>
                  <a:srgbClr val="FF0000"/>
                </a:solidFill>
                <a:effectLst/>
                <a:latin typeface="Calibri" panose="020F0502020204030204" pitchFamily="34" charset="0"/>
                <a:ea typeface="Calibri" panose="020F0502020204030204" pitchFamily="34" charset="0"/>
                <a:cs typeface="Arial" panose="020B0604020202020204" pitchFamily="34" charset="0"/>
              </a:rPr>
              <a:t>and identification</a:t>
            </a:r>
            <a:r>
              <a:rPr kumimoji="0" lang="en-US" altLang="en-US" sz="2400" b="0" i="1" u="none" strike="noStrike" cap="none" normalizeH="0" baseline="0">
                <a:ln>
                  <a:noFill/>
                </a:ln>
                <a:effectLst/>
                <a:latin typeface="Calibri" panose="020F0502020204030204" pitchFamily="34" charset="0"/>
                <a:ea typeface="Calibri" panose="020F0502020204030204" pitchFamily="34" charset="0"/>
                <a:cs typeface="Arial" panose="020B0604020202020204" pitchFamily="34" charset="0"/>
              </a:rPr>
              <a:t>,</a:t>
            </a:r>
            <a:r>
              <a:rPr kumimoji="0" lang="en-US" altLang="en-US" sz="2400" b="0" i="1"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national origin, and income inequality. </a:t>
            </a:r>
            <a:r>
              <a:rPr kumimoji="0" lang="en-US" altLang="en-US" sz="2400" b="0" i="1" u="sng" strike="noStrike" cap="none" normalizeH="0" baseline="0">
                <a:ln>
                  <a:noFill/>
                </a:ln>
                <a:solidFill>
                  <a:srgbClr val="008080"/>
                </a:solidFill>
                <a:effectLst/>
                <a:latin typeface="Calibri" panose="020F0502020204030204" pitchFamily="34" charset="0"/>
                <a:ea typeface="MS Mincho" panose="02020609040205080304" pitchFamily="49" charset="-128"/>
                <a:cs typeface="Arial" panose="020B0604020202020204" pitchFamily="34" charset="0"/>
              </a:rPr>
              <a:t>People facing multiple forms of marginalization and inequality will experience climate change impacts more intensely and face more barriers to recovery.</a:t>
            </a:r>
            <a:endParaRPr kumimoji="0" lang="en-US" altLang="en-US" sz="2400" b="0" i="1"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200" b="0" i="1" u="none" strike="noStrike" cap="none" normalizeH="0" baseline="0">
              <a:ln>
                <a:noFill/>
              </a:ln>
              <a:solidFill>
                <a:schemeClr val="tx1"/>
              </a:solidFill>
              <a:effectLst/>
            </a:endParaRPr>
          </a:p>
        </p:txBody>
      </p:sp>
    </p:spTree>
    <p:extLst>
      <p:ext uri="{BB962C8B-B14F-4D97-AF65-F5344CB8AC3E}">
        <p14:creationId xmlns:p14="http://schemas.microsoft.com/office/powerpoint/2010/main" val="24869006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FDF4-C66B-E182-6E51-EEF0B299C9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83AA836-1B43-CDB6-6FFF-417A8818EE53}"/>
              </a:ext>
            </a:extLst>
          </p:cNvPr>
          <p:cNvSpPr>
            <a:spLocks noGrp="1"/>
          </p:cNvSpPr>
          <p:nvPr>
            <p:ph type="title" idx="4294967295"/>
          </p:nvPr>
        </p:nvSpPr>
        <p:spPr>
          <a:xfrm>
            <a:off x="688976" y="3055144"/>
            <a:ext cx="10153648" cy="74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bg1"/>
                </a:solidFill>
                <a:ea typeface="+mn-ea"/>
                <a:cs typeface="+mn-cs"/>
              </a:rPr>
              <a:t>Item 7 | Discussion</a:t>
            </a:r>
            <a:endParaRPr lang="en-US">
              <a:solidFill>
                <a:schemeClr val="bg1"/>
              </a:solidFill>
              <a:ea typeface="+mn-ea"/>
              <a:cs typeface="+mn-cs"/>
            </a:endParaRPr>
          </a:p>
        </p:txBody>
      </p:sp>
    </p:spTree>
    <p:extLst>
      <p:ext uri="{BB962C8B-B14F-4D97-AF65-F5344CB8AC3E}">
        <p14:creationId xmlns:p14="http://schemas.microsoft.com/office/powerpoint/2010/main" val="26621357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3CA74-9DA8-9CB5-D383-406D3E75228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75E361B-B5BB-49D9-0DC5-9FC8FC2C68CF}"/>
              </a:ext>
            </a:extLst>
          </p:cNvPr>
          <p:cNvSpPr>
            <a:spLocks noGrp="1"/>
          </p:cNvSpPr>
          <p:nvPr>
            <p:ph type="title" idx="4294967295"/>
          </p:nvPr>
        </p:nvSpPr>
        <p:spPr>
          <a:xfrm>
            <a:off x="674688" y="2681288"/>
            <a:ext cx="8799979" cy="149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tx2"/>
                </a:solidFill>
                <a:ea typeface="+mn-ea"/>
                <a:cs typeface="+mn-cs"/>
              </a:rPr>
              <a:t>Item 7 | Public Comment</a:t>
            </a:r>
            <a:br>
              <a:rPr lang="en-US" sz="5400">
                <a:solidFill>
                  <a:schemeClr val="tx2"/>
                </a:solidFill>
                <a:ea typeface="+mn-ea"/>
                <a:cs typeface="+mn-cs"/>
              </a:rPr>
            </a:br>
            <a:endParaRPr lang="en-US" sz="5400">
              <a:solidFill>
                <a:schemeClr val="tx2"/>
              </a:solidFill>
              <a:ea typeface="+mn-ea"/>
              <a:cs typeface="+mn-cs"/>
            </a:endParaRPr>
          </a:p>
        </p:txBody>
      </p:sp>
    </p:spTree>
    <p:extLst>
      <p:ext uri="{BB962C8B-B14F-4D97-AF65-F5344CB8AC3E}">
        <p14:creationId xmlns:p14="http://schemas.microsoft.com/office/powerpoint/2010/main" val="5438073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E679F-C990-8916-000A-DF1B9F8097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2437855-07FB-BEA1-ABC8-3916BE811621}"/>
              </a:ext>
            </a:extLst>
          </p:cNvPr>
          <p:cNvSpPr>
            <a:spLocks noGrp="1"/>
          </p:cNvSpPr>
          <p:nvPr>
            <p:ph type="title" idx="4294967295"/>
          </p:nvPr>
        </p:nvSpPr>
        <p:spPr>
          <a:xfrm>
            <a:off x="498476" y="967818"/>
            <a:ext cx="10415588"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4800">
                <a:solidFill>
                  <a:schemeClr val="tx2"/>
                </a:solidFill>
                <a:ea typeface="+mn-ea"/>
                <a:cs typeface="+mn-cs"/>
              </a:rPr>
              <a:t>ACTION: </a:t>
            </a:r>
            <a:r>
              <a:rPr lang="en-US" sz="4400" b="1">
                <a:solidFill>
                  <a:schemeClr val="accent4"/>
                </a:solidFill>
                <a:latin typeface="+mj-lt"/>
              </a:rPr>
              <a:t>Approve the update to the vulnerable communities definition</a:t>
            </a:r>
            <a:br>
              <a:rPr lang="en-US">
                <a:solidFill>
                  <a:schemeClr val="accent4"/>
                </a:solidFill>
              </a:rPr>
            </a:br>
            <a:endParaRPr lang="en-US">
              <a:ea typeface="+mn-ea"/>
              <a:cs typeface="+mn-cs"/>
            </a:endParaRPr>
          </a:p>
        </p:txBody>
      </p:sp>
      <p:sp>
        <p:nvSpPr>
          <p:cNvPr id="3" name="Text Placeholder 2">
            <a:extLst>
              <a:ext uri="{FF2B5EF4-FFF2-40B4-BE49-F238E27FC236}">
                <a16:creationId xmlns:a16="http://schemas.microsoft.com/office/drawing/2014/main" id="{D305FC60-AB85-D14F-8049-404EF97BDE7D}"/>
              </a:ext>
            </a:extLst>
          </p:cNvPr>
          <p:cNvSpPr>
            <a:spLocks noGrp="1"/>
          </p:cNvSpPr>
          <p:nvPr>
            <p:ph type="body" sz="quarter" idx="14"/>
          </p:nvPr>
        </p:nvSpPr>
        <p:spPr>
          <a:xfrm>
            <a:off x="498476" y="1868077"/>
            <a:ext cx="7748640" cy="2324477"/>
          </a:xfrm>
        </p:spPr>
        <p:txBody>
          <a:bodyPr vert="horz" lIns="91440" tIns="45720" rIns="91440" bIns="45720" rtlCol="0" anchor="t">
            <a:noAutofit/>
          </a:bodyPr>
          <a:lstStyle/>
          <a:p>
            <a:pPr marL="0" indent="0">
              <a:buNone/>
            </a:pPr>
            <a:endParaRPr lang="en-US">
              <a:solidFill>
                <a:schemeClr val="accent4"/>
              </a:solidFill>
            </a:endParaRPr>
          </a:p>
        </p:txBody>
      </p:sp>
      <p:sp>
        <p:nvSpPr>
          <p:cNvPr id="6" name="Slide Number Placeholder 5">
            <a:extLst>
              <a:ext uri="{FF2B5EF4-FFF2-40B4-BE49-F238E27FC236}">
                <a16:creationId xmlns:a16="http://schemas.microsoft.com/office/drawing/2014/main" id="{B783E91F-9AAB-2E4C-FEED-9D7688B139E2}"/>
              </a:ext>
            </a:extLst>
          </p:cNvPr>
          <p:cNvSpPr>
            <a:spLocks noGrp="1"/>
          </p:cNvSpPr>
          <p:nvPr>
            <p:ph type="sldNum" sz="quarter" idx="13"/>
          </p:nvPr>
        </p:nvSpPr>
        <p:spPr/>
        <p:txBody>
          <a:bodyPr/>
          <a:lstStyle/>
          <a:p>
            <a:fld id="{2DF18D17-D940-42C0-8301-578A1E1D672E}" type="slidenum">
              <a:rPr lang="en-US" smtClean="0"/>
              <a:pPr/>
              <a:t>68</a:t>
            </a:fld>
            <a:endParaRPr lang="en-US"/>
          </a:p>
        </p:txBody>
      </p:sp>
    </p:spTree>
    <p:extLst>
      <p:ext uri="{BB962C8B-B14F-4D97-AF65-F5344CB8AC3E}">
        <p14:creationId xmlns:p14="http://schemas.microsoft.com/office/powerpoint/2010/main" val="26392178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D49CBB-8046-71A5-BB08-466B0D24C204}"/>
              </a:ext>
            </a:extLst>
          </p:cNvPr>
          <p:cNvSpPr>
            <a:spLocks noGrp="1"/>
          </p:cNvSpPr>
          <p:nvPr>
            <p:ph type="title" idx="4294967295"/>
          </p:nvPr>
        </p:nvSpPr>
        <p:spPr>
          <a:xfrm>
            <a:off x="688976" y="3055144"/>
            <a:ext cx="10153648" cy="74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bg1"/>
                </a:solidFill>
                <a:ea typeface="+mn-ea"/>
                <a:cs typeface="+mn-cs"/>
              </a:rPr>
              <a:t>Item 8 | Extreme Heat Action Plan </a:t>
            </a:r>
            <a:endParaRPr lang="en-US">
              <a:solidFill>
                <a:schemeClr val="bg1"/>
              </a:solidFill>
              <a:ea typeface="+mn-ea"/>
              <a:cs typeface="+mn-cs"/>
            </a:endParaRPr>
          </a:p>
        </p:txBody>
      </p:sp>
    </p:spTree>
    <p:extLst>
      <p:ext uri="{BB962C8B-B14F-4D97-AF65-F5344CB8AC3E}">
        <p14:creationId xmlns:p14="http://schemas.microsoft.com/office/powerpoint/2010/main" val="3245841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1D88B4-7F58-B788-E61C-AED7DDFE69E6}"/>
              </a:ext>
            </a:extLst>
          </p:cNvPr>
          <p:cNvSpPr>
            <a:spLocks noGrp="1"/>
          </p:cNvSpPr>
          <p:nvPr>
            <p:ph type="title" idx="4294967295"/>
          </p:nvPr>
        </p:nvSpPr>
        <p:spPr>
          <a:xfrm>
            <a:off x="498475" y="547688"/>
            <a:ext cx="10415588"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a:lnSpc>
                <a:spcPct val="90000"/>
              </a:lnSpc>
              <a:spcBef>
                <a:spcPts val="1000"/>
              </a:spcBef>
              <a:spcAft>
                <a:spcPts val="0"/>
              </a:spcAft>
              <a:buNone/>
              <a:tabLst/>
              <a:defRPr/>
            </a:pPr>
            <a:r>
              <a:rPr lang="en-US" sz="4800">
                <a:solidFill>
                  <a:schemeClr val="tx2"/>
                </a:solidFill>
                <a:ea typeface="+mn-ea"/>
                <a:cs typeface="+mn-cs"/>
              </a:rPr>
              <a:t>ACTION</a:t>
            </a:r>
            <a:endParaRPr lang="en-US">
              <a:ea typeface="+mn-ea"/>
              <a:cs typeface="+mn-cs"/>
            </a:endParaRPr>
          </a:p>
        </p:txBody>
      </p:sp>
      <p:sp>
        <p:nvSpPr>
          <p:cNvPr id="3" name="Text Placeholder 2">
            <a:extLst>
              <a:ext uri="{FF2B5EF4-FFF2-40B4-BE49-F238E27FC236}">
                <a16:creationId xmlns:a16="http://schemas.microsoft.com/office/drawing/2014/main" id="{58010E46-79A2-D870-3C9D-A8F8D8FEA5AD}"/>
              </a:ext>
            </a:extLst>
          </p:cNvPr>
          <p:cNvSpPr>
            <a:spLocks noGrp="1"/>
          </p:cNvSpPr>
          <p:nvPr>
            <p:ph type="body" sz="quarter" idx="14"/>
          </p:nvPr>
        </p:nvSpPr>
        <p:spPr>
          <a:xfrm>
            <a:off x="498476" y="1868078"/>
            <a:ext cx="7748640" cy="1948178"/>
          </a:xfrm>
        </p:spPr>
        <p:txBody>
          <a:bodyPr vert="horz" lIns="91440" tIns="45720" rIns="91440" bIns="45720" rtlCol="0" anchor="t">
            <a:noAutofit/>
          </a:bodyPr>
          <a:lstStyle/>
          <a:p>
            <a:pPr marL="0" indent="0">
              <a:buNone/>
            </a:pPr>
            <a:r>
              <a:rPr lang="en-US" sz="3600" b="1">
                <a:solidFill>
                  <a:schemeClr val="accent4"/>
                </a:solidFill>
                <a:latin typeface="+mj-lt"/>
              </a:rPr>
              <a:t>Approve the meeting minutes from the ICARP Technical Advisory Council 1st Quarter Meeting on March 7, 2024.</a:t>
            </a:r>
            <a:endParaRPr lang="en-US">
              <a:solidFill>
                <a:schemeClr val="accent4"/>
              </a:solidFill>
            </a:endParaRPr>
          </a:p>
        </p:txBody>
      </p:sp>
      <p:sp>
        <p:nvSpPr>
          <p:cNvPr id="6" name="Slide Number Placeholder 5">
            <a:extLst>
              <a:ext uri="{FF2B5EF4-FFF2-40B4-BE49-F238E27FC236}">
                <a16:creationId xmlns:a16="http://schemas.microsoft.com/office/drawing/2014/main" id="{FD703A07-D2C1-252F-D54D-3315D1FF3F18}"/>
              </a:ext>
            </a:extLst>
          </p:cNvPr>
          <p:cNvSpPr>
            <a:spLocks noGrp="1"/>
          </p:cNvSpPr>
          <p:nvPr>
            <p:ph type="sldNum" sz="quarter" idx="13"/>
          </p:nvPr>
        </p:nvSpPr>
        <p:spPr/>
        <p:txBody>
          <a:bodyPr/>
          <a:lstStyle/>
          <a:p>
            <a:fld id="{2DF18D17-D940-42C0-8301-578A1E1D672E}" type="slidenum">
              <a:rPr lang="en-US" smtClean="0"/>
              <a:pPr/>
              <a:t>7</a:t>
            </a:fld>
            <a:endParaRPr lang="en-US"/>
          </a:p>
        </p:txBody>
      </p:sp>
    </p:spTree>
    <p:extLst>
      <p:ext uri="{BB962C8B-B14F-4D97-AF65-F5344CB8AC3E}">
        <p14:creationId xmlns:p14="http://schemas.microsoft.com/office/powerpoint/2010/main" val="39602327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sky, outdoor, sunset, sun&#10;&#10;">
            <a:extLst>
              <a:ext uri="{FF2B5EF4-FFF2-40B4-BE49-F238E27FC236}">
                <a16:creationId xmlns:a16="http://schemas.microsoft.com/office/drawing/2014/main" id="{AFB67C70-9F8E-AD43-9541-D889929D5290}"/>
              </a:ext>
            </a:extLst>
          </p:cNvPr>
          <p:cNvPicPr>
            <a:picLocks noChangeAspect="1"/>
          </p:cNvPicPr>
          <p:nvPr/>
        </p:nvPicPr>
        <p:blipFill>
          <a:blip r:embed="rId2" cstate="email">
            <a:alphaModFix amt="35000"/>
            <a:extLst>
              <a:ext uri="{28A0092B-C50C-407E-A947-70E740481C1C}">
                <a14:useLocalDpi xmlns:a14="http://schemas.microsoft.com/office/drawing/2010/main"/>
              </a:ext>
            </a:extLst>
          </a:blip>
          <a:srcRect/>
          <a:stretch/>
        </p:blipFill>
        <p:spPr>
          <a:xfrm>
            <a:off x="0" y="0"/>
            <a:ext cx="12195040" cy="6866291"/>
          </a:xfrm>
          <a:prstGeom prst="rect">
            <a:avLst/>
          </a:prstGeom>
        </p:spPr>
      </p:pic>
      <p:sp>
        <p:nvSpPr>
          <p:cNvPr id="2" name="Title 1">
            <a:extLst>
              <a:ext uri="{FF2B5EF4-FFF2-40B4-BE49-F238E27FC236}">
                <a16:creationId xmlns:a16="http://schemas.microsoft.com/office/drawing/2014/main" id="{79B80C37-238F-0244-AAB0-4A0E4BFF73CE}"/>
              </a:ext>
            </a:extLst>
          </p:cNvPr>
          <p:cNvSpPr>
            <a:spLocks noGrp="1"/>
          </p:cNvSpPr>
          <p:nvPr>
            <p:ph type="ctrTitle"/>
          </p:nvPr>
        </p:nvSpPr>
        <p:spPr>
          <a:xfrm>
            <a:off x="-3242" y="2464873"/>
            <a:ext cx="12192000" cy="1932213"/>
          </a:xfrm>
        </p:spPr>
        <p:txBody>
          <a:bodyPr>
            <a:noAutofit/>
          </a:bodyPr>
          <a:lstStyle/>
          <a:p>
            <a:r>
              <a:rPr lang="en-US" sz="6600" b="1">
                <a:solidFill>
                  <a:schemeClr val="bg1"/>
                </a:solidFill>
                <a:latin typeface="Century Gothic"/>
              </a:rPr>
              <a:t>Extreme Heat Action Plan Update </a:t>
            </a:r>
            <a:endParaRPr lang="en-US" sz="6600" b="1">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B85D240D-DEB3-2C47-8F7E-66566914647A}"/>
              </a:ext>
            </a:extLst>
          </p:cNvPr>
          <p:cNvSpPr txBox="1"/>
          <p:nvPr/>
        </p:nvSpPr>
        <p:spPr>
          <a:xfrm>
            <a:off x="155096" y="6310204"/>
            <a:ext cx="1253869" cy="36933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7D31"/>
                </a:solidFill>
                <a:effectLst/>
                <a:uLnTx/>
                <a:uFillTx/>
                <a:latin typeface="Century Gothic"/>
                <a:ea typeface="+mn-ea"/>
                <a:cs typeface="+mn-cs"/>
              </a:rPr>
              <a:t>May 2025</a:t>
            </a:r>
            <a:endParaRPr kumimoji="0" lang="en-US" sz="1800" b="1" i="0" u="none" strike="noStrike" kern="1200" cap="none" spc="0" normalizeH="0" baseline="0" noProof="0">
              <a:ln>
                <a:noFill/>
              </a:ln>
              <a:solidFill>
                <a:srgbClr val="ED7D31"/>
              </a:solidFill>
              <a:effectLst/>
              <a:uLnTx/>
              <a:uFillTx/>
              <a:latin typeface="Calibri" panose="020F0502020204030204"/>
              <a:ea typeface="Calibri"/>
              <a:cs typeface="Calibri"/>
            </a:endParaRPr>
          </a:p>
        </p:txBody>
      </p:sp>
      <p:pic>
        <p:nvPicPr>
          <p:cNvPr id="6" name="Picture 5" descr="California Natural Resources Agency logo">
            <a:extLst>
              <a:ext uri="{FF2B5EF4-FFF2-40B4-BE49-F238E27FC236}">
                <a16:creationId xmlns:a16="http://schemas.microsoft.com/office/drawing/2014/main" id="{0240E62B-735F-EC40-AEC9-CEDB5E1E85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03419" y="5805632"/>
            <a:ext cx="2045753" cy="824539"/>
          </a:xfrm>
          <a:prstGeom prst="rect">
            <a:avLst/>
          </a:prstGeom>
        </p:spPr>
      </p:pic>
      <p:pic>
        <p:nvPicPr>
          <p:cNvPr id="3" name="Picture 2" descr="LUCI logo">
            <a:extLst>
              <a:ext uri="{FF2B5EF4-FFF2-40B4-BE49-F238E27FC236}">
                <a16:creationId xmlns:a16="http://schemas.microsoft.com/office/drawing/2014/main" id="{43628859-538D-7070-97EA-27BDDF32D3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23650" y="5393375"/>
            <a:ext cx="1472075" cy="1464626"/>
          </a:xfrm>
          <a:prstGeom prst="rect">
            <a:avLst/>
          </a:prstGeom>
        </p:spPr>
      </p:pic>
    </p:spTree>
    <p:extLst>
      <p:ext uri="{BB962C8B-B14F-4D97-AF65-F5344CB8AC3E}">
        <p14:creationId xmlns:p14="http://schemas.microsoft.com/office/powerpoint/2010/main" val="37130899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DABF7BB3-3E63-2441-B2CD-8A3058EF6FC0}"/>
              </a:ext>
            </a:extLst>
          </p:cNvPr>
          <p:cNvSpPr txBox="1">
            <a:spLocks/>
          </p:cNvSpPr>
          <p:nvPr/>
        </p:nvSpPr>
        <p:spPr>
          <a:xfrm>
            <a:off x="-469481" y="-587982"/>
            <a:ext cx="4577792" cy="1915760"/>
          </a:xfrm>
        </p:spPr>
        <p:txBody>
          <a:bodyPr lIns="91440" tIns="45720" rIns="91440" bIns="45720" anchor="b">
            <a:normAutofit fontScale="97500"/>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4500" b="1" i="0" u="none" strike="noStrike" kern="1200" cap="none" spc="-50" normalizeH="0" baseline="0" noProof="0">
                <a:ln>
                  <a:noFill/>
                </a:ln>
                <a:solidFill>
                  <a:srgbClr val="ED7D31"/>
                </a:solidFill>
                <a:effectLst/>
                <a:uLnTx/>
                <a:uFillTx/>
                <a:latin typeface="Century Gothic"/>
                <a:ea typeface="+mj-ea"/>
                <a:cs typeface="+mj-cs"/>
              </a:rPr>
              <a:t>Background</a:t>
            </a:r>
            <a:endParaRPr kumimoji="0" lang="en-US" sz="4800" b="1" i="0" u="none" strike="noStrike" kern="1200" cap="none" spc="-50" normalizeH="0" baseline="0" noProof="0">
              <a:ln>
                <a:noFill/>
              </a:ln>
              <a:solidFill>
                <a:srgbClr val="ED7D31"/>
              </a:solidFill>
              <a:effectLst/>
              <a:uLnTx/>
              <a:uFillTx/>
              <a:latin typeface="Century Gothic"/>
              <a:ea typeface="+mj-ea"/>
              <a:cs typeface="+mj-cs"/>
            </a:endParaRPr>
          </a:p>
        </p:txBody>
      </p:sp>
      <p:pic>
        <p:nvPicPr>
          <p:cNvPr id="11" name="Picture 10">
            <a:extLst>
              <a:ext uri="{FF2B5EF4-FFF2-40B4-BE49-F238E27FC236}">
                <a16:creationId xmlns:a16="http://schemas.microsoft.com/office/drawing/2014/main" id="{994F71D6-A72F-6645-85AF-67EB67DC0C18}"/>
              </a:ext>
              <a:ext uri="{C183D7F6-B498-43B3-948B-1728B52AA6E4}">
                <adec:decorative xmlns:adec="http://schemas.microsoft.com/office/drawing/2017/decorative" val="1"/>
              </a:ext>
            </a:extLst>
          </p:cNvPr>
          <p:cNvPicPr>
            <a:picLocks noChangeAspect="1"/>
          </p:cNvPicPr>
          <p:nvPr/>
        </p:nvPicPr>
        <p:blipFill rotWithShape="1">
          <a:blip r:embed="rId2" cstate="email">
            <a:alphaModFix amt="21000"/>
            <a:extLst>
              <a:ext uri="{28A0092B-C50C-407E-A947-70E740481C1C}">
                <a14:useLocalDpi xmlns:a14="http://schemas.microsoft.com/office/drawing/2010/main"/>
              </a:ext>
            </a:extLst>
          </a:blip>
          <a:srcRect/>
          <a:stretch/>
        </p:blipFill>
        <p:spPr>
          <a:xfrm>
            <a:off x="0" y="0"/>
            <a:ext cx="12194854" cy="6866441"/>
          </a:xfrm>
          <a:prstGeom prst="rect">
            <a:avLst/>
          </a:prstGeom>
        </p:spPr>
      </p:pic>
      <p:sp>
        <p:nvSpPr>
          <p:cNvPr id="13" name="Title 12">
            <a:extLst>
              <a:ext uri="{FF2B5EF4-FFF2-40B4-BE49-F238E27FC236}">
                <a16:creationId xmlns:a16="http://schemas.microsoft.com/office/drawing/2014/main" id="{D8381E90-1D0D-E345-97D1-3ECE9A3BC2CB}"/>
              </a:ext>
              <a:ext uri="{C183D7F6-B498-43B3-948B-1728B52AA6E4}">
                <adec:decorative xmlns:adec="http://schemas.microsoft.com/office/drawing/2017/decorative" val="1"/>
              </a:ext>
            </a:extLst>
          </p:cNvPr>
          <p:cNvSpPr>
            <a:spLocks noGrp="1"/>
          </p:cNvSpPr>
          <p:nvPr>
            <p:ph type="ctrTitle"/>
          </p:nvPr>
        </p:nvSpPr>
        <p:spPr>
          <a:xfrm>
            <a:off x="1819415" y="330356"/>
            <a:ext cx="3816095" cy="2103436"/>
          </a:xfrm>
        </p:spPr>
        <p:txBody>
          <a:bodyPr vert="horz" lIns="91440" tIns="45720" rIns="91440" bIns="45720" rtlCol="0" anchor="ctr">
            <a:normAutofit/>
          </a:bodyPr>
          <a:lstStyle/>
          <a:p>
            <a:pPr>
              <a:lnSpc>
                <a:spcPct val="90000"/>
              </a:lnSpc>
            </a:pPr>
            <a:r>
              <a:rPr lang="en-US" sz="4400" kern="1200">
                <a:solidFill>
                  <a:schemeClr val="tx1">
                    <a:lumMod val="85000"/>
                    <a:lumOff val="15000"/>
                  </a:schemeClr>
                </a:solidFill>
                <a:latin typeface="+mj-lt"/>
                <a:ea typeface="+mj-ea"/>
                <a:cs typeface="+mj-cs"/>
              </a:rPr>
              <a:t>Background</a:t>
            </a:r>
          </a:p>
        </p:txBody>
      </p:sp>
      <p:sp>
        <p:nvSpPr>
          <p:cNvPr id="19" name="TextBox 18">
            <a:extLst>
              <a:ext uri="{FF2B5EF4-FFF2-40B4-BE49-F238E27FC236}">
                <a16:creationId xmlns:a16="http://schemas.microsoft.com/office/drawing/2014/main" id="{DCC09F40-5283-3A4E-9E95-5AD0FCE2EE73}"/>
              </a:ext>
            </a:extLst>
          </p:cNvPr>
          <p:cNvSpPr txBox="1"/>
          <p:nvPr/>
        </p:nvSpPr>
        <p:spPr>
          <a:xfrm>
            <a:off x="597747" y="1489423"/>
            <a:ext cx="4235299" cy="486287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entury Gothic"/>
                <a:ea typeface="Calibri"/>
                <a:cs typeface="Calibri"/>
              </a:rPr>
              <a:t>The 2022 Extreme Heat Action Plan provides a strategic and comprehensive set of state actions to adapt and build resilience to extreme heat. It outlines California’s all-of-government approach to mitigating the health, economic, cultural, ecological, and social impacts of increasing average temperatures and heat waves.</a:t>
            </a:r>
            <a:endParaRPr kumimoji="0" lang="en-US" sz="22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16" name="Picture 15" descr="Two people riding bikes on a road&#10;&#10;">
            <a:extLst>
              <a:ext uri="{FF2B5EF4-FFF2-40B4-BE49-F238E27FC236}">
                <a16:creationId xmlns:a16="http://schemas.microsoft.com/office/drawing/2014/main" id="{90D3A328-F4B9-4143-B9E0-6BAA39EFCB9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4726375" y="-3"/>
            <a:ext cx="4228635" cy="3694372"/>
          </a:xfrm>
          <a:custGeom>
            <a:avLst/>
            <a:gdLst/>
            <a:ahLst/>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pic>
        <p:nvPicPr>
          <p:cNvPr id="7176" name="Picture 8" descr="Free stock photo of adolescent, adult, battery">
            <a:extLst>
              <a:ext uri="{FF2B5EF4-FFF2-40B4-BE49-F238E27FC236}">
                <a16:creationId xmlns:a16="http://schemas.microsoft.com/office/drawing/2014/main" id="{F10A803C-4EC5-7541-A68F-6E250EAA0DF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082588" y="-3"/>
            <a:ext cx="3109415" cy="369437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armers Harvesting Together">
            <a:extLst>
              <a:ext uri="{FF2B5EF4-FFF2-40B4-BE49-F238E27FC236}">
                <a16:creationId xmlns:a16="http://schemas.microsoft.com/office/drawing/2014/main" id="{C825B5FE-6550-634E-9B91-A743240F2DD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726725" y="3802960"/>
            <a:ext cx="4228282" cy="3055043"/>
          </a:xfrm>
          <a:custGeom>
            <a:avLst/>
            <a:gdLst/>
            <a:ahLst/>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A group of people standing around a tree&#10;&#10;">
            <a:extLst>
              <a:ext uri="{FF2B5EF4-FFF2-40B4-BE49-F238E27FC236}">
                <a16:creationId xmlns:a16="http://schemas.microsoft.com/office/drawing/2014/main" id="{F3AFCA0D-6FA1-6149-8A96-BB8E27E7C84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
          <a:stretch/>
        </p:blipFill>
        <p:spPr>
          <a:xfrm>
            <a:off x="9082585" y="3802960"/>
            <a:ext cx="3109415" cy="3055043"/>
          </a:xfrm>
          <a:prstGeom prst="rect">
            <a:avLst/>
          </a:prstGeom>
        </p:spPr>
      </p:pic>
      <p:pic>
        <p:nvPicPr>
          <p:cNvPr id="8" name="Content Placeholder 7">
            <a:extLst>
              <a:ext uri="{FF2B5EF4-FFF2-40B4-BE49-F238E27FC236}">
                <a16:creationId xmlns:a16="http://schemas.microsoft.com/office/drawing/2014/main" id="{29F061C7-BD95-D544-B519-D37780D08A8A}"/>
              </a:ext>
              <a:ext uri="{C183D7F6-B498-43B3-948B-1728B52AA6E4}">
                <adec:decorative xmlns:adec="http://schemas.microsoft.com/office/drawing/2017/decorative" val="1"/>
              </a:ext>
            </a:extLst>
          </p:cNvPr>
          <p:cNvPicPr>
            <a:picLocks noGrp="1" noChangeAspect="1"/>
          </p:cNvPicPr>
          <p:nvPr>
            <p:ph idx="4294967295"/>
          </p:nvPr>
        </p:nvPicPr>
        <p:blipFill>
          <a:blip r:embed="rId7"/>
          <a:stretch>
            <a:fillRect/>
          </a:stretch>
        </p:blipFill>
        <p:spPr>
          <a:xfrm>
            <a:off x="0" y="0"/>
            <a:ext cx="0" cy="0"/>
          </a:xfrm>
        </p:spPr>
      </p:pic>
    </p:spTree>
    <p:extLst>
      <p:ext uri="{BB962C8B-B14F-4D97-AF65-F5344CB8AC3E}">
        <p14:creationId xmlns:p14="http://schemas.microsoft.com/office/powerpoint/2010/main" val="9062925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FA20139-35F1-C040-A21D-1BFAE221FAA3}"/>
              </a:ext>
              <a:ext uri="{C183D7F6-B498-43B3-948B-1728B52AA6E4}">
                <adec:decorative xmlns:adec="http://schemas.microsoft.com/office/drawing/2017/decorative" val="1"/>
              </a:ext>
            </a:extLst>
          </p:cNvPr>
          <p:cNvPicPr>
            <a:picLocks noChangeAspect="1" noChangeArrowheads="1"/>
          </p:cNvPicPr>
          <p:nvPr/>
        </p:nvPicPr>
        <p:blipFill>
          <a:blip r:embed="rId3" cstate="email">
            <a:alphaModFix amt="35000"/>
            <a:extLst>
              <a:ext uri="{28A0092B-C50C-407E-A947-70E740481C1C}">
                <a14:useLocalDpi xmlns:a14="http://schemas.microsoft.com/office/drawing/2010/main"/>
              </a:ext>
            </a:extLst>
          </a:blip>
          <a:srcRect/>
          <a:stretch/>
        </p:blipFill>
        <p:spPr bwMode="auto">
          <a:xfrm>
            <a:off x="0" y="0"/>
            <a:ext cx="12198131" cy="686543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3AFE265-23B8-4871-B203-8FF543F1B956}"/>
              </a:ext>
            </a:extLst>
          </p:cNvPr>
          <p:cNvSpPr>
            <a:spLocks noGrp="1"/>
          </p:cNvSpPr>
          <p:nvPr>
            <p:ph type="title"/>
          </p:nvPr>
        </p:nvSpPr>
        <p:spPr>
          <a:xfrm>
            <a:off x="355998" y="1065862"/>
            <a:ext cx="4258940" cy="4726276"/>
          </a:xfrm>
        </p:spPr>
        <p:txBody>
          <a:bodyPr>
            <a:normAutofit/>
          </a:bodyPr>
          <a:lstStyle/>
          <a:p>
            <a:pPr algn="r"/>
            <a:r>
              <a:rPr lang="en-US" sz="4800" b="1">
                <a:solidFill>
                  <a:schemeClr val="accent2"/>
                </a:solidFill>
                <a:latin typeface="Century Gothic"/>
              </a:rPr>
              <a:t>All-of-Government Approach </a:t>
            </a:r>
            <a:endParaRPr lang="en-US" sz="4800" b="1">
              <a:solidFill>
                <a:schemeClr val="accent2"/>
              </a:solidFill>
              <a:latin typeface="Century Gothic" panose="020B0502020202020204" pitchFamily="34" charset="0"/>
            </a:endParaRPr>
          </a:p>
        </p:txBody>
      </p:sp>
      <p:sp>
        <p:nvSpPr>
          <p:cNvPr id="5" name="Content Placeholder 4">
            <a:extLst>
              <a:ext uri="{FF2B5EF4-FFF2-40B4-BE49-F238E27FC236}">
                <a16:creationId xmlns:a16="http://schemas.microsoft.com/office/drawing/2014/main" id="{18D40EA3-49C2-4544-961E-1577F9CD2243}"/>
              </a:ext>
            </a:extLst>
          </p:cNvPr>
          <p:cNvSpPr>
            <a:spLocks noGrp="1"/>
          </p:cNvSpPr>
          <p:nvPr>
            <p:ph idx="1"/>
          </p:nvPr>
        </p:nvSpPr>
        <p:spPr>
          <a:xfrm>
            <a:off x="4970936" y="671944"/>
            <a:ext cx="7221064" cy="6008915"/>
          </a:xfrm>
        </p:spPr>
        <p:txBody>
          <a:bodyPr anchor="ctr">
            <a:normAutofit fontScale="92500"/>
          </a:bodyPr>
          <a:lstStyle/>
          <a:p>
            <a:pPr marL="914400" lvl="1" indent="-457200">
              <a:buFont typeface="Wingdings" panose="020B0604020202020204" pitchFamily="34" charset="0"/>
              <a:buChar char="§"/>
            </a:pPr>
            <a:r>
              <a:rPr lang="en-US" sz="2600">
                <a:solidFill>
                  <a:schemeClr val="bg1"/>
                </a:solidFill>
                <a:latin typeface="Century Gothic"/>
              </a:rPr>
              <a:t>CA Natural Resources Agency</a:t>
            </a:r>
            <a:endParaRPr lang="en-US"/>
          </a:p>
          <a:p>
            <a:pPr marL="914400" lvl="1" indent="-457200">
              <a:buFont typeface="Wingdings" panose="020B0604020202020204" pitchFamily="34" charset="0"/>
              <a:buChar char="§"/>
            </a:pPr>
            <a:r>
              <a:rPr lang="en-US" sz="2600">
                <a:solidFill>
                  <a:schemeClr val="bg1"/>
                </a:solidFill>
                <a:latin typeface="Century Gothic"/>
              </a:rPr>
              <a:t>Governor’s Office of Land Use and Climate Innovation</a:t>
            </a:r>
          </a:p>
          <a:p>
            <a:pPr marL="914400" lvl="1" indent="-457200">
              <a:buFont typeface="Wingdings" panose="020B0604020202020204" pitchFamily="34" charset="0"/>
              <a:buChar char="§"/>
            </a:pPr>
            <a:r>
              <a:rPr lang="en-US" sz="2600">
                <a:solidFill>
                  <a:schemeClr val="bg1"/>
                </a:solidFill>
                <a:latin typeface="Century Gothic"/>
              </a:rPr>
              <a:t>CA Environmental Protection Agency</a:t>
            </a:r>
          </a:p>
          <a:p>
            <a:pPr marL="914400" lvl="1" indent="-457200">
              <a:buFont typeface="Wingdings" panose="020B0604020202020204" pitchFamily="34" charset="0"/>
              <a:buChar char="§"/>
            </a:pPr>
            <a:r>
              <a:rPr lang="en-US" sz="2600">
                <a:solidFill>
                  <a:schemeClr val="bg1"/>
                </a:solidFill>
                <a:latin typeface="Century Gothic"/>
              </a:rPr>
              <a:t>CA Department of Food and Agriculture</a:t>
            </a:r>
          </a:p>
          <a:p>
            <a:pPr marL="914400" lvl="1" indent="-457200">
              <a:buFont typeface="Wingdings" panose="020B0604020202020204" pitchFamily="34" charset="0"/>
              <a:buChar char="§"/>
            </a:pPr>
            <a:r>
              <a:rPr lang="en-US" sz="2600">
                <a:solidFill>
                  <a:schemeClr val="bg1"/>
                </a:solidFill>
                <a:latin typeface="Century Gothic"/>
              </a:rPr>
              <a:t>CA Health and Human Services Agency</a:t>
            </a:r>
          </a:p>
          <a:p>
            <a:pPr marL="914400" lvl="1" indent="-457200">
              <a:buFont typeface="Wingdings" panose="020B0604020202020204" pitchFamily="34" charset="0"/>
              <a:buChar char="§"/>
            </a:pPr>
            <a:r>
              <a:rPr lang="en-US" sz="2600">
                <a:solidFill>
                  <a:schemeClr val="bg1"/>
                </a:solidFill>
                <a:latin typeface="Century Gothic"/>
              </a:rPr>
              <a:t>CA State Transportation Agency</a:t>
            </a:r>
          </a:p>
          <a:p>
            <a:pPr marL="914400" lvl="1" indent="-457200">
              <a:buFont typeface="Wingdings" panose="020B0604020202020204" pitchFamily="34" charset="0"/>
              <a:buChar char="§"/>
            </a:pPr>
            <a:r>
              <a:rPr lang="en-US" sz="2600">
                <a:solidFill>
                  <a:schemeClr val="bg1"/>
                </a:solidFill>
                <a:latin typeface="Century Gothic"/>
              </a:rPr>
              <a:t>Governor's Office of Business and Economic Development </a:t>
            </a:r>
          </a:p>
          <a:p>
            <a:pPr marL="914400" lvl="1" indent="-457200">
              <a:buFont typeface="Wingdings" panose="020B0604020202020204" pitchFamily="34" charset="0"/>
              <a:buChar char="§"/>
            </a:pPr>
            <a:r>
              <a:rPr lang="en-US" sz="2600">
                <a:solidFill>
                  <a:schemeClr val="bg1"/>
                </a:solidFill>
                <a:latin typeface="Century Gothic"/>
              </a:rPr>
              <a:t>Governor’s Office of Emergency Services</a:t>
            </a:r>
          </a:p>
          <a:p>
            <a:pPr marL="914400" lvl="1" indent="-457200">
              <a:buFont typeface="Wingdings" panose="020B0604020202020204" pitchFamily="34" charset="0"/>
              <a:buChar char="§"/>
            </a:pPr>
            <a:r>
              <a:rPr lang="en-US" sz="2600">
                <a:solidFill>
                  <a:schemeClr val="bg1"/>
                </a:solidFill>
                <a:latin typeface="Century Gothic"/>
              </a:rPr>
              <a:t>CA Business, Consumer Services and Housing Agency</a:t>
            </a:r>
          </a:p>
          <a:p>
            <a:pPr marL="914400" lvl="1" indent="-457200">
              <a:buFont typeface="Wingdings" panose="020B0604020202020204" pitchFamily="34" charset="0"/>
              <a:buChar char="§"/>
            </a:pPr>
            <a:r>
              <a:rPr lang="en-US" sz="2600">
                <a:solidFill>
                  <a:schemeClr val="bg1"/>
                </a:solidFill>
                <a:latin typeface="Century Gothic"/>
              </a:rPr>
              <a:t>CA Labor and Workforce Development Agency</a:t>
            </a:r>
          </a:p>
          <a:p>
            <a:pPr marL="914400" lvl="1" indent="-457200">
              <a:buFont typeface="Wingdings" panose="020B0604020202020204" pitchFamily="34" charset="0"/>
              <a:buChar char="§"/>
            </a:pPr>
            <a:r>
              <a:rPr lang="en-US" sz="2600">
                <a:solidFill>
                  <a:schemeClr val="bg1"/>
                </a:solidFill>
                <a:latin typeface="Century Gothic"/>
              </a:rPr>
              <a:t>California Volunteers</a:t>
            </a:r>
          </a:p>
          <a:p>
            <a:pPr marL="914400" lvl="2" indent="0">
              <a:buNone/>
            </a:pPr>
            <a:endParaRPr lang="en-US" sz="2400" b="1">
              <a:solidFill>
                <a:srgbClr val="FFFFFF"/>
              </a:solidFill>
              <a:latin typeface="Century Gothic" panose="020B0502020202020204" pitchFamily="34" charset="0"/>
            </a:endParaRPr>
          </a:p>
        </p:txBody>
      </p:sp>
    </p:spTree>
    <p:extLst>
      <p:ext uri="{BB962C8B-B14F-4D97-AF65-F5344CB8AC3E}">
        <p14:creationId xmlns:p14="http://schemas.microsoft.com/office/powerpoint/2010/main" val="16578909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8F9D8F-B0CF-9840-8D0D-85EE70EF42D0}"/>
              </a:ext>
              <a:ext uri="{C183D7F6-B498-43B3-948B-1728B52AA6E4}">
                <adec:decorative xmlns:adec="http://schemas.microsoft.com/office/drawing/2017/decorative" val="1"/>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0" y="0"/>
            <a:ext cx="13734288" cy="6858000"/>
          </a:xfrm>
          <a:prstGeom prst="rect">
            <a:avLst/>
          </a:prstGeom>
        </p:spPr>
      </p:pic>
      <p:sp>
        <p:nvSpPr>
          <p:cNvPr id="2" name="Title 1">
            <a:extLst>
              <a:ext uri="{FF2B5EF4-FFF2-40B4-BE49-F238E27FC236}">
                <a16:creationId xmlns:a16="http://schemas.microsoft.com/office/drawing/2014/main" id="{8E339817-1774-8141-A933-65A8512AB752}"/>
              </a:ext>
            </a:extLst>
          </p:cNvPr>
          <p:cNvSpPr>
            <a:spLocks noGrp="1"/>
          </p:cNvSpPr>
          <p:nvPr>
            <p:ph type="title"/>
          </p:nvPr>
        </p:nvSpPr>
        <p:spPr>
          <a:xfrm>
            <a:off x="1066800" y="62347"/>
            <a:ext cx="10058400" cy="1450757"/>
          </a:xfrm>
        </p:spPr>
        <p:txBody>
          <a:bodyPr>
            <a:normAutofit/>
          </a:bodyPr>
          <a:lstStyle/>
          <a:p>
            <a:pPr algn="ctr"/>
            <a:r>
              <a:rPr lang="en-US" b="1">
                <a:solidFill>
                  <a:schemeClr val="accent2"/>
                </a:solidFill>
                <a:latin typeface="Century Gothic"/>
              </a:rPr>
              <a:t>Action Tracks</a:t>
            </a:r>
            <a:endParaRPr lang="en-US">
              <a:solidFill>
                <a:schemeClr val="accent2"/>
              </a:solidFill>
              <a:latin typeface="Century Gothic"/>
            </a:endParaRPr>
          </a:p>
        </p:txBody>
      </p:sp>
      <p:sp>
        <p:nvSpPr>
          <p:cNvPr id="6" name="Content Placeholder 5">
            <a:extLst>
              <a:ext uri="{FF2B5EF4-FFF2-40B4-BE49-F238E27FC236}">
                <a16:creationId xmlns:a16="http://schemas.microsoft.com/office/drawing/2014/main" id="{8DA1A0AC-0D08-D541-B770-4D895DDDCB7D}"/>
              </a:ext>
            </a:extLst>
          </p:cNvPr>
          <p:cNvSpPr>
            <a:spLocks noGrp="1"/>
          </p:cNvSpPr>
          <p:nvPr>
            <p:ph idx="1"/>
          </p:nvPr>
        </p:nvSpPr>
        <p:spPr>
          <a:xfrm>
            <a:off x="1928060" y="1529276"/>
            <a:ext cx="9878168" cy="4890759"/>
          </a:xfrm>
        </p:spPr>
        <p:txBody>
          <a:bodyPr vert="horz" lIns="0" tIns="45720" rIns="0" bIns="45720" rtlCol="0" anchor="t">
            <a:noAutofit/>
          </a:bodyPr>
          <a:lstStyle/>
          <a:p>
            <a:pPr marL="0" indent="0">
              <a:buClr>
                <a:srgbClr val="242422"/>
              </a:buClr>
              <a:buNone/>
            </a:pPr>
            <a:r>
              <a:rPr lang="en-US" sz="2000" b="1">
                <a:solidFill>
                  <a:schemeClr val="accent2"/>
                </a:solidFill>
                <a:latin typeface="Century Gothic"/>
              </a:rPr>
              <a:t>Track 1: Build Public Awareness and Notification </a:t>
            </a:r>
          </a:p>
          <a:p>
            <a:pPr marL="571500" indent="-342900">
              <a:buFont typeface="Wingdings" panose="020B0604020202020204" pitchFamily="34" charset="0"/>
              <a:buChar char="§"/>
            </a:pPr>
            <a:r>
              <a:rPr lang="en-US" sz="2000" i="1">
                <a:solidFill>
                  <a:schemeClr val="bg1"/>
                </a:solidFill>
                <a:latin typeface="Century Gothic"/>
                <a:ea typeface="Calibri"/>
                <a:cs typeface="Calibri"/>
              </a:rPr>
              <a:t>Goal 1: Build public awareness about extreme heat through targeted communications and campaigns</a:t>
            </a:r>
            <a:endParaRPr lang="en-US" sz="2000">
              <a:solidFill>
                <a:schemeClr val="bg1"/>
              </a:solidFill>
              <a:latin typeface="Century Gothic"/>
              <a:ea typeface="Calibri"/>
              <a:cs typeface="Calibri"/>
            </a:endParaRPr>
          </a:p>
          <a:p>
            <a:pPr marL="571500" indent="-342900">
              <a:buFont typeface="Wingdings" panose="020B0604020202020204" pitchFamily="34" charset="0"/>
              <a:buChar char="§"/>
            </a:pPr>
            <a:r>
              <a:rPr lang="en-US" sz="2000" i="1">
                <a:solidFill>
                  <a:schemeClr val="bg1"/>
                </a:solidFill>
                <a:latin typeface="Century Gothic"/>
                <a:ea typeface="Calibri"/>
                <a:cs typeface="Calibri"/>
              </a:rPr>
              <a:t>Goal 2: Support actionable climate science and research to inform risk assessments and decision-making</a:t>
            </a:r>
            <a:endParaRPr lang="en-US" sz="2000">
              <a:solidFill>
                <a:schemeClr val="bg1"/>
              </a:solidFill>
              <a:latin typeface="Century Gothic"/>
              <a:ea typeface="Calibri"/>
              <a:cs typeface="Calibri"/>
            </a:endParaRPr>
          </a:p>
          <a:p>
            <a:pPr marL="571500" indent="-342900">
              <a:buFont typeface="Wingdings" panose="020B0604020202020204" pitchFamily="34" charset="0"/>
              <a:buChar char="§"/>
            </a:pPr>
            <a:r>
              <a:rPr lang="en-US" sz="2000" i="1">
                <a:solidFill>
                  <a:schemeClr val="bg1"/>
                </a:solidFill>
                <a:latin typeface="Century Gothic"/>
                <a:ea typeface="Calibri"/>
                <a:cs typeface="Calibri"/>
              </a:rPr>
              <a:t>Goal 3: Improve accuracy and accessibility of heat modeling and data to inform decision-makers</a:t>
            </a:r>
            <a:endParaRPr lang="en-US" sz="2000">
              <a:solidFill>
                <a:schemeClr val="bg1"/>
              </a:solidFill>
              <a:latin typeface="Century Gothic"/>
              <a:ea typeface="Calibri"/>
              <a:cs typeface="Calibri"/>
            </a:endParaRPr>
          </a:p>
          <a:p>
            <a:pPr marL="0" indent="0">
              <a:buClr>
                <a:srgbClr val="242422"/>
              </a:buClr>
              <a:buNone/>
            </a:pPr>
            <a:r>
              <a:rPr lang="en-US" sz="2000" b="1">
                <a:solidFill>
                  <a:schemeClr val="accent2"/>
                </a:solidFill>
                <a:latin typeface="Century Gothic"/>
              </a:rPr>
              <a:t>Track 2: Strengthen Community Services and Response  </a:t>
            </a:r>
          </a:p>
          <a:p>
            <a:pPr marL="514350" indent="-285750">
              <a:buFont typeface="Wingdings"/>
              <a:buChar char="§"/>
            </a:pPr>
            <a:r>
              <a:rPr lang="en-US" sz="2000" i="1">
                <a:solidFill>
                  <a:schemeClr val="bg1"/>
                </a:solidFill>
                <a:latin typeface="Century Gothic"/>
                <a:ea typeface="Calibri"/>
                <a:cs typeface="Calibri"/>
              </a:rPr>
              <a:t>Goal 1: Invest in social resilience</a:t>
            </a:r>
            <a:endParaRPr lang="en-US" sz="2000">
              <a:solidFill>
                <a:schemeClr val="bg1"/>
              </a:solidFill>
              <a:latin typeface="Century Gothic"/>
              <a:ea typeface="Calibri"/>
              <a:cs typeface="Calibri"/>
            </a:endParaRPr>
          </a:p>
          <a:p>
            <a:pPr marL="514350" indent="-285750">
              <a:buFont typeface="Wingdings"/>
              <a:buChar char="§"/>
            </a:pPr>
            <a:r>
              <a:rPr lang="en-US" sz="2000" i="1">
                <a:solidFill>
                  <a:schemeClr val="bg1"/>
                </a:solidFill>
                <a:latin typeface="Century Gothic"/>
                <a:ea typeface="Calibri"/>
                <a:cs typeface="Calibri"/>
              </a:rPr>
              <a:t>Goal 2: Protect California’s workers and economy from the impacts of extreme heat</a:t>
            </a:r>
            <a:endParaRPr lang="en-US" sz="2000">
              <a:solidFill>
                <a:schemeClr val="bg1"/>
              </a:solidFill>
              <a:latin typeface="Century Gothic"/>
              <a:ea typeface="Calibri"/>
              <a:cs typeface="Calibri"/>
            </a:endParaRPr>
          </a:p>
          <a:p>
            <a:pPr marL="514350" indent="-285750">
              <a:buFont typeface="Wingdings"/>
              <a:buChar char="§"/>
            </a:pPr>
            <a:r>
              <a:rPr lang="en-US" sz="2000" i="1">
                <a:solidFill>
                  <a:schemeClr val="bg1"/>
                </a:solidFill>
                <a:latin typeface="Century Gothic"/>
                <a:ea typeface="Calibri"/>
                <a:cs typeface="Calibri"/>
              </a:rPr>
              <a:t>Goal 3: Support local planning and response measures to extreme heat events</a:t>
            </a:r>
            <a:endParaRPr lang="en-US" sz="2000">
              <a:solidFill>
                <a:schemeClr val="bg1"/>
              </a:solidFill>
              <a:latin typeface="Century Gothic"/>
              <a:ea typeface="Calibri"/>
              <a:cs typeface="Calibri"/>
            </a:endParaRPr>
          </a:p>
          <a:p>
            <a:pPr marL="0" indent="0">
              <a:buClr>
                <a:srgbClr val="242422"/>
              </a:buClr>
              <a:buNone/>
            </a:pPr>
            <a:endParaRPr lang="en-US" sz="1250" b="1">
              <a:solidFill>
                <a:schemeClr val="accent2"/>
              </a:solidFill>
              <a:latin typeface="Century Gothic"/>
              <a:ea typeface="Calibri"/>
              <a:cs typeface="Calibri"/>
            </a:endParaRPr>
          </a:p>
          <a:p>
            <a:pPr marL="0" indent="0">
              <a:buNone/>
            </a:pPr>
            <a:endParaRPr lang="en-US" sz="2000" i="1">
              <a:solidFill>
                <a:schemeClr val="bg1"/>
              </a:solidFill>
              <a:latin typeface="Century Gothic" panose="020B0502020202020204" pitchFamily="34" charset="0"/>
            </a:endParaRPr>
          </a:p>
        </p:txBody>
      </p:sp>
      <p:pic>
        <p:nvPicPr>
          <p:cNvPr id="4" name="Graphic 3">
            <a:extLst>
              <a:ext uri="{FF2B5EF4-FFF2-40B4-BE49-F238E27FC236}">
                <a16:creationId xmlns:a16="http://schemas.microsoft.com/office/drawing/2014/main" id="{10A59CE3-546D-B841-AEE2-5C43CF30288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4774" y="1258089"/>
            <a:ext cx="914400" cy="914400"/>
          </a:xfrm>
          <a:prstGeom prst="rect">
            <a:avLst/>
          </a:prstGeom>
        </p:spPr>
      </p:pic>
      <p:pic>
        <p:nvPicPr>
          <p:cNvPr id="5" name="Graphic 4">
            <a:extLst>
              <a:ext uri="{FF2B5EF4-FFF2-40B4-BE49-F238E27FC236}">
                <a16:creationId xmlns:a16="http://schemas.microsoft.com/office/drawing/2014/main" id="{18813A7F-BD80-2548-951F-011647585DD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6324" y="3699508"/>
            <a:ext cx="914400" cy="914400"/>
          </a:xfrm>
          <a:prstGeom prst="rect">
            <a:avLst/>
          </a:prstGeom>
        </p:spPr>
      </p:pic>
    </p:spTree>
    <p:extLst>
      <p:ext uri="{BB962C8B-B14F-4D97-AF65-F5344CB8AC3E}">
        <p14:creationId xmlns:p14="http://schemas.microsoft.com/office/powerpoint/2010/main" val="19045202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6C55785-E558-ABAF-5217-204681F6E4E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814B644-EED9-FF5A-75CD-B230A5960777}"/>
              </a:ext>
              <a:ext uri="{C183D7F6-B498-43B3-948B-1728B52AA6E4}">
                <adec:decorative xmlns:adec="http://schemas.microsoft.com/office/drawing/2017/decorative" val="1"/>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0" y="0"/>
            <a:ext cx="13734288" cy="6858000"/>
          </a:xfrm>
          <a:prstGeom prst="rect">
            <a:avLst/>
          </a:prstGeom>
        </p:spPr>
      </p:pic>
      <p:sp>
        <p:nvSpPr>
          <p:cNvPr id="2" name="Title 1">
            <a:extLst>
              <a:ext uri="{FF2B5EF4-FFF2-40B4-BE49-F238E27FC236}">
                <a16:creationId xmlns:a16="http://schemas.microsoft.com/office/drawing/2014/main" id="{EBA1DA12-6C8D-C7F6-B775-0A62A7980055}"/>
              </a:ext>
            </a:extLst>
          </p:cNvPr>
          <p:cNvSpPr>
            <a:spLocks noGrp="1"/>
          </p:cNvSpPr>
          <p:nvPr>
            <p:ph type="title"/>
          </p:nvPr>
        </p:nvSpPr>
        <p:spPr>
          <a:xfrm>
            <a:off x="1066800" y="92035"/>
            <a:ext cx="10058400" cy="1450757"/>
          </a:xfrm>
        </p:spPr>
        <p:txBody>
          <a:bodyPr>
            <a:normAutofit/>
          </a:bodyPr>
          <a:lstStyle/>
          <a:p>
            <a:pPr algn="ctr"/>
            <a:r>
              <a:rPr lang="en-US" b="1">
                <a:solidFill>
                  <a:schemeClr val="accent2"/>
                </a:solidFill>
                <a:latin typeface="Century Gothic"/>
              </a:rPr>
              <a:t>Action Tracks (cont.)</a:t>
            </a:r>
            <a:endParaRPr lang="en-US">
              <a:solidFill>
                <a:schemeClr val="accent2"/>
              </a:solidFill>
              <a:latin typeface="Century Gothic"/>
            </a:endParaRPr>
          </a:p>
        </p:txBody>
      </p:sp>
      <p:sp>
        <p:nvSpPr>
          <p:cNvPr id="6" name="Content Placeholder 5">
            <a:extLst>
              <a:ext uri="{FF2B5EF4-FFF2-40B4-BE49-F238E27FC236}">
                <a16:creationId xmlns:a16="http://schemas.microsoft.com/office/drawing/2014/main" id="{67430E4E-2959-18E2-4DB3-B737EEBD2BB9}"/>
              </a:ext>
            </a:extLst>
          </p:cNvPr>
          <p:cNvSpPr>
            <a:spLocks noGrp="1"/>
          </p:cNvSpPr>
          <p:nvPr>
            <p:ph idx="1"/>
          </p:nvPr>
        </p:nvSpPr>
        <p:spPr>
          <a:xfrm>
            <a:off x="1928060" y="1361042"/>
            <a:ext cx="9878168" cy="4890759"/>
          </a:xfrm>
        </p:spPr>
        <p:txBody>
          <a:bodyPr vert="horz" lIns="0" tIns="45720" rIns="0" bIns="45720" rtlCol="0" anchor="t">
            <a:noAutofit/>
          </a:bodyPr>
          <a:lstStyle/>
          <a:p>
            <a:pPr marL="0" indent="0">
              <a:buClr>
                <a:srgbClr val="242422"/>
              </a:buClr>
              <a:buNone/>
            </a:pPr>
            <a:endParaRPr lang="en-US" sz="1250" b="1">
              <a:solidFill>
                <a:schemeClr val="accent2"/>
              </a:solidFill>
              <a:latin typeface="Century Gothic"/>
              <a:ea typeface="Calibri"/>
              <a:cs typeface="Calibri"/>
            </a:endParaRPr>
          </a:p>
          <a:p>
            <a:pPr marL="0" indent="0">
              <a:buClr>
                <a:srgbClr val="242422"/>
              </a:buClr>
              <a:buNone/>
            </a:pPr>
            <a:r>
              <a:rPr lang="en-US" sz="2000" b="1">
                <a:solidFill>
                  <a:schemeClr val="accent2"/>
                </a:solidFill>
                <a:latin typeface="Century Gothic"/>
              </a:rPr>
              <a:t>Track 3: Increase Resilience of Our Built Environment</a:t>
            </a:r>
          </a:p>
          <a:p>
            <a:pPr marL="514350" indent="-285750">
              <a:buFont typeface="Wingdings"/>
              <a:buChar char="§"/>
            </a:pPr>
            <a:r>
              <a:rPr lang="en-US" sz="2000" i="1">
                <a:solidFill>
                  <a:schemeClr val="bg1"/>
                </a:solidFill>
                <a:latin typeface="Century Gothic"/>
                <a:ea typeface="Calibri"/>
                <a:cs typeface="Calibri"/>
              </a:rPr>
              <a:t>Goal 1: Protect critical infrastructure </a:t>
            </a:r>
            <a:endParaRPr lang="en-US" sz="2000">
              <a:solidFill>
                <a:schemeClr val="bg1"/>
              </a:solidFill>
              <a:latin typeface="Century Gothic"/>
              <a:ea typeface="Calibri"/>
              <a:cs typeface="Calibri"/>
            </a:endParaRPr>
          </a:p>
          <a:p>
            <a:pPr marL="514350" indent="-285750">
              <a:buFont typeface="Wingdings"/>
              <a:buChar char="§"/>
            </a:pPr>
            <a:r>
              <a:rPr lang="en-US" sz="2000" i="1">
                <a:solidFill>
                  <a:schemeClr val="bg1"/>
                </a:solidFill>
                <a:latin typeface="Century Gothic"/>
                <a:ea typeface="Calibri"/>
                <a:cs typeface="Calibri"/>
              </a:rPr>
              <a:t>Goal 2: Support heat resilient and cooler communities through relevant regulations and codes</a:t>
            </a:r>
            <a:endParaRPr lang="en-US" sz="2000">
              <a:solidFill>
                <a:schemeClr val="bg1"/>
              </a:solidFill>
              <a:latin typeface="Century Gothic"/>
              <a:ea typeface="Calibri"/>
              <a:cs typeface="Calibri"/>
            </a:endParaRPr>
          </a:p>
          <a:p>
            <a:pPr marL="514350" indent="-285750">
              <a:buFont typeface="Wingdings"/>
              <a:buChar char="§"/>
            </a:pPr>
            <a:r>
              <a:rPr lang="en-US" sz="2000" i="1">
                <a:solidFill>
                  <a:schemeClr val="bg1"/>
                </a:solidFill>
                <a:latin typeface="Century Gothic"/>
                <a:ea typeface="Calibri"/>
                <a:cs typeface="Calibri"/>
              </a:rPr>
              <a:t>Goal 3: Invest in cool buildings and surfaces</a:t>
            </a:r>
            <a:endParaRPr lang="en-US" sz="2000">
              <a:solidFill>
                <a:schemeClr val="bg1"/>
              </a:solidFill>
              <a:latin typeface="Century Gothic"/>
              <a:ea typeface="Calibri"/>
              <a:cs typeface="Calibri"/>
            </a:endParaRPr>
          </a:p>
          <a:p>
            <a:pPr marL="514350" indent="-285750">
              <a:buFont typeface="Wingdings"/>
              <a:buChar char="§"/>
            </a:pPr>
            <a:r>
              <a:rPr lang="en-US" sz="2000" i="1">
                <a:solidFill>
                  <a:schemeClr val="bg1"/>
                </a:solidFill>
                <a:latin typeface="Century Gothic"/>
                <a:ea typeface="Calibri"/>
                <a:cs typeface="Calibri"/>
              </a:rPr>
              <a:t>Goal 4: Utilize science-based frameworks and tools</a:t>
            </a:r>
            <a:endParaRPr lang="en-US" sz="2000">
              <a:solidFill>
                <a:schemeClr val="bg1"/>
              </a:solidFill>
              <a:latin typeface="Century Gothic"/>
              <a:ea typeface="Calibri"/>
              <a:cs typeface="Calibri"/>
            </a:endParaRPr>
          </a:p>
          <a:p>
            <a:pPr marL="0" indent="0">
              <a:buClr>
                <a:srgbClr val="242422"/>
              </a:buClr>
              <a:buNone/>
            </a:pPr>
            <a:r>
              <a:rPr lang="en-US" sz="2000" b="1">
                <a:solidFill>
                  <a:schemeClr val="accent2"/>
                </a:solidFill>
                <a:latin typeface="Century Gothic"/>
              </a:rPr>
              <a:t>Track 4: Utilize Nature-based Solutions </a:t>
            </a:r>
          </a:p>
          <a:p>
            <a:pPr marL="514350" indent="-285750">
              <a:buFont typeface="Wingdings"/>
              <a:buChar char="§"/>
            </a:pPr>
            <a:r>
              <a:rPr lang="en-US" sz="2000" i="1">
                <a:solidFill>
                  <a:schemeClr val="bg1"/>
                </a:solidFill>
                <a:latin typeface="Century Gothic"/>
                <a:ea typeface="Calibri"/>
                <a:cs typeface="Calibri"/>
              </a:rPr>
              <a:t>Goal 1: Promote nature-based solutions to reduce extreme heat risks</a:t>
            </a:r>
            <a:endParaRPr lang="en-US" sz="2000">
              <a:solidFill>
                <a:schemeClr val="bg1"/>
              </a:solidFill>
              <a:latin typeface="Century Gothic"/>
              <a:ea typeface="Calibri"/>
              <a:cs typeface="Calibri"/>
            </a:endParaRPr>
          </a:p>
          <a:p>
            <a:pPr marL="514350" indent="-285750">
              <a:buFont typeface="Wingdings"/>
              <a:buChar char="§"/>
            </a:pPr>
            <a:r>
              <a:rPr lang="en-US" sz="2000" i="1">
                <a:solidFill>
                  <a:schemeClr val="bg1"/>
                </a:solidFill>
                <a:latin typeface="Century Gothic"/>
                <a:ea typeface="Calibri"/>
                <a:cs typeface="Calibri"/>
              </a:rPr>
              <a:t>Goal 2: Support nature’s ability to withstand and adapt to increasing temperatures</a:t>
            </a:r>
            <a:endParaRPr lang="en-US" sz="2000">
              <a:solidFill>
                <a:schemeClr val="bg1"/>
              </a:solidFill>
              <a:latin typeface="Century Gothic"/>
              <a:ea typeface="Calibri"/>
              <a:cs typeface="Calibri"/>
            </a:endParaRPr>
          </a:p>
          <a:p>
            <a:pPr marL="514350" indent="-285750">
              <a:buFont typeface="Wingdings"/>
              <a:buChar char="§"/>
            </a:pPr>
            <a:r>
              <a:rPr lang="en-US" sz="2000" i="1">
                <a:solidFill>
                  <a:schemeClr val="bg1"/>
                </a:solidFill>
                <a:latin typeface="Century Gothic"/>
                <a:ea typeface="Calibri"/>
                <a:cs typeface="Calibri"/>
              </a:rPr>
              <a:t>Goal 3: Reduce heat risk to water supply and systems</a:t>
            </a:r>
            <a:endParaRPr lang="en-US" sz="2000">
              <a:solidFill>
                <a:schemeClr val="bg1"/>
              </a:solidFill>
              <a:latin typeface="Century Gothic"/>
              <a:ea typeface="Calibri"/>
              <a:cs typeface="Calibri"/>
            </a:endParaRPr>
          </a:p>
          <a:p>
            <a:pPr marL="0" indent="0">
              <a:buNone/>
            </a:pPr>
            <a:endParaRPr lang="en-US" sz="2000" i="1">
              <a:solidFill>
                <a:schemeClr val="bg1"/>
              </a:solidFill>
              <a:latin typeface="Century Gothic" panose="020B0502020202020204" pitchFamily="34" charset="0"/>
            </a:endParaRPr>
          </a:p>
        </p:txBody>
      </p:sp>
      <p:pic>
        <p:nvPicPr>
          <p:cNvPr id="10" name="Graphic 9">
            <a:extLst>
              <a:ext uri="{FF2B5EF4-FFF2-40B4-BE49-F238E27FC236}">
                <a16:creationId xmlns:a16="http://schemas.microsoft.com/office/drawing/2014/main" id="{5199B408-0290-3404-D258-ADE102DBE22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878" y="1363429"/>
            <a:ext cx="914400" cy="914400"/>
          </a:xfrm>
          <a:prstGeom prst="rect">
            <a:avLst/>
          </a:prstGeom>
        </p:spPr>
      </p:pic>
      <p:pic>
        <p:nvPicPr>
          <p:cNvPr id="12" name="Graphic 11">
            <a:extLst>
              <a:ext uri="{FF2B5EF4-FFF2-40B4-BE49-F238E27FC236}">
                <a16:creationId xmlns:a16="http://schemas.microsoft.com/office/drawing/2014/main" id="{B62D8D86-74B4-64F1-3486-7BC0DE0BA8B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6428" y="3709584"/>
            <a:ext cx="914400" cy="914400"/>
          </a:xfrm>
          <a:prstGeom prst="rect">
            <a:avLst/>
          </a:prstGeom>
        </p:spPr>
      </p:pic>
    </p:spTree>
    <p:extLst>
      <p:ext uri="{BB962C8B-B14F-4D97-AF65-F5344CB8AC3E}">
        <p14:creationId xmlns:p14="http://schemas.microsoft.com/office/powerpoint/2010/main" val="24857053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Orange sky with coconut trees">
            <a:extLst>
              <a:ext uri="{FF2B5EF4-FFF2-40B4-BE49-F238E27FC236}">
                <a16:creationId xmlns:a16="http://schemas.microsoft.com/office/drawing/2014/main" id="{1C5C23A0-A7D1-4D46-8BFE-C12AB31F05BB}"/>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rcRect/>
          <a:stretch/>
        </p:blipFill>
        <p:spPr>
          <a:xfrm>
            <a:off x="0" y="0"/>
            <a:ext cx="12197334" cy="6862890"/>
          </a:xfrm>
          <a:prstGeom prst="rect">
            <a:avLst/>
          </a:prstGeom>
        </p:spPr>
      </p:pic>
      <p:sp>
        <p:nvSpPr>
          <p:cNvPr id="2" name="Title 1">
            <a:extLst>
              <a:ext uri="{FF2B5EF4-FFF2-40B4-BE49-F238E27FC236}">
                <a16:creationId xmlns:a16="http://schemas.microsoft.com/office/drawing/2014/main" id="{8E339817-1774-8141-A933-65A8512AB752}"/>
              </a:ext>
            </a:extLst>
          </p:cNvPr>
          <p:cNvSpPr>
            <a:spLocks noGrp="1"/>
          </p:cNvSpPr>
          <p:nvPr>
            <p:ph type="title"/>
          </p:nvPr>
        </p:nvSpPr>
        <p:spPr>
          <a:xfrm>
            <a:off x="492771" y="4402"/>
            <a:ext cx="11125200" cy="1450757"/>
          </a:xfrm>
        </p:spPr>
        <p:txBody>
          <a:bodyPr>
            <a:normAutofit/>
          </a:bodyPr>
          <a:lstStyle/>
          <a:p>
            <a:pPr algn="ctr"/>
            <a:r>
              <a:rPr lang="en-US" b="1">
                <a:solidFill>
                  <a:schemeClr val="accent2"/>
                </a:solidFill>
                <a:latin typeface="Century Gothic"/>
              </a:rPr>
              <a:t>2026 Extreme Heat Action Plan</a:t>
            </a:r>
            <a:endParaRPr lang="en-US">
              <a:solidFill>
                <a:schemeClr val="accent2"/>
              </a:solidFill>
              <a:ea typeface="Calibri Light"/>
              <a:cs typeface="Calibri Light"/>
            </a:endParaRPr>
          </a:p>
        </p:txBody>
      </p:sp>
      <p:sp>
        <p:nvSpPr>
          <p:cNvPr id="11" name="Rectangle 10">
            <a:extLst>
              <a:ext uri="{FF2B5EF4-FFF2-40B4-BE49-F238E27FC236}">
                <a16:creationId xmlns:a16="http://schemas.microsoft.com/office/drawing/2014/main" id="{698DDF89-FDDA-3A4B-9754-1A7DE5EFBDCE}"/>
              </a:ext>
            </a:extLst>
          </p:cNvPr>
          <p:cNvSpPr/>
          <p:nvPr/>
        </p:nvSpPr>
        <p:spPr>
          <a:xfrm>
            <a:off x="650837" y="2104177"/>
            <a:ext cx="5521578" cy="410881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entury Gothic"/>
                <a:ea typeface="Calibri"/>
                <a:cs typeface="Calibri"/>
              </a:rPr>
              <a:t>As specified in SB 306, the Extreme Heat Action Plan is to be updated every three years, and the next iteration of the Plan will be published on </a:t>
            </a:r>
            <a:r>
              <a:rPr kumimoji="0" lang="en-US" sz="2400" b="1" i="0" u="none" strike="noStrike" kern="1200" cap="none" spc="0" normalizeH="0" baseline="0" noProof="0">
                <a:ln>
                  <a:noFill/>
                </a:ln>
                <a:solidFill>
                  <a:prstClr val="white"/>
                </a:solidFill>
                <a:effectLst/>
                <a:uLnTx/>
                <a:uFillTx/>
                <a:latin typeface="Century Gothic"/>
                <a:ea typeface="Calibri"/>
                <a:cs typeface="Calibri"/>
              </a:rPr>
              <a:t>July 1</a:t>
            </a:r>
            <a:r>
              <a:rPr kumimoji="0" lang="en-US" sz="2400" b="1" i="0" u="none" strike="noStrike" kern="1200" cap="none" spc="0" normalizeH="0" baseline="30000" noProof="0">
                <a:ln>
                  <a:noFill/>
                </a:ln>
                <a:solidFill>
                  <a:prstClr val="white"/>
                </a:solidFill>
                <a:effectLst/>
                <a:uLnTx/>
                <a:uFillTx/>
                <a:latin typeface="Century Gothic"/>
                <a:ea typeface="Calibri"/>
                <a:cs typeface="Calibri"/>
              </a:rPr>
              <a:t>st</a:t>
            </a:r>
            <a:r>
              <a:rPr kumimoji="0" lang="en-US" sz="2400" b="1" i="0" u="none" strike="noStrike" kern="1200" cap="none" spc="0" normalizeH="0" baseline="0" noProof="0">
                <a:ln>
                  <a:noFill/>
                </a:ln>
                <a:solidFill>
                  <a:prstClr val="white"/>
                </a:solidFill>
                <a:effectLst/>
                <a:uLnTx/>
                <a:uFillTx/>
                <a:latin typeface="Century Gothic"/>
                <a:ea typeface="Calibri"/>
                <a:cs typeface="Calibri"/>
              </a:rPr>
              <a:t>, 2026</a:t>
            </a:r>
            <a:r>
              <a:rPr kumimoji="0" lang="en-US" sz="2400" b="0" i="0" u="none" strike="noStrike" kern="1200" cap="none" spc="0" normalizeH="0" baseline="0" noProof="0">
                <a:ln>
                  <a:noFill/>
                </a:ln>
                <a:solidFill>
                  <a:prstClr val="white"/>
                </a:solidFill>
                <a:effectLst/>
                <a:uLnTx/>
                <a:uFillTx/>
                <a:latin typeface="Century Gothic"/>
                <a:ea typeface="Calibri"/>
                <a:cs typeface="Calibri"/>
              </a:rPr>
              <a:t>. </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Century Gothic" panose="020B0502020202020204" pitchFamily="34" charset="0"/>
              <a:ea typeface="Calibri"/>
              <a:cs typeface="Calibri"/>
            </a:endParaRPr>
          </a:p>
          <a:p>
            <a:pPr marL="342900" marR="0" lvl="0" indent="-342900" algn="l" defTabSz="914400" rtl="0" eaLnBrk="1" fontAlgn="base" latinLnBrk="0" hangingPunct="1">
              <a:lnSpc>
                <a:spcPct val="100000"/>
              </a:lnSpc>
              <a:spcBef>
                <a:spcPts val="0"/>
              </a:spcBef>
              <a:spcAft>
                <a:spcPts val="0"/>
              </a:spcAft>
              <a:buClrTx/>
              <a:buSzTx/>
              <a:buFont typeface="Calibri Light" panose="020F0302020204030204"/>
              <a:buAutoNum type="arabicPeriod"/>
              <a:tabLst/>
              <a:defRPr/>
            </a:pPr>
            <a:endParaRPr kumimoji="0" lang="en-US" sz="1800" b="0" i="0" u="none" strike="noStrike" kern="1200" cap="none" spc="0" normalizeH="0" baseline="0" noProof="0">
              <a:ln>
                <a:noFill/>
              </a:ln>
              <a:solidFill>
                <a:srgbClr val="ED7D31"/>
              </a:solidFill>
              <a:effectLst/>
              <a:uLnTx/>
              <a:uFillTx/>
              <a:latin typeface="Century Gothic" panose="020B0502020202020204" pitchFamily="34" charset="0"/>
              <a:ea typeface="Calibri"/>
              <a:cs typeface="Calibri"/>
            </a:endParaRPr>
          </a:p>
        </p:txBody>
      </p:sp>
      <p:graphicFrame>
        <p:nvGraphicFramePr>
          <p:cNvPr id="4" name="Diagram 3" descr="2026 Extreme Heat Action Plan workflow chart">
            <a:extLst>
              <a:ext uri="{FF2B5EF4-FFF2-40B4-BE49-F238E27FC236}">
                <a16:creationId xmlns:a16="http://schemas.microsoft.com/office/drawing/2014/main" id="{083AC218-DE17-162D-CD7D-5482F6E023DD}"/>
              </a:ext>
            </a:extLst>
          </p:cNvPr>
          <p:cNvGraphicFramePr/>
          <p:nvPr>
            <p:extLst>
              <p:ext uri="{D42A27DB-BD31-4B8C-83A1-F6EECF244321}">
                <p14:modId xmlns:p14="http://schemas.microsoft.com/office/powerpoint/2010/main" val="456573203"/>
              </p:ext>
            </p:extLst>
          </p:nvPr>
        </p:nvGraphicFramePr>
        <p:xfrm>
          <a:off x="4219303" y="1251885"/>
          <a:ext cx="9614525" cy="51162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032072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Free picture: marsh, vegetation, summer, wetlands">
            <a:extLst>
              <a:ext uri="{FF2B5EF4-FFF2-40B4-BE49-F238E27FC236}">
                <a16:creationId xmlns:a16="http://schemas.microsoft.com/office/drawing/2014/main" id="{1CC22272-DA2F-CA43-9AA6-788A218EEEA0}"/>
              </a:ext>
            </a:extLst>
          </p:cNvPr>
          <p:cNvPicPr>
            <a:picLocks noChangeAspect="1" noChangeArrowheads="1"/>
          </p:cNvPicPr>
          <p:nvPr/>
        </p:nvPicPr>
        <p:blipFill>
          <a:blip r:embed="rId2" cstate="email">
            <a:alphaModFix amt="35000"/>
            <a:extLst>
              <a:ext uri="{28A0092B-C50C-407E-A947-70E740481C1C}">
                <a14:useLocalDpi xmlns:a14="http://schemas.microsoft.com/office/drawing/2010/main"/>
              </a:ext>
            </a:extLst>
          </a:blip>
          <a:srcRect/>
          <a:stretch/>
        </p:blipFill>
        <p:spPr bwMode="auto">
          <a:xfrm>
            <a:off x="0" y="0"/>
            <a:ext cx="12203552" cy="6861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4524CA0-705B-A34F-8640-F9ECD3A73429}"/>
              </a:ext>
            </a:extLst>
          </p:cNvPr>
          <p:cNvSpPr>
            <a:spLocks noGrp="1"/>
          </p:cNvSpPr>
          <p:nvPr>
            <p:ph type="title"/>
          </p:nvPr>
        </p:nvSpPr>
        <p:spPr>
          <a:xfrm>
            <a:off x="838200" y="391251"/>
            <a:ext cx="10515600" cy="1325563"/>
          </a:xfrm>
        </p:spPr>
        <p:txBody>
          <a:bodyPr/>
          <a:lstStyle/>
          <a:p>
            <a:pPr algn="ctr"/>
            <a:r>
              <a:rPr lang="en-US" b="1">
                <a:solidFill>
                  <a:schemeClr val="accent2"/>
                </a:solidFill>
                <a:latin typeface="Century Gothic"/>
              </a:rPr>
              <a:t>Discussion Questions</a:t>
            </a:r>
            <a:endParaRPr lang="en-US">
              <a:solidFill>
                <a:schemeClr val="accent2"/>
              </a:solidFill>
              <a:ea typeface="Calibri Light"/>
              <a:cs typeface="Calibri Light"/>
            </a:endParaRPr>
          </a:p>
        </p:txBody>
      </p:sp>
      <p:sp>
        <p:nvSpPr>
          <p:cNvPr id="3" name="Content Placeholder 2">
            <a:extLst>
              <a:ext uri="{FF2B5EF4-FFF2-40B4-BE49-F238E27FC236}">
                <a16:creationId xmlns:a16="http://schemas.microsoft.com/office/drawing/2014/main" id="{0342C739-DCF4-784C-8F69-970B690DD912}"/>
              </a:ext>
            </a:extLst>
          </p:cNvPr>
          <p:cNvSpPr>
            <a:spLocks noGrp="1"/>
          </p:cNvSpPr>
          <p:nvPr>
            <p:ph idx="1"/>
          </p:nvPr>
        </p:nvSpPr>
        <p:spPr>
          <a:xfrm>
            <a:off x="214746" y="1543435"/>
            <a:ext cx="11643755" cy="4519571"/>
          </a:xfrm>
        </p:spPr>
        <p:txBody>
          <a:bodyPr vert="horz" lIns="91440" tIns="45720" rIns="91440" bIns="45720" rtlCol="0" anchor="t">
            <a:noAutofit/>
          </a:bodyPr>
          <a:lstStyle/>
          <a:p>
            <a:pPr marL="457200" indent="-457200">
              <a:buAutoNum type="arabicPeriod"/>
            </a:pPr>
            <a:r>
              <a:rPr lang="en-US">
                <a:solidFill>
                  <a:schemeClr val="bg1"/>
                </a:solidFill>
                <a:latin typeface="Century Gothic"/>
                <a:ea typeface="Calibri"/>
                <a:cs typeface="Calibri"/>
              </a:rPr>
              <a:t>What does success look like for the </a:t>
            </a:r>
            <a:r>
              <a:rPr lang="en-US" sz="2700">
                <a:solidFill>
                  <a:schemeClr val="bg1"/>
                </a:solidFill>
                <a:latin typeface="Century Gothic"/>
                <a:ea typeface="Calibri"/>
                <a:cs typeface="Calibri"/>
              </a:rPr>
              <a:t>Extreme Heat Action Plan</a:t>
            </a:r>
            <a:r>
              <a:rPr lang="en-US">
                <a:solidFill>
                  <a:schemeClr val="bg1"/>
                </a:solidFill>
                <a:latin typeface="Century Gothic"/>
                <a:ea typeface="Calibri"/>
                <a:cs typeface="Calibri"/>
              </a:rPr>
              <a:t> Update?</a:t>
            </a:r>
            <a:endParaRPr lang="en-US">
              <a:solidFill>
                <a:schemeClr val="bg1"/>
              </a:solidFill>
              <a:ea typeface="Calibri" panose="020F0502020204030204"/>
              <a:cs typeface="Calibri" panose="020F0502020204030204"/>
            </a:endParaRPr>
          </a:p>
          <a:p>
            <a:pPr marL="457200" indent="-457200">
              <a:buAutoNum type="arabicPeriod"/>
            </a:pPr>
            <a:r>
              <a:rPr lang="en-US">
                <a:solidFill>
                  <a:schemeClr val="bg1"/>
                </a:solidFill>
                <a:latin typeface="Century Gothic"/>
                <a:ea typeface="Calibri"/>
                <a:cs typeface="Calibri"/>
              </a:rPr>
              <a:t>How can we best engage the public on the Extreme Heat Action Plan Update?</a:t>
            </a:r>
          </a:p>
          <a:p>
            <a:pPr marL="457200" indent="-457200">
              <a:buAutoNum type="arabicPeriod"/>
            </a:pPr>
            <a:r>
              <a:rPr lang="en-US">
                <a:solidFill>
                  <a:schemeClr val="bg1"/>
                </a:solidFill>
                <a:latin typeface="Century Gothic"/>
                <a:ea typeface="Calibri"/>
                <a:cs typeface="Calibri"/>
              </a:rPr>
              <a:t>Are there any specific points of progress made between 2022 and 2026 that are particularly important or meaningful to you?</a:t>
            </a:r>
          </a:p>
          <a:p>
            <a:pPr marL="457200" indent="-457200">
              <a:buAutoNum type="arabicPeriod"/>
            </a:pPr>
            <a:r>
              <a:rPr lang="en-US">
                <a:solidFill>
                  <a:schemeClr val="bg1"/>
                </a:solidFill>
                <a:latin typeface="Century Gothic"/>
                <a:ea typeface="Calibri"/>
                <a:cs typeface="Calibri"/>
              </a:rPr>
              <a:t>Were there any critical gaps in the 2022 Extreme Heat Action Plan that you would like to see addressed in the 2026 Update?</a:t>
            </a:r>
          </a:p>
          <a:p>
            <a:pPr marL="457200" indent="-457200">
              <a:buAutoNum type="arabicPeriod"/>
            </a:pPr>
            <a:r>
              <a:rPr lang="en-US">
                <a:solidFill>
                  <a:schemeClr val="bg1"/>
                </a:solidFill>
                <a:latin typeface="Century Gothic"/>
                <a:ea typeface="Calibri"/>
                <a:cs typeface="Calibri"/>
              </a:rPr>
              <a:t>How can we make the 2026 Extreme Heat Action Plan more useful and relevant for you?</a:t>
            </a:r>
          </a:p>
          <a:p>
            <a:endParaRPr lang="en-US">
              <a:solidFill>
                <a:schemeClr val="bg1"/>
              </a:solidFill>
              <a:latin typeface="Century Gothic" panose="020B0502020202020204" pitchFamily="34" charset="0"/>
            </a:endParaRPr>
          </a:p>
          <a:p>
            <a:endParaRPr lang="en-US">
              <a:latin typeface="Century Gothic" panose="020B0502020202020204" pitchFamily="34" charset="0"/>
            </a:endParaRPr>
          </a:p>
        </p:txBody>
      </p:sp>
    </p:spTree>
    <p:extLst>
      <p:ext uri="{BB962C8B-B14F-4D97-AF65-F5344CB8AC3E}">
        <p14:creationId xmlns:p14="http://schemas.microsoft.com/office/powerpoint/2010/main" val="18895903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field of flowers">
            <a:extLst>
              <a:ext uri="{FF2B5EF4-FFF2-40B4-BE49-F238E27FC236}">
                <a16:creationId xmlns:a16="http://schemas.microsoft.com/office/drawing/2014/main" id="{965ED796-EE7F-453F-AEF5-F775D995429C}"/>
              </a:ext>
            </a:extLst>
          </p:cNvPr>
          <p:cNvPicPr>
            <a:picLocks noChangeAspect="1"/>
          </p:cNvPicPr>
          <p:nvPr/>
        </p:nvPicPr>
        <p:blipFill rotWithShape="1">
          <a:blip r:embed="rId3" cstate="email">
            <a:alphaModFix amt="28000"/>
            <a:extLst>
              <a:ext uri="{28A0092B-C50C-407E-A947-70E740481C1C}">
                <a14:useLocalDpi xmlns:a14="http://schemas.microsoft.com/office/drawing/2010/main"/>
              </a:ext>
            </a:extLst>
          </a:blip>
          <a:srcRect r="-1" b="-1"/>
          <a:stretch/>
        </p:blipFill>
        <p:spPr>
          <a:xfrm>
            <a:off x="3069" y="0"/>
            <a:ext cx="12188931" cy="6857990"/>
          </a:xfrm>
          <a:prstGeom prst="rect">
            <a:avLst/>
          </a:prstGeom>
        </p:spPr>
      </p:pic>
      <p:sp>
        <p:nvSpPr>
          <p:cNvPr id="2" name="Title 1">
            <a:extLst>
              <a:ext uri="{FF2B5EF4-FFF2-40B4-BE49-F238E27FC236}">
                <a16:creationId xmlns:a16="http://schemas.microsoft.com/office/drawing/2014/main" id="{CB407473-052A-4145-8909-A420D6FA3354}"/>
              </a:ext>
            </a:extLst>
          </p:cNvPr>
          <p:cNvSpPr>
            <a:spLocks noGrp="1"/>
          </p:cNvSpPr>
          <p:nvPr>
            <p:ph type="title"/>
          </p:nvPr>
        </p:nvSpPr>
        <p:spPr>
          <a:xfrm>
            <a:off x="1446415" y="2768977"/>
            <a:ext cx="9144000" cy="1320035"/>
          </a:xfrm>
        </p:spPr>
        <p:txBody>
          <a:bodyPr vert="horz" lIns="91440" tIns="45720" rIns="91440" bIns="45720" rtlCol="0" anchor="b">
            <a:normAutofit/>
          </a:bodyPr>
          <a:lstStyle/>
          <a:p>
            <a:pPr algn="ctr"/>
            <a:r>
              <a:rPr lang="en-US" sz="8800" b="1">
                <a:solidFill>
                  <a:schemeClr val="accent2"/>
                </a:solidFill>
                <a:latin typeface="Century Gothic"/>
              </a:rPr>
              <a:t>Thank you! </a:t>
            </a:r>
            <a:endParaRPr lang="en-US" sz="8800" b="1">
              <a:solidFill>
                <a:schemeClr val="accent2"/>
              </a:solidFill>
              <a:latin typeface="Century Gothic" panose="020B0502020202020204" pitchFamily="34" charset="0"/>
            </a:endParaRPr>
          </a:p>
        </p:txBody>
      </p:sp>
      <p:sp>
        <p:nvSpPr>
          <p:cNvPr id="3" name="Text Placeholder 2">
            <a:extLst>
              <a:ext uri="{FF2B5EF4-FFF2-40B4-BE49-F238E27FC236}">
                <a16:creationId xmlns:a16="http://schemas.microsoft.com/office/drawing/2014/main" id="{AF75A2CC-846C-4869-8DE2-BDFA85733584}"/>
              </a:ext>
              <a:ext uri="{C183D7F6-B498-43B3-948B-1728B52AA6E4}">
                <adec:decorative xmlns:adec="http://schemas.microsoft.com/office/drawing/2017/decorative" val="1"/>
              </a:ext>
            </a:extLst>
          </p:cNvPr>
          <p:cNvSpPr>
            <a:spLocks noGrp="1"/>
          </p:cNvSpPr>
          <p:nvPr>
            <p:ph type="body" idx="1"/>
          </p:nvPr>
        </p:nvSpPr>
        <p:spPr>
          <a:xfrm>
            <a:off x="980903" y="1711758"/>
            <a:ext cx="10075024" cy="4889137"/>
          </a:xfrm>
        </p:spPr>
        <p:txBody>
          <a:bodyPr vert="horz" lIns="91440" tIns="45720" rIns="91440" bIns="45720" rtlCol="0" anchor="t">
            <a:normAutofit/>
          </a:bodyPr>
          <a:lstStyle/>
          <a:p>
            <a:pPr algn="ctr"/>
            <a:endParaRPr lang="en-US" sz="3000">
              <a:solidFill>
                <a:schemeClr val="bg1"/>
              </a:solidFill>
              <a:latin typeface="Century Gothic"/>
            </a:endParaRPr>
          </a:p>
          <a:p>
            <a:pPr algn="ctr"/>
            <a:endParaRPr lang="en-US" sz="2800" b="1">
              <a:solidFill>
                <a:srgbClr val="000000"/>
              </a:solidFill>
              <a:latin typeface="Century Gothic"/>
            </a:endParaRPr>
          </a:p>
          <a:p>
            <a:pPr algn="ctr"/>
            <a:endParaRPr lang="en-US" sz="2800">
              <a:latin typeface="Century Gothic"/>
            </a:endParaRPr>
          </a:p>
          <a:p>
            <a:pPr algn="ctr"/>
            <a:endParaRPr lang="en-US" sz="2800">
              <a:latin typeface="Century Gothic"/>
            </a:endParaRPr>
          </a:p>
        </p:txBody>
      </p:sp>
    </p:spTree>
    <p:extLst>
      <p:ext uri="{BB962C8B-B14F-4D97-AF65-F5344CB8AC3E}">
        <p14:creationId xmlns:p14="http://schemas.microsoft.com/office/powerpoint/2010/main" val="22606828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42179-7ACF-D8C5-62E5-8CE52C2692F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36A900D-707C-44CC-3B4B-A0E5AA863622}"/>
              </a:ext>
            </a:extLst>
          </p:cNvPr>
          <p:cNvSpPr>
            <a:spLocks noGrp="1"/>
          </p:cNvSpPr>
          <p:nvPr>
            <p:ph type="title" idx="4294967295"/>
          </p:nvPr>
        </p:nvSpPr>
        <p:spPr>
          <a:xfrm>
            <a:off x="688976" y="3055144"/>
            <a:ext cx="10153648" cy="74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bg1"/>
                </a:solidFill>
                <a:ea typeface="+mn-ea"/>
                <a:cs typeface="+mn-cs"/>
              </a:rPr>
              <a:t>Item 8 | Discussion</a:t>
            </a:r>
            <a:endParaRPr lang="en-US">
              <a:solidFill>
                <a:schemeClr val="bg1"/>
              </a:solidFill>
              <a:ea typeface="+mn-ea"/>
              <a:cs typeface="+mn-cs"/>
            </a:endParaRPr>
          </a:p>
        </p:txBody>
      </p:sp>
    </p:spTree>
    <p:extLst>
      <p:ext uri="{BB962C8B-B14F-4D97-AF65-F5344CB8AC3E}">
        <p14:creationId xmlns:p14="http://schemas.microsoft.com/office/powerpoint/2010/main" val="35156375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713949-1981-E799-BE44-510168E207AE}"/>
              </a:ext>
            </a:extLst>
          </p:cNvPr>
          <p:cNvSpPr>
            <a:spLocks noGrp="1"/>
          </p:cNvSpPr>
          <p:nvPr>
            <p:ph type="title" idx="4294967295"/>
          </p:nvPr>
        </p:nvSpPr>
        <p:spPr>
          <a:xfrm>
            <a:off x="674688" y="2681288"/>
            <a:ext cx="8799979" cy="149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tx2"/>
                </a:solidFill>
                <a:ea typeface="+mn-ea"/>
                <a:cs typeface="+mn-cs"/>
              </a:rPr>
              <a:t>Item 9 | Extreme Heat Case Study from Climate Resolve </a:t>
            </a:r>
            <a:br>
              <a:rPr lang="en-US" sz="5400">
                <a:solidFill>
                  <a:schemeClr val="tx2"/>
                </a:solidFill>
                <a:ea typeface="+mn-ea"/>
                <a:cs typeface="+mn-cs"/>
              </a:rPr>
            </a:br>
            <a:endParaRPr lang="en-US" sz="5400">
              <a:solidFill>
                <a:schemeClr val="tx2"/>
              </a:solidFill>
              <a:ea typeface="+mn-ea"/>
              <a:cs typeface="+mn-cs"/>
            </a:endParaRPr>
          </a:p>
        </p:txBody>
      </p:sp>
    </p:spTree>
    <p:extLst>
      <p:ext uri="{BB962C8B-B14F-4D97-AF65-F5344CB8AC3E}">
        <p14:creationId xmlns:p14="http://schemas.microsoft.com/office/powerpoint/2010/main" val="4104286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D49CBB-8046-71A5-BB08-466B0D24C204}"/>
              </a:ext>
            </a:extLst>
          </p:cNvPr>
          <p:cNvSpPr>
            <a:spLocks noGrp="1"/>
          </p:cNvSpPr>
          <p:nvPr>
            <p:ph type="title" idx="4294967295"/>
          </p:nvPr>
        </p:nvSpPr>
        <p:spPr>
          <a:xfrm>
            <a:off x="470762" y="3055144"/>
            <a:ext cx="11250476" cy="74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bg1"/>
                </a:solidFill>
                <a:ea typeface="+mn-ea"/>
                <a:cs typeface="+mn-cs"/>
              </a:rPr>
              <a:t>Item 3 | TAC Member Report Out</a:t>
            </a:r>
            <a:br>
              <a:rPr lang="en-US" sz="5400">
                <a:solidFill>
                  <a:schemeClr val="bg1"/>
                </a:solidFill>
                <a:ea typeface="+mn-ea"/>
                <a:cs typeface="+mn-cs"/>
              </a:rPr>
            </a:br>
            <a:endParaRPr lang="en-US">
              <a:solidFill>
                <a:schemeClr val="bg1"/>
              </a:solidFill>
              <a:ea typeface="+mn-ea"/>
              <a:cs typeface="+mn-cs"/>
            </a:endParaRPr>
          </a:p>
        </p:txBody>
      </p:sp>
    </p:spTree>
    <p:extLst>
      <p:ext uri="{BB962C8B-B14F-4D97-AF65-F5344CB8AC3E}">
        <p14:creationId xmlns:p14="http://schemas.microsoft.com/office/powerpoint/2010/main" val="17987559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3"/>
        <p:cNvGrpSpPr/>
        <p:nvPr/>
      </p:nvGrpSpPr>
      <p:grpSpPr>
        <a:xfrm>
          <a:off x="0" y="0"/>
          <a:ext cx="0" cy="0"/>
          <a:chOff x="0" y="0"/>
          <a:chExt cx="0" cy="0"/>
        </a:xfrm>
      </p:grpSpPr>
      <p:sp>
        <p:nvSpPr>
          <p:cNvPr id="54" name="Google Shape;54;p13">
            <a:extLst>
              <a:ext uri="{C183D7F6-B498-43B3-948B-1728B52AA6E4}">
                <adec:decorative xmlns:adec="http://schemas.microsoft.com/office/drawing/2017/decorative" val="1"/>
              </a:ext>
            </a:extLst>
          </p:cNvPr>
          <p:cNvSpPr/>
          <p:nvPr/>
        </p:nvSpPr>
        <p:spPr>
          <a:xfrm>
            <a:off x="-200" y="3429000"/>
            <a:ext cx="12192000" cy="3429200"/>
          </a:xfrm>
          <a:prstGeom prst="rect">
            <a:avLst/>
          </a:prstGeom>
          <a:solidFill>
            <a:srgbClr val="40C2CC">
              <a:alpha val="68720"/>
            </a:srgb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55" name="Google Shape;55;p13"/>
          <p:cNvSpPr txBox="1">
            <a:spLocks noGrp="1"/>
          </p:cNvSpPr>
          <p:nvPr>
            <p:ph type="ctrTitle"/>
          </p:nvPr>
        </p:nvSpPr>
        <p:spPr>
          <a:xfrm>
            <a:off x="248700" y="1443451"/>
            <a:ext cx="9640751" cy="1512415"/>
          </a:xfrm>
          <a:prstGeom prst="rect">
            <a:avLst/>
          </a:prstGeom>
          <a:effectLst>
            <a:outerShdw blurRad="142875" dist="47625" dir="8100000" algn="bl" rotWithShape="0">
              <a:srgbClr val="000000">
                <a:alpha val="75000"/>
              </a:srgbClr>
            </a:outerShdw>
          </a:effectLst>
        </p:spPr>
        <p:txBody>
          <a:bodyPr spcFirstLastPara="1" wrap="square" lIns="121900" tIns="121900" rIns="121900" bIns="121900" anchor="b" anchorCtr="0">
            <a:normAutofit fontScale="90000"/>
          </a:bodyPr>
          <a:lstStyle/>
          <a:p>
            <a:pPr algn="l"/>
            <a:r>
              <a:rPr lang="en" sz="6340" b="1">
                <a:solidFill>
                  <a:srgbClr val="78E3EB"/>
                </a:solidFill>
              </a:rPr>
              <a:t>Extreme Heat Case Studies</a:t>
            </a:r>
            <a:endParaRPr sz="6340" b="1">
              <a:solidFill>
                <a:srgbClr val="78E3EB"/>
              </a:solidFill>
            </a:endParaRPr>
          </a:p>
          <a:p>
            <a:endParaRPr sz="4800"/>
          </a:p>
        </p:txBody>
      </p:sp>
      <p:sp>
        <p:nvSpPr>
          <p:cNvPr id="56" name="Google Shape;56;p13"/>
          <p:cNvSpPr txBox="1">
            <a:spLocks noGrp="1"/>
          </p:cNvSpPr>
          <p:nvPr>
            <p:ph type="subTitle" idx="1"/>
          </p:nvPr>
        </p:nvSpPr>
        <p:spPr>
          <a:xfrm>
            <a:off x="248700" y="2158117"/>
            <a:ext cx="11360800" cy="1056800"/>
          </a:xfrm>
          <a:prstGeom prst="rect">
            <a:avLst/>
          </a:prstGeom>
          <a:effectLst>
            <a:outerShdw blurRad="142875" dist="47625" dir="8100000" algn="bl" rotWithShape="0">
              <a:srgbClr val="000000">
                <a:alpha val="75000"/>
              </a:srgbClr>
            </a:outerShdw>
          </a:effectLst>
        </p:spPr>
        <p:txBody>
          <a:bodyPr spcFirstLastPara="1" wrap="square" lIns="121900" tIns="121900" rIns="121900" bIns="121900" anchor="t" anchorCtr="0">
            <a:noAutofit/>
          </a:bodyPr>
          <a:lstStyle/>
          <a:p>
            <a:pPr marL="0" indent="0" algn="l">
              <a:lnSpc>
                <a:spcPct val="80000"/>
              </a:lnSpc>
              <a:buClr>
                <a:schemeClr val="dk1"/>
              </a:buClr>
              <a:buSzPts val="670"/>
            </a:pPr>
            <a:r>
              <a:rPr lang="en" sz="3851">
                <a:solidFill>
                  <a:srgbClr val="FFFFFF"/>
                </a:solidFill>
              </a:rPr>
              <a:t>Working with Communities to </a:t>
            </a:r>
            <a:endParaRPr sz="3851">
              <a:solidFill>
                <a:srgbClr val="FFFFFF"/>
              </a:solidFill>
            </a:endParaRPr>
          </a:p>
          <a:p>
            <a:pPr marL="0" indent="0" algn="l">
              <a:lnSpc>
                <a:spcPct val="80000"/>
              </a:lnSpc>
              <a:buClr>
                <a:schemeClr val="dk1"/>
              </a:buClr>
              <a:buSzPts val="670"/>
            </a:pPr>
            <a:r>
              <a:rPr lang="en" sz="3851">
                <a:solidFill>
                  <a:srgbClr val="FFFFFF"/>
                </a:solidFill>
              </a:rPr>
              <a:t>Feed Upward Solutions</a:t>
            </a:r>
            <a:endParaRPr sz="1901">
              <a:solidFill>
                <a:srgbClr val="FFFFFF"/>
              </a:solidFill>
            </a:endParaRPr>
          </a:p>
        </p:txBody>
      </p:sp>
      <p:sp>
        <p:nvSpPr>
          <p:cNvPr id="57" name="Google Shape;57;p13"/>
          <p:cNvSpPr txBox="1"/>
          <p:nvPr/>
        </p:nvSpPr>
        <p:spPr>
          <a:xfrm>
            <a:off x="992651" y="6264967"/>
            <a:ext cx="1188800" cy="54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333" b="1" kern="0">
                <a:solidFill>
                  <a:srgbClr val="FFFFFF"/>
                </a:solidFill>
                <a:latin typeface="Arial"/>
                <a:cs typeface="Arial"/>
                <a:sym typeface="Arial"/>
              </a:rPr>
              <a:t>Equity</a:t>
            </a:r>
            <a:endParaRPr sz="1333" kern="0">
              <a:solidFill>
                <a:srgbClr val="FFFFFF"/>
              </a:solidFill>
              <a:latin typeface="Arial"/>
              <a:cs typeface="Arial"/>
              <a:sym typeface="Arial"/>
            </a:endParaRPr>
          </a:p>
        </p:txBody>
      </p:sp>
      <p:sp>
        <p:nvSpPr>
          <p:cNvPr id="65" name="Google Shape;65;p13"/>
          <p:cNvSpPr txBox="1"/>
          <p:nvPr/>
        </p:nvSpPr>
        <p:spPr>
          <a:xfrm>
            <a:off x="3241897" y="6267892"/>
            <a:ext cx="1686400" cy="666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333" b="1" kern="0">
                <a:solidFill>
                  <a:srgbClr val="FFFFFF"/>
                </a:solidFill>
                <a:latin typeface="Arial"/>
                <a:cs typeface="Arial"/>
                <a:sym typeface="Arial"/>
              </a:rPr>
              <a:t>Empowerment</a:t>
            </a:r>
            <a:endParaRPr sz="1333" kern="0">
              <a:solidFill>
                <a:srgbClr val="FFFFFF"/>
              </a:solidFill>
              <a:latin typeface="Arial"/>
              <a:cs typeface="Arial"/>
              <a:sym typeface="Arial"/>
            </a:endParaRPr>
          </a:p>
        </p:txBody>
      </p:sp>
      <p:sp>
        <p:nvSpPr>
          <p:cNvPr id="58" name="Google Shape;58;p13"/>
          <p:cNvSpPr txBox="1"/>
          <p:nvPr/>
        </p:nvSpPr>
        <p:spPr>
          <a:xfrm>
            <a:off x="6470779" y="6261292"/>
            <a:ext cx="1314800" cy="666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333" b="1" kern="0">
                <a:solidFill>
                  <a:srgbClr val="FFFFFF"/>
                </a:solidFill>
                <a:latin typeface="Arial"/>
                <a:cs typeface="Arial"/>
                <a:sym typeface="Arial"/>
              </a:rPr>
              <a:t>Policy</a:t>
            </a:r>
            <a:endParaRPr sz="1333" kern="0">
              <a:solidFill>
                <a:srgbClr val="FFFFFF"/>
              </a:solidFill>
              <a:latin typeface="Arial"/>
              <a:cs typeface="Arial"/>
              <a:sym typeface="Arial"/>
            </a:endParaRPr>
          </a:p>
        </p:txBody>
      </p:sp>
      <p:sp>
        <p:nvSpPr>
          <p:cNvPr id="59" name="Google Shape;59;p13"/>
          <p:cNvSpPr txBox="1"/>
          <p:nvPr/>
        </p:nvSpPr>
        <p:spPr>
          <a:xfrm>
            <a:off x="9889451" y="6267892"/>
            <a:ext cx="1486000" cy="54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333" b="1" kern="0">
                <a:solidFill>
                  <a:srgbClr val="FFFFFF"/>
                </a:solidFill>
                <a:latin typeface="Arial"/>
                <a:cs typeface="Arial"/>
                <a:sym typeface="Arial"/>
              </a:rPr>
              <a:t>Innovations</a:t>
            </a:r>
            <a:endParaRPr sz="1333" kern="0">
              <a:solidFill>
                <a:srgbClr val="595959"/>
              </a:solidFill>
              <a:latin typeface="Arial"/>
              <a:cs typeface="Arial"/>
              <a:sym typeface="Arial"/>
            </a:endParaRPr>
          </a:p>
        </p:txBody>
      </p:sp>
      <p:pic>
        <p:nvPicPr>
          <p:cNvPr id="60" name="Google Shape;60;p13">
            <a:extLst>
              <a:ext uri="{C183D7F6-B498-43B3-948B-1728B52AA6E4}">
                <adec:decorative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84400" y="198133"/>
            <a:ext cx="1919200" cy="687304"/>
          </a:xfrm>
          <a:prstGeom prst="rect">
            <a:avLst/>
          </a:prstGeom>
          <a:noFill/>
          <a:ln>
            <a:noFill/>
          </a:ln>
        </p:spPr>
      </p:pic>
      <p:sp>
        <p:nvSpPr>
          <p:cNvPr id="61" name="Google Shape;61;p13">
            <a:extLst>
              <a:ext uri="{C183D7F6-B498-43B3-948B-1728B52AA6E4}">
                <adec:decorative xmlns:adec="http://schemas.microsoft.com/office/drawing/2017/decorative" val="1"/>
              </a:ext>
            </a:extLst>
          </p:cNvPr>
          <p:cNvSpPr/>
          <p:nvPr/>
        </p:nvSpPr>
        <p:spPr>
          <a:xfrm>
            <a:off x="-200" y="3366433"/>
            <a:ext cx="12257200" cy="972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62" name="Google Shape;62;p13">
            <a:extLst>
              <a:ext uri="{C183D7F6-B498-43B3-948B-1728B52AA6E4}">
                <adec:decorative xmlns:adec="http://schemas.microsoft.com/office/drawing/2017/decorative" val="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248835" y="3874197"/>
            <a:ext cx="2363316" cy="2317599"/>
          </a:xfrm>
          <a:prstGeom prst="rect">
            <a:avLst/>
          </a:prstGeom>
          <a:noFill/>
          <a:ln w="28575" cap="flat" cmpd="sng">
            <a:solidFill>
              <a:schemeClr val="accent4"/>
            </a:solidFill>
            <a:prstDash val="solid"/>
            <a:round/>
            <a:headEnd type="none" w="sm" len="sm"/>
            <a:tailEnd type="none" w="sm" len="sm"/>
          </a:ln>
        </p:spPr>
      </p:pic>
      <p:pic>
        <p:nvPicPr>
          <p:cNvPr id="63" name="Google Shape;63;p13">
            <a:extLst>
              <a:ext uri="{C183D7F6-B498-43B3-948B-1728B52AA6E4}">
                <adec:decorative xmlns:adec="http://schemas.microsoft.com/office/drawing/2017/decorative" val="1"/>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068868" y="885426"/>
            <a:ext cx="1919201" cy="2248581"/>
          </a:xfrm>
          <a:prstGeom prst="rect">
            <a:avLst/>
          </a:prstGeom>
          <a:noFill/>
          <a:ln w="38100" cap="flat" cmpd="sng">
            <a:solidFill>
              <a:srgbClr val="78E3EB"/>
            </a:solidFill>
            <a:prstDash val="solid"/>
            <a:round/>
            <a:headEnd type="none" w="sm" len="sm"/>
            <a:tailEnd type="none" w="sm" len="sm"/>
          </a:ln>
          <a:effectLst>
            <a:outerShdw blurRad="57150" dist="19050" dir="5400000" algn="bl" rotWithShape="0">
              <a:srgbClr val="000000">
                <a:alpha val="50000"/>
              </a:srgbClr>
            </a:outerShdw>
          </a:effectLst>
        </p:spPr>
      </p:pic>
      <p:pic>
        <p:nvPicPr>
          <p:cNvPr id="64" name="Google Shape;64;p13">
            <a:extLst>
              <a:ext uri="{C183D7F6-B498-43B3-948B-1728B52AA6E4}">
                <adec:decorative xmlns:adec="http://schemas.microsoft.com/office/drawing/2017/decorative" val="1"/>
              </a:ext>
            </a:extLst>
          </p:cNvPr>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289491" y="3874197"/>
            <a:ext cx="1737360" cy="2316479"/>
          </a:xfrm>
          <a:prstGeom prst="rect">
            <a:avLst/>
          </a:prstGeom>
          <a:noFill/>
          <a:ln w="28575" cap="flat" cmpd="sng">
            <a:solidFill>
              <a:schemeClr val="accent4"/>
            </a:solidFill>
            <a:prstDash val="solid"/>
            <a:round/>
            <a:headEnd type="none" w="sm" len="sm"/>
            <a:tailEnd type="none" w="sm" len="sm"/>
          </a:ln>
        </p:spPr>
      </p:pic>
      <p:pic>
        <p:nvPicPr>
          <p:cNvPr id="66" name="Google Shape;66;p13">
            <a:extLst>
              <a:ext uri="{C183D7F6-B498-43B3-948B-1728B52AA6E4}">
                <adec:decorative xmlns:adec="http://schemas.microsoft.com/office/drawing/2017/decorative" val="1"/>
              </a:ext>
            </a:extLst>
          </p:cNvPr>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579447" y="3874196"/>
            <a:ext cx="2316480" cy="2316480"/>
          </a:xfrm>
          <a:prstGeom prst="rect">
            <a:avLst/>
          </a:prstGeom>
          <a:noFill/>
          <a:ln w="28575" cap="flat" cmpd="sng">
            <a:solidFill>
              <a:schemeClr val="accent4"/>
            </a:solidFill>
            <a:prstDash val="solid"/>
            <a:round/>
            <a:headEnd type="none" w="sm" len="sm"/>
            <a:tailEnd type="none" w="sm" len="sm"/>
          </a:ln>
        </p:spPr>
      </p:pic>
      <p:pic>
        <p:nvPicPr>
          <p:cNvPr id="67" name="Google Shape;67;p13">
            <a:extLst>
              <a:ext uri="{C183D7F6-B498-43B3-948B-1728B52AA6E4}">
                <adec:decorative xmlns:adec="http://schemas.microsoft.com/office/drawing/2017/decorative" val="1"/>
              </a:ext>
            </a:extLst>
          </p:cNvPr>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5420435" y="3874200"/>
            <a:ext cx="3434816" cy="2317600"/>
          </a:xfrm>
          <a:prstGeom prst="rect">
            <a:avLst/>
          </a:prstGeom>
          <a:noFill/>
          <a:ln w="28575" cap="flat" cmpd="sng">
            <a:solidFill>
              <a:schemeClr val="accent4"/>
            </a:solidFill>
            <a:prstDash val="solid"/>
            <a:round/>
            <a:headEnd type="none" w="sm" len="sm"/>
            <a:tailEnd type="none" w="sm" len="sm"/>
          </a:ln>
        </p:spPr>
      </p:pic>
    </p:spTree>
    <p:extLst>
      <p:ext uri="{BB962C8B-B14F-4D97-AF65-F5344CB8AC3E}">
        <p14:creationId xmlns:p14="http://schemas.microsoft.com/office/powerpoint/2010/main" val="9927578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71"/>
        <p:cNvGrpSpPr/>
        <p:nvPr/>
      </p:nvGrpSpPr>
      <p:grpSpPr>
        <a:xfrm>
          <a:off x="0" y="0"/>
          <a:ext cx="0" cy="0"/>
          <a:chOff x="0" y="0"/>
          <a:chExt cx="0" cy="0"/>
        </a:xfrm>
      </p:grpSpPr>
      <p:sp>
        <p:nvSpPr>
          <p:cNvPr id="72" name="Google Shape;72;p14">
            <a:extLst>
              <a:ext uri="{C183D7F6-B498-43B3-948B-1728B52AA6E4}">
                <adec:decorative xmlns:adec="http://schemas.microsoft.com/office/drawing/2017/decorative" val="1"/>
              </a:ext>
            </a:extLst>
          </p:cNvPr>
          <p:cNvSpPr/>
          <p:nvPr/>
        </p:nvSpPr>
        <p:spPr>
          <a:xfrm>
            <a:off x="0" y="1235467"/>
            <a:ext cx="12192000" cy="5622400"/>
          </a:xfrm>
          <a:prstGeom prst="rect">
            <a:avLst/>
          </a:prstGeom>
          <a:solidFill>
            <a:srgbClr val="40C2CC">
              <a:alpha val="68720"/>
            </a:srgb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73" name="Google Shape;73;p14"/>
          <p:cNvSpPr txBox="1">
            <a:spLocks noGrp="1"/>
          </p:cNvSpPr>
          <p:nvPr>
            <p:ph type="title"/>
          </p:nvPr>
        </p:nvSpPr>
        <p:spPr>
          <a:xfrm>
            <a:off x="243840" y="1122223"/>
            <a:ext cx="11360800" cy="763600"/>
          </a:xfrm>
          <a:prstGeom prst="rect">
            <a:avLst/>
          </a:prstGeom>
          <a:effectLst>
            <a:outerShdw blurRad="185738" dist="47625" dir="8100000" algn="bl" rotWithShape="0">
              <a:srgbClr val="000000">
                <a:alpha val="75000"/>
              </a:srgbClr>
            </a:outerShdw>
          </a:effectLst>
        </p:spPr>
        <p:txBody>
          <a:bodyPr spcFirstLastPara="1" wrap="square" lIns="121900" tIns="121900" rIns="121900" bIns="121900" anchor="t" anchorCtr="0">
            <a:noAutofit/>
          </a:bodyPr>
          <a:lstStyle/>
          <a:p>
            <a:pPr marR="975">
              <a:buSzPts val="990"/>
            </a:pPr>
            <a:r>
              <a:rPr lang="en" sz="5307" b="1">
                <a:solidFill>
                  <a:schemeClr val="lt1"/>
                </a:solidFill>
              </a:rPr>
              <a:t>COMMUNITY ENGAGEMENT</a:t>
            </a:r>
            <a:endParaRPr sz="2960">
              <a:solidFill>
                <a:schemeClr val="lt1"/>
              </a:solidFill>
            </a:endParaRPr>
          </a:p>
        </p:txBody>
      </p:sp>
      <p:sp>
        <p:nvSpPr>
          <p:cNvPr id="74" name="Google Shape;74;p14"/>
          <p:cNvSpPr txBox="1">
            <a:spLocks noGrp="1"/>
          </p:cNvSpPr>
          <p:nvPr>
            <p:ph type="body" idx="1"/>
          </p:nvPr>
        </p:nvSpPr>
        <p:spPr>
          <a:xfrm>
            <a:off x="243840" y="1790993"/>
            <a:ext cx="11360800" cy="4555200"/>
          </a:xfrm>
          <a:prstGeom prst="rect">
            <a:avLst/>
          </a:prstGeom>
          <a:effectLst>
            <a:outerShdw blurRad="114300" dist="47625" dir="8100000" algn="bl" rotWithShape="0">
              <a:srgbClr val="000000">
                <a:alpha val="75000"/>
              </a:srgbClr>
            </a:outerShdw>
          </a:effectLst>
        </p:spPr>
        <p:txBody>
          <a:bodyPr spcFirstLastPara="1" wrap="square" lIns="121900" tIns="121900" rIns="121900" bIns="121900" anchor="t" anchorCtr="0">
            <a:normAutofit/>
          </a:bodyPr>
          <a:lstStyle/>
          <a:p>
            <a:pPr marL="0" indent="0">
              <a:spcAft>
                <a:spcPts val="1600"/>
              </a:spcAft>
              <a:buNone/>
            </a:pPr>
            <a:r>
              <a:rPr lang="en" sz="4279">
                <a:solidFill>
                  <a:srgbClr val="FFFFFF"/>
                </a:solidFill>
              </a:rPr>
              <a:t>Boyle Heights — Everyday Life</a:t>
            </a:r>
            <a:endParaRPr sz="1600" i="1"/>
          </a:p>
        </p:txBody>
      </p:sp>
      <p:pic>
        <p:nvPicPr>
          <p:cNvPr id="75" name="Google Shape;75;p14" descr="Image of people in discussion at a truck stop"/>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07599" y="2989799"/>
            <a:ext cx="3458000" cy="3458000"/>
          </a:xfrm>
          <a:prstGeom prst="rect">
            <a:avLst/>
          </a:prstGeom>
          <a:noFill/>
          <a:ln w="28575" cap="flat" cmpd="sng">
            <a:solidFill>
              <a:schemeClr val="accent4"/>
            </a:solidFill>
            <a:prstDash val="solid"/>
            <a:round/>
            <a:headEnd type="none" w="sm" len="sm"/>
            <a:tailEnd type="none" w="sm" len="sm"/>
          </a:ln>
        </p:spPr>
      </p:pic>
      <p:pic>
        <p:nvPicPr>
          <p:cNvPr id="76" name="Google Shape;76;p14">
            <a:extLst>
              <a:ext uri="{C183D7F6-B498-43B3-948B-1728B52AA6E4}">
                <adec:decorative xmlns:adec="http://schemas.microsoft.com/office/drawing/2017/decorative" val="1"/>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84400" y="198133"/>
            <a:ext cx="1919200" cy="687304"/>
          </a:xfrm>
          <a:prstGeom prst="rect">
            <a:avLst/>
          </a:prstGeom>
          <a:noFill/>
          <a:ln>
            <a:noFill/>
          </a:ln>
        </p:spPr>
      </p:pic>
      <p:grpSp>
        <p:nvGrpSpPr>
          <p:cNvPr id="78" name="Google Shape;78;p14" descr="Extreme heat map"/>
          <p:cNvGrpSpPr/>
          <p:nvPr/>
        </p:nvGrpSpPr>
        <p:grpSpPr>
          <a:xfrm>
            <a:off x="3767629" y="2949379"/>
            <a:ext cx="4589843" cy="3457980"/>
            <a:chOff x="2807325" y="2470175"/>
            <a:chExt cx="3372900" cy="2532700"/>
          </a:xfrm>
        </p:grpSpPr>
        <p:pic>
          <p:nvPicPr>
            <p:cNvPr id="79" name="Google Shape;79;p14" title="Screenshot 2025-05-08 at 10.25.26 PM.pn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031500" y="2470175"/>
              <a:ext cx="2148725" cy="2532700"/>
            </a:xfrm>
            <a:prstGeom prst="rect">
              <a:avLst/>
            </a:prstGeom>
            <a:noFill/>
            <a:ln w="28575" cap="flat" cmpd="sng">
              <a:solidFill>
                <a:schemeClr val="accent4"/>
              </a:solidFill>
              <a:prstDash val="solid"/>
              <a:round/>
              <a:headEnd type="none" w="sm" len="sm"/>
              <a:tailEnd type="none" w="sm" len="sm"/>
            </a:ln>
          </p:spPr>
        </p:pic>
        <p:pic>
          <p:nvPicPr>
            <p:cNvPr id="80" name="Google Shape;80;p14" title="Screenshot 2025-05-08 at 10.26.52 PM.png"/>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2807325" y="2864025"/>
              <a:ext cx="1149538" cy="1471907"/>
            </a:xfrm>
            <a:prstGeom prst="rect">
              <a:avLst/>
            </a:prstGeom>
            <a:noFill/>
            <a:ln w="28575" cap="flat" cmpd="sng">
              <a:solidFill>
                <a:schemeClr val="accent4"/>
              </a:solidFill>
              <a:prstDash val="solid"/>
              <a:round/>
              <a:headEnd type="none" w="sm" len="sm"/>
              <a:tailEnd type="none" w="sm" len="sm"/>
            </a:ln>
          </p:spPr>
        </p:pic>
      </p:grpSp>
      <p:sp>
        <p:nvSpPr>
          <p:cNvPr id="81" name="Google Shape;81;p14" descr="Map of extreme heat"/>
          <p:cNvSpPr/>
          <p:nvPr/>
        </p:nvSpPr>
        <p:spPr>
          <a:xfrm>
            <a:off x="6460767" y="4945267"/>
            <a:ext cx="1702400" cy="1293200"/>
          </a:xfrm>
          <a:prstGeom prst="roundRect">
            <a:avLst>
              <a:gd name="adj" fmla="val 16667"/>
            </a:avLst>
          </a:prstGeom>
          <a:noFill/>
          <a:ln w="38100" cap="flat" cmpd="sng">
            <a:solidFill>
              <a:srgbClr val="EFCC06"/>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77" name="Google Shape;77;p14" descr="Picture of a train on an overpass"/>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8485934" y="2949367"/>
            <a:ext cx="3498469" cy="3498400"/>
          </a:xfrm>
          <a:prstGeom prst="rect">
            <a:avLst/>
          </a:prstGeom>
          <a:noFill/>
          <a:ln w="28575" cap="flat" cmpd="sng">
            <a:solidFill>
              <a:schemeClr val="accent4"/>
            </a:solidFill>
            <a:prstDash val="solid"/>
            <a:round/>
            <a:headEnd type="none" w="sm" len="sm"/>
            <a:tailEnd type="none" w="sm" len="sm"/>
          </a:ln>
        </p:spPr>
      </p:pic>
    </p:spTree>
    <p:extLst>
      <p:ext uri="{BB962C8B-B14F-4D97-AF65-F5344CB8AC3E}">
        <p14:creationId xmlns:p14="http://schemas.microsoft.com/office/powerpoint/2010/main" val="356029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85"/>
        <p:cNvGrpSpPr/>
        <p:nvPr/>
      </p:nvGrpSpPr>
      <p:grpSpPr>
        <a:xfrm>
          <a:off x="0" y="0"/>
          <a:ext cx="0" cy="0"/>
          <a:chOff x="0" y="0"/>
          <a:chExt cx="0" cy="0"/>
        </a:xfrm>
      </p:grpSpPr>
      <p:sp>
        <p:nvSpPr>
          <p:cNvPr id="86" name="Google Shape;86;p15">
            <a:extLst>
              <a:ext uri="{C183D7F6-B498-43B3-948B-1728B52AA6E4}">
                <adec:decorative xmlns:adec="http://schemas.microsoft.com/office/drawing/2017/decorative" val="1"/>
              </a:ext>
            </a:extLst>
          </p:cNvPr>
          <p:cNvSpPr/>
          <p:nvPr/>
        </p:nvSpPr>
        <p:spPr>
          <a:xfrm>
            <a:off x="0" y="1231392"/>
            <a:ext cx="12192000" cy="1377600"/>
          </a:xfrm>
          <a:prstGeom prst="rect">
            <a:avLst/>
          </a:prstGeom>
          <a:solidFill>
            <a:srgbClr val="F38414">
              <a:alpha val="65820"/>
            </a:srgb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88" name="Google Shape;88;p15"/>
          <p:cNvSpPr txBox="1">
            <a:spLocks noGrp="1"/>
          </p:cNvSpPr>
          <p:nvPr>
            <p:ph type="title"/>
          </p:nvPr>
        </p:nvSpPr>
        <p:spPr>
          <a:xfrm>
            <a:off x="175904" y="819443"/>
            <a:ext cx="11360800" cy="763600"/>
          </a:xfrm>
          <a:prstGeom prst="rect">
            <a:avLst/>
          </a:prstGeom>
          <a:effectLst>
            <a:outerShdw blurRad="185738" dist="47625" dir="8100000" algn="bl" rotWithShape="0">
              <a:srgbClr val="000000">
                <a:alpha val="75000"/>
              </a:srgbClr>
            </a:outerShdw>
          </a:effectLst>
        </p:spPr>
        <p:txBody>
          <a:bodyPr spcFirstLastPara="1" wrap="square" lIns="121900" tIns="121900" rIns="121900" bIns="121900" anchor="t" anchorCtr="0">
            <a:noAutofit/>
          </a:bodyPr>
          <a:lstStyle/>
          <a:p>
            <a:pPr marR="975">
              <a:buSzPts val="990"/>
            </a:pPr>
            <a:r>
              <a:rPr lang="en" sz="5307" b="1">
                <a:solidFill>
                  <a:schemeClr val="lt1"/>
                </a:solidFill>
              </a:rPr>
              <a:t>COMMUNITY ENGAGEMENT: </a:t>
            </a:r>
            <a:br>
              <a:rPr lang="en" sz="5307" b="1">
                <a:solidFill>
                  <a:schemeClr val="lt1"/>
                </a:solidFill>
              </a:rPr>
            </a:br>
            <a:r>
              <a:rPr lang="en" sz="3600" b="1">
                <a:solidFill>
                  <a:schemeClr val="lt1"/>
                </a:solidFill>
              </a:rPr>
              <a:t>Boyle Heights- Building Community</a:t>
            </a:r>
            <a:endParaRPr sz="2960">
              <a:solidFill>
                <a:schemeClr val="lt1"/>
              </a:solidFill>
            </a:endParaRPr>
          </a:p>
        </p:txBody>
      </p:sp>
      <p:sp>
        <p:nvSpPr>
          <p:cNvPr id="87" name="Google Shape;87;p15">
            <a:extLst>
              <a:ext uri="{C183D7F6-B498-43B3-948B-1728B52AA6E4}">
                <adec:decorative xmlns:adec="http://schemas.microsoft.com/office/drawing/2017/decorative" val="1"/>
              </a:ext>
            </a:extLst>
          </p:cNvPr>
          <p:cNvSpPr txBox="1">
            <a:spLocks noGrp="1"/>
          </p:cNvSpPr>
          <p:nvPr>
            <p:ph type="body" idx="1"/>
          </p:nvPr>
        </p:nvSpPr>
        <p:spPr>
          <a:xfrm>
            <a:off x="243840" y="1792224"/>
            <a:ext cx="11360800" cy="4555200"/>
          </a:xfrm>
          <a:prstGeom prst="rect">
            <a:avLst/>
          </a:prstGeom>
          <a:effectLst>
            <a:outerShdw blurRad="114300" dist="47625" dir="8100000" algn="bl" rotWithShape="0">
              <a:srgbClr val="000000">
                <a:alpha val="75000"/>
              </a:srgbClr>
            </a:outerShdw>
          </a:effectLst>
        </p:spPr>
        <p:txBody>
          <a:bodyPr spcFirstLastPara="1" wrap="square" lIns="121900" tIns="121900" rIns="121900" bIns="121900" anchor="t" anchorCtr="0">
            <a:normAutofit/>
          </a:bodyPr>
          <a:lstStyle/>
          <a:p>
            <a:pPr marL="0" indent="0">
              <a:spcAft>
                <a:spcPts val="1600"/>
              </a:spcAft>
              <a:buNone/>
            </a:pPr>
            <a:endParaRPr sz="1600" i="1"/>
          </a:p>
        </p:txBody>
      </p:sp>
      <p:pic>
        <p:nvPicPr>
          <p:cNvPr id="89" name="Google Shape;89;p15">
            <a:extLst>
              <a:ext uri="{C183D7F6-B498-43B3-948B-1728B52AA6E4}">
                <adec:decorative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84400" y="198133"/>
            <a:ext cx="1919200" cy="687304"/>
          </a:xfrm>
          <a:prstGeom prst="rect">
            <a:avLst/>
          </a:prstGeom>
          <a:noFill/>
          <a:ln>
            <a:noFill/>
          </a:ln>
        </p:spPr>
      </p:pic>
      <p:pic>
        <p:nvPicPr>
          <p:cNvPr id="94" name="Google Shape;94;p15" descr="Community outreach "/>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03901" y="3018733"/>
            <a:ext cx="4708455" cy="3437744"/>
          </a:xfrm>
          <a:prstGeom prst="rect">
            <a:avLst/>
          </a:prstGeom>
          <a:noFill/>
          <a:ln w="28575" cap="flat" cmpd="sng">
            <a:solidFill>
              <a:schemeClr val="accent4"/>
            </a:solidFill>
            <a:prstDash val="solid"/>
            <a:round/>
            <a:headEnd type="none" w="sm" len="sm"/>
            <a:tailEnd type="none" w="sm" len="sm"/>
          </a:ln>
        </p:spPr>
      </p:pic>
      <p:grpSp>
        <p:nvGrpSpPr>
          <p:cNvPr id="90" name="Google Shape;90;p15" descr="Extreme heat infrared image"/>
          <p:cNvGrpSpPr/>
          <p:nvPr/>
        </p:nvGrpSpPr>
        <p:grpSpPr>
          <a:xfrm>
            <a:off x="5518820" y="3027354"/>
            <a:ext cx="2491280" cy="3437837"/>
            <a:chOff x="3610463" y="2481975"/>
            <a:chExt cx="1923075" cy="2490224"/>
          </a:xfrm>
        </p:grpSpPr>
        <p:pic>
          <p:nvPicPr>
            <p:cNvPr id="91" name="Google Shape;91;p15" title="IMG_3962.JP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610463" y="2481975"/>
              <a:ext cx="1923075" cy="2490224"/>
            </a:xfrm>
            <a:prstGeom prst="rect">
              <a:avLst/>
            </a:prstGeom>
            <a:noFill/>
            <a:ln w="38100" cap="flat" cmpd="sng">
              <a:solidFill>
                <a:schemeClr val="accent4"/>
              </a:solidFill>
              <a:prstDash val="solid"/>
              <a:round/>
              <a:headEnd type="none" w="sm" len="sm"/>
              <a:tailEnd type="none" w="sm" len="sm"/>
            </a:ln>
          </p:spPr>
        </p:pic>
        <p:sp>
          <p:nvSpPr>
            <p:cNvPr id="92" name="Google Shape;92;p15"/>
            <p:cNvSpPr/>
            <p:nvPr/>
          </p:nvSpPr>
          <p:spPr>
            <a:xfrm>
              <a:off x="3722775" y="2795875"/>
              <a:ext cx="296400" cy="136800"/>
            </a:xfrm>
            <a:prstGeom prst="rect">
              <a:avLst/>
            </a:prstGeom>
            <a:solidFill>
              <a:schemeClr val="dk1"/>
            </a:solidFill>
            <a:ln w="381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grpSp>
      <p:pic>
        <p:nvPicPr>
          <p:cNvPr id="93" name="Google Shape;93;p15" descr="Community meeting"/>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8765348" y="3018739"/>
            <a:ext cx="3208285" cy="3514525"/>
          </a:xfrm>
          <a:prstGeom prst="rect">
            <a:avLst/>
          </a:prstGeom>
          <a:noFill/>
          <a:ln w="28575" cap="flat" cmpd="sng">
            <a:solidFill>
              <a:schemeClr val="accent4"/>
            </a:solidFill>
            <a:prstDash val="solid"/>
            <a:round/>
            <a:headEnd type="none" w="sm" len="sm"/>
            <a:tailEnd type="none" w="sm" len="sm"/>
          </a:ln>
        </p:spPr>
      </p:pic>
    </p:spTree>
    <p:extLst>
      <p:ext uri="{BB962C8B-B14F-4D97-AF65-F5344CB8AC3E}">
        <p14:creationId xmlns:p14="http://schemas.microsoft.com/office/powerpoint/2010/main" val="20724984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98"/>
        <p:cNvGrpSpPr/>
        <p:nvPr/>
      </p:nvGrpSpPr>
      <p:grpSpPr>
        <a:xfrm>
          <a:off x="0" y="0"/>
          <a:ext cx="0" cy="0"/>
          <a:chOff x="0" y="0"/>
          <a:chExt cx="0" cy="0"/>
        </a:xfrm>
      </p:grpSpPr>
      <p:sp>
        <p:nvSpPr>
          <p:cNvPr id="99" name="Google Shape;99;p16">
            <a:extLst>
              <a:ext uri="{C183D7F6-B498-43B3-948B-1728B52AA6E4}">
                <adec:decorative xmlns:adec="http://schemas.microsoft.com/office/drawing/2017/decorative" val="1"/>
              </a:ext>
            </a:extLst>
          </p:cNvPr>
          <p:cNvSpPr/>
          <p:nvPr/>
        </p:nvSpPr>
        <p:spPr>
          <a:xfrm>
            <a:off x="0" y="1641867"/>
            <a:ext cx="12192000" cy="1341200"/>
          </a:xfrm>
          <a:prstGeom prst="rect">
            <a:avLst/>
          </a:prstGeom>
          <a:solidFill>
            <a:srgbClr val="40C2CC">
              <a:alpha val="68720"/>
            </a:srgb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00" name="Google Shape;100;p16"/>
          <p:cNvSpPr txBox="1">
            <a:spLocks noGrp="1"/>
          </p:cNvSpPr>
          <p:nvPr>
            <p:ph type="title"/>
          </p:nvPr>
        </p:nvSpPr>
        <p:spPr>
          <a:xfrm>
            <a:off x="243840" y="1540256"/>
            <a:ext cx="11948160" cy="763600"/>
          </a:xfrm>
          <a:prstGeom prst="rect">
            <a:avLst/>
          </a:prstGeom>
          <a:effectLst>
            <a:outerShdw blurRad="185738" dist="47625" dir="8100000" algn="bl" rotWithShape="0">
              <a:srgbClr val="000000">
                <a:alpha val="75000"/>
              </a:srgbClr>
            </a:outerShdw>
          </a:effectLst>
        </p:spPr>
        <p:txBody>
          <a:bodyPr spcFirstLastPara="1" wrap="square" lIns="121900" tIns="121900" rIns="121900" bIns="121900" anchor="t" anchorCtr="0">
            <a:noAutofit/>
          </a:bodyPr>
          <a:lstStyle/>
          <a:p>
            <a:pPr marR="975">
              <a:buSzPts val="990"/>
            </a:pPr>
            <a:r>
              <a:rPr lang="en" sz="5307" b="1">
                <a:solidFill>
                  <a:schemeClr val="lt1"/>
                </a:solidFill>
              </a:rPr>
              <a:t>COMMUNITY ENGAGEMENT (cont.)</a:t>
            </a:r>
            <a:endParaRPr sz="2960">
              <a:solidFill>
                <a:schemeClr val="lt1"/>
              </a:solidFill>
            </a:endParaRPr>
          </a:p>
        </p:txBody>
      </p:sp>
      <p:sp>
        <p:nvSpPr>
          <p:cNvPr id="101" name="Google Shape;101;p16"/>
          <p:cNvSpPr txBox="1">
            <a:spLocks noGrp="1"/>
          </p:cNvSpPr>
          <p:nvPr>
            <p:ph type="body" idx="1"/>
          </p:nvPr>
        </p:nvSpPr>
        <p:spPr>
          <a:xfrm>
            <a:off x="243840" y="2235200"/>
            <a:ext cx="11360800" cy="4555200"/>
          </a:xfrm>
          <a:prstGeom prst="rect">
            <a:avLst/>
          </a:prstGeom>
          <a:effectLst>
            <a:outerShdw blurRad="114300" dist="47625" dir="8100000" algn="bl" rotWithShape="0">
              <a:srgbClr val="000000">
                <a:alpha val="75000"/>
              </a:srgbClr>
            </a:outerShdw>
          </a:effectLst>
        </p:spPr>
        <p:txBody>
          <a:bodyPr spcFirstLastPara="1" wrap="square" lIns="121900" tIns="121900" rIns="121900" bIns="121900" anchor="t" anchorCtr="0">
            <a:normAutofit/>
          </a:bodyPr>
          <a:lstStyle/>
          <a:p>
            <a:pPr marL="0" indent="0">
              <a:spcAft>
                <a:spcPts val="1600"/>
              </a:spcAft>
              <a:buNone/>
            </a:pPr>
            <a:r>
              <a:rPr lang="en" sz="3747">
                <a:solidFill>
                  <a:srgbClr val="FFFFFF"/>
                </a:solidFill>
              </a:rPr>
              <a:t>Boyle Heights Buffer Zone - Challenges Identified</a:t>
            </a:r>
            <a:endParaRPr sz="1067" i="1"/>
          </a:p>
        </p:txBody>
      </p:sp>
      <p:pic>
        <p:nvPicPr>
          <p:cNvPr id="102" name="Google Shape;102;p16">
            <a:extLst>
              <a:ext uri="{C183D7F6-B498-43B3-948B-1728B52AA6E4}">
                <adec:decorative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84400" y="198133"/>
            <a:ext cx="1919200" cy="687304"/>
          </a:xfrm>
          <a:prstGeom prst="rect">
            <a:avLst/>
          </a:prstGeom>
          <a:noFill/>
          <a:ln>
            <a:noFill/>
          </a:ln>
        </p:spPr>
      </p:pic>
      <p:pic>
        <p:nvPicPr>
          <p:cNvPr id="103" name="Google Shape;103;p16" descr="Community meetin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50001" y="3272000"/>
            <a:ext cx="2713716" cy="3192333"/>
          </a:xfrm>
          <a:prstGeom prst="rect">
            <a:avLst/>
          </a:prstGeom>
          <a:noFill/>
          <a:ln w="28575" cap="flat" cmpd="sng">
            <a:solidFill>
              <a:srgbClr val="6BD3DE"/>
            </a:solidFill>
            <a:prstDash val="solid"/>
            <a:round/>
            <a:headEnd type="none" w="sm" len="sm"/>
            <a:tailEnd type="none" w="sm" len="sm"/>
          </a:ln>
        </p:spPr>
      </p:pic>
      <p:sp>
        <p:nvSpPr>
          <p:cNvPr id="105" name="Google Shape;105;p16"/>
          <p:cNvSpPr/>
          <p:nvPr/>
        </p:nvSpPr>
        <p:spPr>
          <a:xfrm>
            <a:off x="3545584" y="3762467"/>
            <a:ext cx="3356400" cy="2368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867" kern="0">
                <a:solidFill>
                  <a:srgbClr val="000000"/>
                </a:solidFill>
                <a:latin typeface="Arial"/>
                <a:cs typeface="Arial"/>
                <a:sym typeface="Arial"/>
              </a:rPr>
              <a:t>Pic 2: Community not prioritizing climate change</a:t>
            </a:r>
            <a:endParaRPr sz="1867" kern="0">
              <a:solidFill>
                <a:srgbClr val="000000"/>
              </a:solidFill>
              <a:latin typeface="Arial"/>
              <a:cs typeface="Arial"/>
              <a:sym typeface="Arial"/>
            </a:endParaRPr>
          </a:p>
        </p:txBody>
      </p:sp>
      <p:pic>
        <p:nvPicPr>
          <p:cNvPr id="104" name="Google Shape;104;p16" descr="Community meetin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525440" y="3361065"/>
            <a:ext cx="4478592" cy="3014209"/>
          </a:xfrm>
          <a:prstGeom prst="rect">
            <a:avLst/>
          </a:prstGeom>
          <a:noFill/>
          <a:ln w="28575" cap="flat" cmpd="sng">
            <a:solidFill>
              <a:srgbClr val="6BD3DE"/>
            </a:solidFill>
            <a:prstDash val="solid"/>
            <a:round/>
            <a:headEnd type="none" w="sm" len="sm"/>
            <a:tailEnd type="none" w="sm" len="sm"/>
          </a:ln>
        </p:spPr>
      </p:pic>
      <p:pic>
        <p:nvPicPr>
          <p:cNvPr id="106" name="Google Shape;106;p16">
            <a:extLst>
              <a:ext uri="{C183D7F6-B498-43B3-948B-1728B52AA6E4}">
                <adec:decorative xmlns:adec="http://schemas.microsoft.com/office/drawing/2017/decorative" val="1"/>
              </a:ext>
            </a:extLst>
          </p:cNvPr>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322912" y="3574791"/>
            <a:ext cx="3943349" cy="2724631"/>
          </a:xfrm>
          <a:prstGeom prst="rect">
            <a:avLst/>
          </a:prstGeom>
          <a:noFill/>
          <a:ln w="28575" cap="flat" cmpd="sng">
            <a:solidFill>
              <a:srgbClr val="6BD3DE"/>
            </a:solidFill>
            <a:prstDash val="solid"/>
            <a:round/>
            <a:headEnd type="none" w="sm" len="sm"/>
            <a:tailEnd type="none" w="sm" len="sm"/>
          </a:ln>
        </p:spPr>
      </p:pic>
    </p:spTree>
    <p:extLst>
      <p:ext uri="{BB962C8B-B14F-4D97-AF65-F5344CB8AC3E}">
        <p14:creationId xmlns:p14="http://schemas.microsoft.com/office/powerpoint/2010/main" val="34981483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10"/>
        <p:cNvGrpSpPr/>
        <p:nvPr/>
      </p:nvGrpSpPr>
      <p:grpSpPr>
        <a:xfrm>
          <a:off x="0" y="0"/>
          <a:ext cx="0" cy="0"/>
          <a:chOff x="0" y="0"/>
          <a:chExt cx="0" cy="0"/>
        </a:xfrm>
      </p:grpSpPr>
      <p:sp>
        <p:nvSpPr>
          <p:cNvPr id="111" name="Google Shape;111;p17">
            <a:extLst>
              <a:ext uri="{C183D7F6-B498-43B3-948B-1728B52AA6E4}">
                <adec:decorative xmlns:adec="http://schemas.microsoft.com/office/drawing/2017/decorative" val="1"/>
              </a:ext>
            </a:extLst>
          </p:cNvPr>
          <p:cNvSpPr/>
          <p:nvPr/>
        </p:nvSpPr>
        <p:spPr>
          <a:xfrm>
            <a:off x="0" y="3118267"/>
            <a:ext cx="12192000" cy="3740000"/>
          </a:xfrm>
          <a:prstGeom prst="rect">
            <a:avLst/>
          </a:prstGeom>
          <a:solidFill>
            <a:srgbClr val="40C2CC">
              <a:alpha val="68720"/>
            </a:srgb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12" name="Google Shape;112;p17">
            <a:extLst>
              <a:ext uri="{C183D7F6-B498-43B3-948B-1728B52AA6E4}">
                <adec:decorative xmlns:adec="http://schemas.microsoft.com/office/drawing/2017/decorative" val="1"/>
              </a:ext>
            </a:extLst>
          </p:cNvPr>
          <p:cNvSpPr/>
          <p:nvPr/>
        </p:nvSpPr>
        <p:spPr>
          <a:xfrm>
            <a:off x="0" y="1438667"/>
            <a:ext cx="12192000" cy="1679600"/>
          </a:xfrm>
          <a:prstGeom prst="rect">
            <a:avLst/>
          </a:prstGeom>
          <a:solidFill>
            <a:srgbClr val="40C2CC">
              <a:alpha val="68720"/>
            </a:srgb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113" name="Google Shape;113;p17">
            <a:extLst>
              <a:ext uri="{C183D7F6-B498-43B3-948B-1728B52AA6E4}">
                <adec:decorative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114" name="Google Shape;114;p17"/>
          <p:cNvSpPr txBox="1">
            <a:spLocks noGrp="1"/>
          </p:cNvSpPr>
          <p:nvPr>
            <p:ph type="title"/>
          </p:nvPr>
        </p:nvSpPr>
        <p:spPr>
          <a:xfrm>
            <a:off x="243833" y="1438703"/>
            <a:ext cx="11360800" cy="3016400"/>
          </a:xfrm>
          <a:prstGeom prst="rect">
            <a:avLst/>
          </a:prstGeom>
          <a:effectLst>
            <a:outerShdw blurRad="285750" dist="47625" dir="8100000" algn="bl" rotWithShape="0">
              <a:srgbClr val="000000">
                <a:alpha val="80000"/>
              </a:srgbClr>
            </a:outerShdw>
          </a:effectLst>
        </p:spPr>
        <p:txBody>
          <a:bodyPr spcFirstLastPara="1" wrap="square" lIns="121900" tIns="121900" rIns="121900" bIns="121900" anchor="t" anchorCtr="0">
            <a:normAutofit/>
          </a:bodyPr>
          <a:lstStyle/>
          <a:p>
            <a:pPr marR="975">
              <a:buSzPts val="990"/>
            </a:pPr>
            <a:r>
              <a:rPr lang="en" sz="4507" b="1">
                <a:solidFill>
                  <a:schemeClr val="lt1"/>
                </a:solidFill>
              </a:rPr>
              <a:t>POLICY &amp; PROGRAMMATIC INITIATIVES</a:t>
            </a:r>
            <a:endParaRPr sz="4507" b="1">
              <a:solidFill>
                <a:schemeClr val="lt1"/>
              </a:solidFill>
            </a:endParaRPr>
          </a:p>
          <a:p>
            <a:pPr marR="975">
              <a:buSzPts val="990"/>
            </a:pPr>
            <a:r>
              <a:rPr lang="en" sz="3840" b="1">
                <a:solidFill>
                  <a:schemeClr val="lt1"/>
                </a:solidFill>
              </a:rPr>
              <a:t>Closing the Divide</a:t>
            </a:r>
            <a:endParaRPr sz="3840" b="1">
              <a:solidFill>
                <a:schemeClr val="lt1"/>
              </a:solidFill>
            </a:endParaRPr>
          </a:p>
          <a:p>
            <a:pPr marR="975">
              <a:buSzPts val="990"/>
            </a:pPr>
            <a:endParaRPr sz="4240" b="1">
              <a:solidFill>
                <a:schemeClr val="lt1"/>
              </a:solidFill>
            </a:endParaRPr>
          </a:p>
        </p:txBody>
      </p:sp>
      <p:sp>
        <p:nvSpPr>
          <p:cNvPr id="115" name="Google Shape;115;p17"/>
          <p:cNvSpPr txBox="1">
            <a:spLocks noGrp="1"/>
          </p:cNvSpPr>
          <p:nvPr>
            <p:ph type="body" idx="1"/>
          </p:nvPr>
        </p:nvSpPr>
        <p:spPr>
          <a:xfrm>
            <a:off x="243833" y="3118267"/>
            <a:ext cx="10418800" cy="4311600"/>
          </a:xfrm>
          <a:prstGeom prst="rect">
            <a:avLst/>
          </a:prstGeom>
          <a:effectLst>
            <a:outerShdw blurRad="57150" dist="19050" dir="5400000" algn="bl" rotWithShape="0">
              <a:srgbClr val="000000">
                <a:alpha val="50000"/>
              </a:srgbClr>
            </a:outerShdw>
          </a:effectLst>
        </p:spPr>
        <p:txBody>
          <a:bodyPr spcFirstLastPara="1" wrap="square" lIns="121900" tIns="121900" rIns="121900" bIns="121900" anchor="t" anchorCtr="0">
            <a:normAutofit/>
          </a:bodyPr>
          <a:lstStyle/>
          <a:p>
            <a:pPr marL="0" indent="0">
              <a:buNone/>
            </a:pPr>
            <a:r>
              <a:rPr lang="en" sz="2187" b="1">
                <a:solidFill>
                  <a:schemeClr val="lt1"/>
                </a:solidFill>
              </a:rPr>
              <a:t>Technical Assistance</a:t>
            </a:r>
            <a:endParaRPr sz="2187" b="1">
              <a:solidFill>
                <a:schemeClr val="lt1"/>
              </a:solidFill>
            </a:endParaRPr>
          </a:p>
          <a:p>
            <a:pPr indent="-433261">
              <a:spcBef>
                <a:spcPts val="1600"/>
              </a:spcBef>
              <a:buClr>
                <a:schemeClr val="lt1"/>
              </a:buClr>
              <a:buSzPct val="100000"/>
            </a:pPr>
            <a:r>
              <a:rPr lang="en" sz="2187">
                <a:solidFill>
                  <a:schemeClr val="lt1"/>
                </a:solidFill>
              </a:rPr>
              <a:t>Ready for Tomorrow</a:t>
            </a:r>
            <a:endParaRPr sz="2187">
              <a:solidFill>
                <a:schemeClr val="lt1"/>
              </a:solidFill>
            </a:endParaRPr>
          </a:p>
          <a:p>
            <a:pPr indent="-433261">
              <a:buClr>
                <a:schemeClr val="lt1"/>
              </a:buClr>
              <a:buSzPct val="109362"/>
            </a:pPr>
            <a:r>
              <a:rPr lang="en" sz="2000">
                <a:solidFill>
                  <a:schemeClr val="lt1"/>
                </a:solidFill>
              </a:rPr>
              <a:t>The Fernandeño Tataviam </a:t>
            </a:r>
            <a:endParaRPr sz="2000">
              <a:solidFill>
                <a:schemeClr val="lt1"/>
              </a:solidFill>
            </a:endParaRPr>
          </a:p>
          <a:p>
            <a:pPr indent="0">
              <a:buNone/>
            </a:pPr>
            <a:r>
              <a:rPr lang="en" sz="2000">
                <a:solidFill>
                  <a:schemeClr val="lt1"/>
                </a:solidFill>
              </a:rPr>
              <a:t>Band of Mission </a:t>
            </a:r>
            <a:r>
              <a:rPr lang="en" sz="2133">
                <a:solidFill>
                  <a:schemeClr val="lt1"/>
                </a:solidFill>
              </a:rPr>
              <a:t>Indians</a:t>
            </a:r>
            <a:endParaRPr sz="2187" b="1">
              <a:solidFill>
                <a:schemeClr val="lt1"/>
              </a:solidFill>
            </a:endParaRPr>
          </a:p>
          <a:p>
            <a:pPr marL="0" indent="0">
              <a:spcBef>
                <a:spcPts val="1600"/>
              </a:spcBef>
              <a:buNone/>
            </a:pPr>
            <a:r>
              <a:rPr lang="en" sz="2187" b="1">
                <a:solidFill>
                  <a:schemeClr val="lt1"/>
                </a:solidFill>
              </a:rPr>
              <a:t>Legislation and Policy</a:t>
            </a:r>
            <a:endParaRPr sz="2187" b="1">
              <a:solidFill>
                <a:schemeClr val="lt1"/>
              </a:solidFill>
            </a:endParaRPr>
          </a:p>
          <a:p>
            <a:pPr indent="-433261">
              <a:spcBef>
                <a:spcPts val="1600"/>
              </a:spcBef>
              <a:buClr>
                <a:schemeClr val="lt1"/>
              </a:buClr>
              <a:buSzPct val="100000"/>
            </a:pPr>
            <a:r>
              <a:rPr lang="en" sz="2187">
                <a:solidFill>
                  <a:schemeClr val="lt1"/>
                </a:solidFill>
              </a:rPr>
              <a:t>Programs</a:t>
            </a:r>
            <a:endParaRPr sz="2187">
              <a:solidFill>
                <a:schemeClr val="lt1"/>
              </a:solidFill>
            </a:endParaRPr>
          </a:p>
          <a:p>
            <a:pPr indent="-433261">
              <a:buClr>
                <a:schemeClr val="lt1"/>
              </a:buClr>
              <a:buSzPct val="100000"/>
            </a:pPr>
            <a:r>
              <a:rPr lang="en" sz="2187">
                <a:solidFill>
                  <a:schemeClr val="lt1"/>
                </a:solidFill>
              </a:rPr>
              <a:t>Budgets</a:t>
            </a:r>
            <a:endParaRPr sz="2187">
              <a:solidFill>
                <a:schemeClr val="lt1"/>
              </a:solidFill>
            </a:endParaRPr>
          </a:p>
          <a:p>
            <a:pPr marL="0" indent="0">
              <a:spcBef>
                <a:spcPts val="1600"/>
              </a:spcBef>
              <a:buNone/>
            </a:pPr>
            <a:endParaRPr/>
          </a:p>
          <a:p>
            <a:pPr marL="0" indent="0">
              <a:spcBef>
                <a:spcPts val="1600"/>
              </a:spcBef>
              <a:spcAft>
                <a:spcPts val="1600"/>
              </a:spcAft>
              <a:buNone/>
            </a:pPr>
            <a:endParaRPr/>
          </a:p>
        </p:txBody>
      </p:sp>
      <p:pic>
        <p:nvPicPr>
          <p:cNvPr id="116" name="Google Shape;116;p17">
            <a:extLst>
              <a:ext uri="{C183D7F6-B498-43B3-948B-1728B52AA6E4}">
                <adec:decorative xmlns:adec="http://schemas.microsoft.com/office/drawing/2017/decorative" val="1"/>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297968" y="3034683"/>
            <a:ext cx="2910269" cy="2910365"/>
          </a:xfrm>
          <a:prstGeom prst="rect">
            <a:avLst/>
          </a:prstGeom>
          <a:noFill/>
          <a:ln w="28575" cap="flat" cmpd="sng">
            <a:solidFill>
              <a:srgbClr val="EFCC06"/>
            </a:solidFill>
            <a:prstDash val="solid"/>
            <a:round/>
            <a:headEnd type="none" w="sm" len="sm"/>
            <a:tailEnd type="none" w="sm" len="sm"/>
          </a:ln>
        </p:spPr>
      </p:pic>
      <p:pic>
        <p:nvPicPr>
          <p:cNvPr id="117" name="Google Shape;117;p17">
            <a:extLst>
              <a:ext uri="{C183D7F6-B498-43B3-948B-1728B52AA6E4}">
                <adec:decorative xmlns:adec="http://schemas.microsoft.com/office/drawing/2017/decorative" val="1"/>
              </a:ext>
            </a:extLst>
          </p:cNvPr>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84400" y="198133"/>
            <a:ext cx="1919200" cy="687304"/>
          </a:xfrm>
          <a:prstGeom prst="rect">
            <a:avLst/>
          </a:prstGeom>
          <a:noFill/>
          <a:ln>
            <a:noFill/>
          </a:ln>
        </p:spPr>
      </p:pic>
      <p:pic>
        <p:nvPicPr>
          <p:cNvPr id="118" name="Google Shape;118;p17" descr="Tribal gathering picture"/>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977968" y="3067867"/>
            <a:ext cx="3900965" cy="2844000"/>
          </a:xfrm>
          <a:prstGeom prst="rect">
            <a:avLst/>
          </a:prstGeom>
          <a:noFill/>
          <a:ln w="38100" cap="flat" cmpd="sng">
            <a:solidFill>
              <a:srgbClr val="F2CC00"/>
            </a:solidFill>
            <a:prstDash val="solid"/>
            <a:round/>
            <a:headEnd type="none" w="sm" len="sm"/>
            <a:tailEnd type="none" w="sm" len="sm"/>
          </a:ln>
        </p:spPr>
      </p:pic>
      <p:sp>
        <p:nvSpPr>
          <p:cNvPr id="119" name="Google Shape;119;p17"/>
          <p:cNvSpPr txBox="1"/>
          <p:nvPr/>
        </p:nvSpPr>
        <p:spPr>
          <a:xfrm>
            <a:off x="8005033" y="5847800"/>
            <a:ext cx="3846800" cy="1165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933" b="1" kern="0">
                <a:solidFill>
                  <a:srgbClr val="595959"/>
                </a:solidFill>
                <a:latin typeface="Arial"/>
                <a:cs typeface="Arial"/>
                <a:sym typeface="Arial"/>
              </a:rPr>
              <a:t>Photo by Jayrol Photography. Courtesy of FTMBI</a:t>
            </a:r>
            <a:endParaRPr sz="933" b="1" kern="0">
              <a:solidFill>
                <a:srgbClr val="595959"/>
              </a:solidFill>
              <a:latin typeface="Arial"/>
              <a:cs typeface="Arial"/>
              <a:sym typeface="Arial"/>
            </a:endParaRPr>
          </a:p>
        </p:txBody>
      </p:sp>
    </p:spTree>
    <p:extLst>
      <p:ext uri="{BB962C8B-B14F-4D97-AF65-F5344CB8AC3E}">
        <p14:creationId xmlns:p14="http://schemas.microsoft.com/office/powerpoint/2010/main" val="22946024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23"/>
        <p:cNvGrpSpPr/>
        <p:nvPr/>
      </p:nvGrpSpPr>
      <p:grpSpPr>
        <a:xfrm>
          <a:off x="0" y="0"/>
          <a:ext cx="0" cy="0"/>
          <a:chOff x="0" y="0"/>
          <a:chExt cx="0" cy="0"/>
        </a:xfrm>
      </p:grpSpPr>
      <p:sp>
        <p:nvSpPr>
          <p:cNvPr id="124" name="Google Shape;124;p18">
            <a:extLst>
              <a:ext uri="{C183D7F6-B498-43B3-948B-1728B52AA6E4}">
                <adec:decorative xmlns:adec="http://schemas.microsoft.com/office/drawing/2017/decorative" val="1"/>
              </a:ext>
            </a:extLst>
          </p:cNvPr>
          <p:cNvSpPr/>
          <p:nvPr/>
        </p:nvSpPr>
        <p:spPr>
          <a:xfrm>
            <a:off x="0" y="1438667"/>
            <a:ext cx="12192000" cy="5419200"/>
          </a:xfrm>
          <a:prstGeom prst="rect">
            <a:avLst/>
          </a:prstGeom>
          <a:solidFill>
            <a:srgbClr val="40C2CC">
              <a:alpha val="68720"/>
            </a:srgb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25" name="Google Shape;125;p18"/>
          <p:cNvSpPr txBox="1">
            <a:spLocks noGrp="1"/>
          </p:cNvSpPr>
          <p:nvPr>
            <p:ph type="title"/>
          </p:nvPr>
        </p:nvSpPr>
        <p:spPr>
          <a:xfrm>
            <a:off x="243840" y="1438656"/>
            <a:ext cx="11360800" cy="763600"/>
          </a:xfrm>
          <a:prstGeom prst="rect">
            <a:avLst/>
          </a:prstGeom>
          <a:effectLst>
            <a:outerShdw blurRad="285750" dist="47625" dir="8100000" algn="bl" rotWithShape="0">
              <a:srgbClr val="000000">
                <a:alpha val="80000"/>
              </a:srgbClr>
            </a:outerShdw>
          </a:effectLst>
        </p:spPr>
        <p:txBody>
          <a:bodyPr spcFirstLastPara="1" wrap="square" lIns="121900" tIns="121900" rIns="121900" bIns="121900" anchor="t" anchorCtr="0">
            <a:noAutofit/>
          </a:bodyPr>
          <a:lstStyle/>
          <a:p>
            <a:pPr marR="975">
              <a:buSzPts val="990"/>
            </a:pPr>
            <a:r>
              <a:rPr lang="en" sz="3973" b="1">
                <a:solidFill>
                  <a:schemeClr val="lt1"/>
                </a:solidFill>
              </a:rPr>
              <a:t>ONE MORE TOOL IN THE TOOLBOX</a:t>
            </a:r>
            <a:endParaRPr sz="1627">
              <a:solidFill>
                <a:schemeClr val="lt1"/>
              </a:solidFill>
            </a:endParaRPr>
          </a:p>
        </p:txBody>
      </p:sp>
      <p:sp>
        <p:nvSpPr>
          <p:cNvPr id="126" name="Google Shape;126;p18"/>
          <p:cNvSpPr txBox="1">
            <a:spLocks noGrp="1"/>
          </p:cNvSpPr>
          <p:nvPr>
            <p:ph type="body" idx="1"/>
          </p:nvPr>
        </p:nvSpPr>
        <p:spPr>
          <a:xfrm>
            <a:off x="467317" y="1952767"/>
            <a:ext cx="11360800" cy="5640800"/>
          </a:xfrm>
          <a:prstGeom prst="rect">
            <a:avLst/>
          </a:prstGeom>
          <a:effectLst>
            <a:outerShdw blurRad="57150" dist="19050" dir="5400000" algn="bl" rotWithShape="0">
              <a:srgbClr val="000000">
                <a:alpha val="50000"/>
              </a:srgbClr>
            </a:outerShdw>
          </a:effectLst>
        </p:spPr>
        <p:txBody>
          <a:bodyPr spcFirstLastPara="1" wrap="square" lIns="121900" tIns="121900" rIns="121900" bIns="121900" anchor="t" anchorCtr="0">
            <a:normAutofit/>
          </a:bodyPr>
          <a:lstStyle/>
          <a:p>
            <a:pPr marL="0" indent="0">
              <a:buNone/>
            </a:pPr>
            <a:r>
              <a:rPr lang="en" sz="3200" b="1">
                <a:solidFill>
                  <a:schemeClr val="lt1"/>
                </a:solidFill>
              </a:rPr>
              <a:t>Pacoima Cool Communities Project</a:t>
            </a:r>
            <a:endParaRPr sz="3200" b="1">
              <a:solidFill>
                <a:schemeClr val="lt1"/>
              </a:solidFill>
            </a:endParaRPr>
          </a:p>
          <a:p>
            <a:pPr marL="0" indent="0">
              <a:spcBef>
                <a:spcPts val="1600"/>
              </a:spcBef>
              <a:buNone/>
            </a:pPr>
            <a:endParaRPr/>
          </a:p>
          <a:p>
            <a:pPr marL="0" indent="0">
              <a:spcBef>
                <a:spcPts val="1600"/>
              </a:spcBef>
              <a:spcAft>
                <a:spcPts val="1600"/>
              </a:spcAft>
              <a:buNone/>
            </a:pPr>
            <a:endParaRPr/>
          </a:p>
        </p:txBody>
      </p:sp>
      <p:pic>
        <p:nvPicPr>
          <p:cNvPr id="127" name="Google Shape;127;p18">
            <a:extLst>
              <a:ext uri="{C183D7F6-B498-43B3-948B-1728B52AA6E4}">
                <adec:decorative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84400" y="198133"/>
            <a:ext cx="1919200" cy="687304"/>
          </a:xfrm>
          <a:prstGeom prst="rect">
            <a:avLst/>
          </a:prstGeom>
          <a:noFill/>
          <a:ln>
            <a:noFill/>
          </a:ln>
        </p:spPr>
      </p:pic>
      <p:pic>
        <p:nvPicPr>
          <p:cNvPr id="128" name="Google Shape;128;p18" descr="Group picture of community workers"/>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15600" y="2661133"/>
            <a:ext cx="3807853" cy="2537936"/>
          </a:xfrm>
          <a:prstGeom prst="rect">
            <a:avLst/>
          </a:prstGeom>
          <a:noFill/>
          <a:ln w="9525" cap="flat" cmpd="sng">
            <a:solidFill>
              <a:schemeClr val="lt1"/>
            </a:solidFill>
            <a:prstDash val="solid"/>
            <a:round/>
            <a:headEnd type="none" w="sm" len="sm"/>
            <a:tailEnd type="none" w="sm" len="sm"/>
          </a:ln>
        </p:spPr>
      </p:pic>
      <p:pic>
        <p:nvPicPr>
          <p:cNvPr id="129" name="Google Shape;129;p18">
            <a:extLst>
              <a:ext uri="{C183D7F6-B498-43B3-948B-1728B52AA6E4}">
                <adec:decorative xmlns:adec="http://schemas.microsoft.com/office/drawing/2017/decorative" val="1"/>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332167" y="2661134"/>
            <a:ext cx="2169836" cy="1163365"/>
          </a:xfrm>
          <a:prstGeom prst="rect">
            <a:avLst/>
          </a:prstGeom>
          <a:noFill/>
          <a:ln w="9525" cap="flat" cmpd="sng">
            <a:solidFill>
              <a:schemeClr val="lt1"/>
            </a:solidFill>
            <a:prstDash val="solid"/>
            <a:round/>
            <a:headEnd type="none" w="sm" len="sm"/>
            <a:tailEnd type="none" w="sm" len="sm"/>
          </a:ln>
        </p:spPr>
      </p:pic>
      <p:pic>
        <p:nvPicPr>
          <p:cNvPr id="130" name="Google Shape;130;p18" descr="basketball picture"/>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332195" y="3977301"/>
            <a:ext cx="2169760" cy="1163367"/>
          </a:xfrm>
          <a:prstGeom prst="rect">
            <a:avLst/>
          </a:prstGeom>
          <a:noFill/>
          <a:ln w="9525" cap="flat" cmpd="sng">
            <a:solidFill>
              <a:schemeClr val="lt1"/>
            </a:solidFill>
            <a:prstDash val="solid"/>
            <a:round/>
            <a:headEnd type="none" w="sm" len="sm"/>
            <a:tailEnd type="none" w="sm" len="sm"/>
          </a:ln>
        </p:spPr>
      </p:pic>
      <p:pic>
        <p:nvPicPr>
          <p:cNvPr id="131" name="Google Shape;131;p18" descr="Map of the LA basin"/>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728501" y="2661134"/>
            <a:ext cx="1631721" cy="2414133"/>
          </a:xfrm>
          <a:prstGeom prst="rect">
            <a:avLst/>
          </a:prstGeom>
          <a:noFill/>
          <a:ln w="9525" cap="flat" cmpd="sng">
            <a:solidFill>
              <a:srgbClr val="FFFFFF"/>
            </a:solidFill>
            <a:prstDash val="solid"/>
            <a:round/>
            <a:headEnd type="none" w="sm" len="sm"/>
            <a:tailEnd type="none" w="sm" len="sm"/>
          </a:ln>
        </p:spPr>
      </p:pic>
      <p:pic>
        <p:nvPicPr>
          <p:cNvPr id="132" name="Google Shape;132;p18" descr="Climate resolve partnership logos"/>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415593" y="5293483"/>
            <a:ext cx="6726691" cy="1399309"/>
          </a:xfrm>
          <a:prstGeom prst="rect">
            <a:avLst/>
          </a:prstGeom>
          <a:noFill/>
          <a:ln>
            <a:noFill/>
          </a:ln>
        </p:spPr>
      </p:pic>
      <p:sp>
        <p:nvSpPr>
          <p:cNvPr id="133" name="Google Shape;133;p18"/>
          <p:cNvSpPr txBox="1"/>
          <p:nvPr/>
        </p:nvSpPr>
        <p:spPr>
          <a:xfrm>
            <a:off x="8426267" y="2359167"/>
            <a:ext cx="3611200" cy="2414000"/>
          </a:xfrm>
          <a:prstGeom prst="rect">
            <a:avLst/>
          </a:prstGeom>
          <a:noFill/>
          <a:ln>
            <a:noFill/>
          </a:ln>
          <a:effectLst>
            <a:outerShdw blurRad="57150" dist="19050" dir="5400000" algn="bl" rotWithShape="0">
              <a:srgbClr val="000000">
                <a:alpha val="50000"/>
              </a:srgbClr>
            </a:outerShdw>
          </a:effectLst>
        </p:spPr>
        <p:txBody>
          <a:bodyPr spcFirstLastPara="1" wrap="square" lIns="325100" tIns="325100" rIns="325100" bIns="325100" anchor="t" anchorCtr="0">
            <a:noAutofit/>
          </a:bodyPr>
          <a:lstStyle/>
          <a:p>
            <a:pPr defTabSz="1219170">
              <a:buClr>
                <a:srgbClr val="000000"/>
              </a:buClr>
            </a:pPr>
            <a:r>
              <a:rPr lang="en" sz="2133" kern="0">
                <a:solidFill>
                  <a:srgbClr val="FFFFFF"/>
                </a:solidFill>
                <a:latin typeface="Arial"/>
                <a:cs typeface="Arial"/>
                <a:sym typeface="Arial"/>
              </a:rPr>
              <a:t>GAF StreetBond DuraShield Coatings placed in an </a:t>
            </a:r>
            <a:r>
              <a:rPr lang="en" sz="2533" b="1" kern="0">
                <a:solidFill>
                  <a:srgbClr val="F2CC00"/>
                </a:solidFill>
                <a:latin typeface="Arial"/>
                <a:cs typeface="Arial"/>
                <a:sym typeface="Arial"/>
              </a:rPr>
              <a:t>18-block area of Pacoima</a:t>
            </a:r>
            <a:r>
              <a:rPr lang="en" sz="2133" kern="0">
                <a:solidFill>
                  <a:srgbClr val="FFFFFF"/>
                </a:solidFill>
                <a:latin typeface="Arial"/>
                <a:cs typeface="Arial"/>
                <a:sym typeface="Arial"/>
              </a:rPr>
              <a:t> – equating to over</a:t>
            </a:r>
            <a:r>
              <a:rPr lang="en" sz="2133" b="1" kern="0">
                <a:solidFill>
                  <a:srgbClr val="FFFFFF"/>
                </a:solidFill>
                <a:latin typeface="Arial"/>
                <a:cs typeface="Arial"/>
                <a:sym typeface="Arial"/>
              </a:rPr>
              <a:t> </a:t>
            </a:r>
            <a:r>
              <a:rPr lang="en" sz="2533" b="1" kern="0">
                <a:solidFill>
                  <a:srgbClr val="F2CC00"/>
                </a:solidFill>
                <a:latin typeface="Arial"/>
                <a:cs typeface="Arial"/>
                <a:sym typeface="Arial"/>
              </a:rPr>
              <a:t>700K</a:t>
            </a:r>
            <a:r>
              <a:rPr lang="en" sz="2133" kern="0">
                <a:solidFill>
                  <a:srgbClr val="FFFFFF"/>
                </a:solidFill>
                <a:latin typeface="Arial"/>
                <a:cs typeface="Arial"/>
                <a:sym typeface="Arial"/>
              </a:rPr>
              <a:t> square feet of pavement and hardscapes.</a:t>
            </a:r>
            <a:endParaRPr sz="2133" kern="0">
              <a:solidFill>
                <a:srgbClr val="FFFFFF"/>
              </a:solidFill>
              <a:latin typeface="Arial"/>
              <a:cs typeface="Arial"/>
              <a:sym typeface="Arial"/>
            </a:endParaRPr>
          </a:p>
        </p:txBody>
      </p:sp>
    </p:spTree>
    <p:extLst>
      <p:ext uri="{BB962C8B-B14F-4D97-AF65-F5344CB8AC3E}">
        <p14:creationId xmlns:p14="http://schemas.microsoft.com/office/powerpoint/2010/main" val="26030676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rgbClr val="6BD3DE"/>
            </a:gs>
            <a:gs pos="100000">
              <a:srgbClr val="2798A4"/>
            </a:gs>
          </a:gsLst>
          <a:lin ang="2700006" scaled="0"/>
        </a:gradFill>
        <a:effectLst/>
      </p:bgPr>
    </p:bg>
    <p:spTree>
      <p:nvGrpSpPr>
        <p:cNvPr id="1" name="Shape 137"/>
        <p:cNvGrpSpPr/>
        <p:nvPr/>
      </p:nvGrpSpPr>
      <p:grpSpPr>
        <a:xfrm>
          <a:off x="0" y="0"/>
          <a:ext cx="0" cy="0"/>
          <a:chOff x="0" y="0"/>
          <a:chExt cx="0" cy="0"/>
        </a:xfrm>
      </p:grpSpPr>
      <p:sp>
        <p:nvSpPr>
          <p:cNvPr id="138" name="Google Shape;138;p19"/>
          <p:cNvSpPr txBox="1">
            <a:spLocks noGrp="1"/>
          </p:cNvSpPr>
          <p:nvPr>
            <p:ph type="title" idx="4294967295"/>
          </p:nvPr>
        </p:nvSpPr>
        <p:spPr>
          <a:xfrm>
            <a:off x="219500" y="255400"/>
            <a:ext cx="7750800" cy="1053200"/>
          </a:xfrm>
          <a:prstGeom prst="rect">
            <a:avLst/>
          </a:prstGeom>
          <a:noFill/>
          <a:ln>
            <a:noFill/>
            <a:prstDash/>
          </a:ln>
          <a:effectLst>
            <a:outerShdw blurRad="57150" dist="19050" dir="5400000" algn="bl" rotWithShape="0">
              <a:srgbClr val="000000">
                <a:alpha val="50000"/>
              </a:srgbClr>
            </a:outerShdw>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FFFFFF"/>
                </a:solidFill>
                <a:effectLst/>
                <a:uLnTx/>
                <a:uFillTx/>
                <a:latin typeface="Arial"/>
                <a:ea typeface="+mn-ea"/>
                <a:cs typeface="Arial"/>
                <a:sym typeface="Arial"/>
              </a:rPr>
              <a:t>Research Study &amp; Findings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5333" b="1" i="0" u="none" strike="noStrike" kern="0" cap="none" spc="0" normalizeH="0" baseline="0" noProof="0">
              <a:ln>
                <a:noFill/>
              </a:ln>
              <a:solidFill>
                <a:srgbClr val="40C2CC"/>
              </a:solidFill>
              <a:effectLst/>
              <a:uLnTx/>
              <a:uFillTx/>
              <a:latin typeface="Poppins"/>
              <a:ea typeface="Poppins"/>
              <a:cs typeface="Poppins"/>
              <a:sym typeface="Poppins"/>
            </a:endParaRPr>
          </a:p>
        </p:txBody>
      </p:sp>
      <p:sp>
        <p:nvSpPr>
          <p:cNvPr id="139" name="Google Shape;139;p19">
            <a:extLst>
              <a:ext uri="{C183D7F6-B498-43B3-948B-1728B52AA6E4}">
                <adec:decorative xmlns:adec="http://schemas.microsoft.com/office/drawing/2017/decorative" val="1"/>
              </a:ext>
            </a:extLst>
          </p:cNvPr>
          <p:cNvSpPr txBox="1"/>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pPr algn="r" defTabSz="1219170">
              <a:buClr>
                <a:srgbClr val="000000"/>
              </a:buClr>
            </a:pPr>
            <a:fld id="{00000000-1234-1234-1234-123412341234}" type="slidenum">
              <a:rPr lang="en" sz="1333" kern="0">
                <a:solidFill>
                  <a:srgbClr val="595959"/>
                </a:solidFill>
                <a:latin typeface="Arial"/>
                <a:cs typeface="Arial"/>
                <a:sym typeface="Arial"/>
              </a:rPr>
              <a:pPr algn="r" defTabSz="1219170">
                <a:buClr>
                  <a:srgbClr val="000000"/>
                </a:buClr>
              </a:pPr>
              <a:t>86</a:t>
            </a:fld>
            <a:endParaRPr sz="1333" kern="0">
              <a:solidFill>
                <a:srgbClr val="595959"/>
              </a:solidFill>
              <a:latin typeface="Arial"/>
              <a:cs typeface="Arial"/>
              <a:sym typeface="Arial"/>
            </a:endParaRPr>
          </a:p>
        </p:txBody>
      </p:sp>
      <p:grpSp>
        <p:nvGrpSpPr>
          <p:cNvPr id="140" name="Google Shape;140;p19">
            <a:extLst>
              <a:ext uri="{C183D7F6-B498-43B3-948B-1728B52AA6E4}">
                <adec:decorative xmlns:adec="http://schemas.microsoft.com/office/drawing/2017/decorative" val="1"/>
              </a:ext>
            </a:extLst>
          </p:cNvPr>
          <p:cNvGrpSpPr/>
          <p:nvPr/>
        </p:nvGrpSpPr>
        <p:grpSpPr>
          <a:xfrm>
            <a:off x="7285197" y="4151901"/>
            <a:ext cx="3755788" cy="2391659"/>
            <a:chOff x="4572000" y="1538525"/>
            <a:chExt cx="4259550" cy="2686050"/>
          </a:xfrm>
        </p:grpSpPr>
        <p:pic>
          <p:nvPicPr>
            <p:cNvPr id="141" name="Google Shape;141;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572000" y="1538525"/>
              <a:ext cx="4259550" cy="2686050"/>
            </a:xfrm>
            <a:prstGeom prst="rect">
              <a:avLst/>
            </a:prstGeom>
            <a:noFill/>
            <a:ln w="9525" cap="flat" cmpd="sng">
              <a:solidFill>
                <a:schemeClr val="lt1"/>
              </a:solidFill>
              <a:prstDash val="solid"/>
              <a:round/>
              <a:headEnd type="none" w="sm" len="sm"/>
              <a:tailEnd type="none" w="sm" len="sm"/>
            </a:ln>
          </p:spPr>
        </p:pic>
        <p:pic>
          <p:nvPicPr>
            <p:cNvPr id="142" name="Google Shape;142;p1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478150" y="3767475"/>
              <a:ext cx="1251369" cy="393600"/>
            </a:xfrm>
            <a:prstGeom prst="rect">
              <a:avLst/>
            </a:prstGeom>
            <a:noFill/>
            <a:ln w="9525" cap="flat" cmpd="sng">
              <a:solidFill>
                <a:schemeClr val="lt1"/>
              </a:solidFill>
              <a:prstDash val="solid"/>
              <a:round/>
              <a:headEnd type="none" w="sm" len="sm"/>
              <a:tailEnd type="none" w="sm" len="sm"/>
            </a:ln>
          </p:spPr>
        </p:pic>
      </p:grpSp>
      <p:grpSp>
        <p:nvGrpSpPr>
          <p:cNvPr id="143" name="Google Shape;143;p19">
            <a:extLst>
              <a:ext uri="{C183D7F6-B498-43B3-948B-1728B52AA6E4}">
                <adec:decorative xmlns:adec="http://schemas.microsoft.com/office/drawing/2017/decorative" val="1"/>
              </a:ext>
            </a:extLst>
          </p:cNvPr>
          <p:cNvGrpSpPr/>
          <p:nvPr/>
        </p:nvGrpSpPr>
        <p:grpSpPr>
          <a:xfrm>
            <a:off x="4993164" y="1169720"/>
            <a:ext cx="3512729" cy="2716133"/>
            <a:chOff x="171813" y="1538525"/>
            <a:chExt cx="4259575" cy="2686050"/>
          </a:xfrm>
        </p:grpSpPr>
        <p:pic>
          <p:nvPicPr>
            <p:cNvPr id="144" name="Google Shape;144;p1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71813" y="1538525"/>
              <a:ext cx="4259575" cy="2686050"/>
            </a:xfrm>
            <a:prstGeom prst="rect">
              <a:avLst/>
            </a:prstGeom>
            <a:noFill/>
            <a:ln w="9525" cap="flat" cmpd="sng">
              <a:solidFill>
                <a:schemeClr val="lt1"/>
              </a:solidFill>
              <a:prstDash val="solid"/>
              <a:round/>
              <a:headEnd type="none" w="sm" len="sm"/>
              <a:tailEnd type="none" w="sm" len="sm"/>
            </a:ln>
          </p:spPr>
        </p:pic>
        <p:pic>
          <p:nvPicPr>
            <p:cNvPr id="145" name="Google Shape;145;p1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069125" y="3767475"/>
              <a:ext cx="1251369" cy="393600"/>
            </a:xfrm>
            <a:prstGeom prst="rect">
              <a:avLst/>
            </a:prstGeom>
            <a:noFill/>
            <a:ln w="9525" cap="flat" cmpd="sng">
              <a:solidFill>
                <a:schemeClr val="lt1"/>
              </a:solidFill>
              <a:prstDash val="solid"/>
              <a:round/>
              <a:headEnd type="none" w="sm" len="sm"/>
              <a:tailEnd type="none" w="sm" len="sm"/>
            </a:ln>
          </p:spPr>
        </p:pic>
      </p:grpSp>
      <p:sp>
        <p:nvSpPr>
          <p:cNvPr id="146" name="Google Shape;146;p19">
            <a:extLst>
              <a:ext uri="{C183D7F6-B498-43B3-948B-1728B52AA6E4}">
                <adec:decorative xmlns:adec="http://schemas.microsoft.com/office/drawing/2017/decorative" val="1"/>
              </a:ext>
            </a:extLst>
          </p:cNvPr>
          <p:cNvSpPr txBox="1"/>
          <p:nvPr/>
        </p:nvSpPr>
        <p:spPr>
          <a:xfrm>
            <a:off x="8724324" y="3319667"/>
            <a:ext cx="2795200" cy="697509"/>
          </a:xfrm>
          <a:prstGeom prst="rect">
            <a:avLst/>
          </a:prstGeom>
          <a:noFill/>
          <a:ln>
            <a:noFill/>
          </a:ln>
        </p:spPr>
        <p:txBody>
          <a:bodyPr spcFirstLastPara="1" wrap="square" lIns="121900" tIns="60933" rIns="121900" bIns="60933" anchor="t" anchorCtr="0">
            <a:spAutoFit/>
          </a:bodyPr>
          <a:lstStyle/>
          <a:p>
            <a:pPr defTabSz="1219170">
              <a:buClr>
                <a:srgbClr val="000000"/>
              </a:buClr>
              <a:buSzPts val="1800"/>
            </a:pPr>
            <a:r>
              <a:rPr lang="en" sz="1733" kern="0">
                <a:solidFill>
                  <a:srgbClr val="FFFFFF"/>
                </a:solidFill>
                <a:latin typeface="Arial"/>
                <a:ea typeface="Arial"/>
                <a:cs typeface="Arial"/>
                <a:sym typeface="Arial"/>
              </a:rPr>
              <a:t>ECOSTRESS LST</a:t>
            </a:r>
            <a:r>
              <a:rPr lang="en" sz="1733" kern="0">
                <a:solidFill>
                  <a:srgbClr val="FFFFFF"/>
                </a:solidFill>
                <a:latin typeface="Arial"/>
                <a:cs typeface="Arial"/>
                <a:sym typeface="Arial"/>
              </a:rPr>
              <a:t> </a:t>
            </a:r>
            <a:r>
              <a:rPr lang="en" sz="1733" kern="0">
                <a:solidFill>
                  <a:srgbClr val="FFFFFF"/>
                </a:solidFill>
                <a:latin typeface="Arial"/>
                <a:ea typeface="Arial"/>
                <a:cs typeface="Arial"/>
                <a:sym typeface="Arial"/>
              </a:rPr>
              <a:t>(30m)</a:t>
            </a:r>
            <a:endParaRPr sz="1200" kern="0">
              <a:solidFill>
                <a:srgbClr val="FFFFFF"/>
              </a:solidFill>
              <a:latin typeface="Arial"/>
              <a:ea typeface="Arial"/>
              <a:cs typeface="Arial"/>
              <a:sym typeface="Arial"/>
            </a:endParaRPr>
          </a:p>
          <a:p>
            <a:pPr defTabSz="1219170">
              <a:buClr>
                <a:srgbClr val="000000"/>
              </a:buClr>
              <a:buSzPts val="1600"/>
            </a:pPr>
            <a:r>
              <a:rPr lang="en" sz="2000" b="1" kern="0">
                <a:solidFill>
                  <a:srgbClr val="FFFFFF"/>
                </a:solidFill>
                <a:latin typeface="Arial"/>
                <a:ea typeface="Arial"/>
                <a:cs typeface="Arial"/>
                <a:sym typeface="Arial"/>
              </a:rPr>
              <a:t>~</a:t>
            </a:r>
            <a:r>
              <a:rPr lang="en" sz="2000" b="1" kern="0">
                <a:solidFill>
                  <a:srgbClr val="FFFFFF"/>
                </a:solidFill>
                <a:latin typeface="Arial"/>
                <a:cs typeface="Arial"/>
                <a:sym typeface="Arial"/>
              </a:rPr>
              <a:t>10</a:t>
            </a:r>
            <a:r>
              <a:rPr lang="en" sz="2000" b="1" kern="0">
                <a:solidFill>
                  <a:srgbClr val="FFFFFF"/>
                </a:solidFill>
                <a:latin typeface="Arial"/>
                <a:ea typeface="Arial"/>
                <a:cs typeface="Arial"/>
                <a:sym typeface="Arial"/>
              </a:rPr>
              <a:t>°</a:t>
            </a:r>
            <a:r>
              <a:rPr lang="en" sz="2000" b="1" kern="0">
                <a:solidFill>
                  <a:srgbClr val="FFFFFF"/>
                </a:solidFill>
                <a:latin typeface="Arial"/>
                <a:cs typeface="Arial"/>
                <a:sym typeface="Arial"/>
              </a:rPr>
              <a:t>F cooling </a:t>
            </a:r>
            <a:endParaRPr sz="1733" kern="0">
              <a:solidFill>
                <a:srgbClr val="FFFFFF"/>
              </a:solidFill>
              <a:latin typeface="Arial"/>
              <a:ea typeface="Arial"/>
              <a:cs typeface="Arial"/>
              <a:sym typeface="Arial"/>
            </a:endParaRPr>
          </a:p>
        </p:txBody>
      </p:sp>
      <p:pic>
        <p:nvPicPr>
          <p:cNvPr id="147" name="Google Shape;147;p19">
            <a:extLst>
              <a:ext uri="{C183D7F6-B498-43B3-948B-1728B52AA6E4}">
                <adec:decorative xmlns:adec="http://schemas.microsoft.com/office/drawing/2017/decorative" val="1"/>
              </a:ext>
            </a:extLst>
          </p:cNvPr>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19534" y="1169750"/>
            <a:ext cx="4455215" cy="2716100"/>
          </a:xfrm>
          <a:prstGeom prst="rect">
            <a:avLst/>
          </a:prstGeom>
          <a:noFill/>
          <a:ln w="9525" cap="flat" cmpd="sng">
            <a:solidFill>
              <a:schemeClr val="lt1"/>
            </a:solidFill>
            <a:prstDash val="solid"/>
            <a:round/>
            <a:headEnd type="none" w="sm" len="sm"/>
            <a:tailEnd type="none" w="sm" len="sm"/>
          </a:ln>
        </p:spPr>
      </p:pic>
      <p:pic>
        <p:nvPicPr>
          <p:cNvPr id="148" name="Google Shape;148;p19">
            <a:extLst>
              <a:ext uri="{C183D7F6-B498-43B3-948B-1728B52AA6E4}">
                <adec:decorative xmlns:adec="http://schemas.microsoft.com/office/drawing/2017/decorative" val="1"/>
              </a:ext>
            </a:extLst>
          </p:cNvPr>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2585834" y="4151878"/>
            <a:ext cx="4304001" cy="2391591"/>
          </a:xfrm>
          <a:prstGeom prst="rect">
            <a:avLst/>
          </a:prstGeom>
          <a:noFill/>
          <a:ln w="9525" cap="flat" cmpd="sng">
            <a:solidFill>
              <a:schemeClr val="lt1"/>
            </a:solidFill>
            <a:prstDash val="solid"/>
            <a:round/>
            <a:headEnd type="none" w="sm" len="sm"/>
            <a:tailEnd type="none" w="sm" len="sm"/>
          </a:ln>
        </p:spPr>
      </p:pic>
      <p:pic>
        <p:nvPicPr>
          <p:cNvPr id="149" name="Google Shape;149;p19">
            <a:extLst>
              <a:ext uri="{C183D7F6-B498-43B3-948B-1728B52AA6E4}">
                <adec:decorative xmlns:adec="http://schemas.microsoft.com/office/drawing/2017/decorative" val="1"/>
              </a:ext>
            </a:extLst>
          </p:cNvPr>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319534" y="4178131"/>
            <a:ext cx="1793972" cy="2339099"/>
          </a:xfrm>
          <a:prstGeom prst="rect">
            <a:avLst/>
          </a:prstGeom>
          <a:noFill/>
          <a:ln w="9525" cap="flat" cmpd="sng">
            <a:solidFill>
              <a:schemeClr val="lt1"/>
            </a:solidFill>
            <a:prstDash val="solid"/>
            <a:round/>
            <a:headEnd type="none" w="sm" len="sm"/>
            <a:tailEnd type="none" w="sm" len="sm"/>
          </a:ln>
        </p:spPr>
      </p:pic>
      <p:pic>
        <p:nvPicPr>
          <p:cNvPr id="150" name="Google Shape;150;p19">
            <a:extLst>
              <a:ext uri="{C183D7F6-B498-43B3-948B-1728B52AA6E4}">
                <adec:decorative xmlns:adec="http://schemas.microsoft.com/office/drawing/2017/decorative" val="1"/>
              </a:ext>
            </a:extLst>
          </p:cNvPr>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10039600" y="198133"/>
            <a:ext cx="1919200" cy="687304"/>
          </a:xfrm>
          <a:prstGeom prst="rect">
            <a:avLst/>
          </a:prstGeom>
          <a:noFill/>
          <a:ln>
            <a:noFill/>
          </a:ln>
        </p:spPr>
      </p:pic>
    </p:spTree>
    <p:extLst>
      <p:ext uri="{BB962C8B-B14F-4D97-AF65-F5344CB8AC3E}">
        <p14:creationId xmlns:p14="http://schemas.microsoft.com/office/powerpoint/2010/main" val="21393212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title"/>
          </p:nvPr>
        </p:nvSpPr>
        <p:spPr>
          <a:xfrm>
            <a:off x="243840" y="1438656"/>
            <a:ext cx="11360800" cy="763600"/>
          </a:xfrm>
          <a:prstGeom prst="rect">
            <a:avLst/>
          </a:prstGeom>
          <a:effectLst>
            <a:outerShdw blurRad="185738" dist="47625" dir="8100000" algn="bl" rotWithShape="0">
              <a:srgbClr val="000000">
                <a:alpha val="75000"/>
              </a:srgbClr>
            </a:outerShdw>
          </a:effectLst>
        </p:spPr>
        <p:txBody>
          <a:bodyPr spcFirstLastPara="1" wrap="square" lIns="121900" tIns="121900" rIns="121900" bIns="121900" anchor="t" anchorCtr="0">
            <a:noAutofit/>
          </a:bodyPr>
          <a:lstStyle/>
          <a:p>
            <a:pPr marR="975">
              <a:buSzPts val="990"/>
            </a:pPr>
            <a:r>
              <a:rPr lang="en" sz="5440" b="1">
                <a:solidFill>
                  <a:schemeClr val="lt1"/>
                </a:solidFill>
              </a:rPr>
              <a:t>STORYTELLING </a:t>
            </a:r>
            <a:endParaRPr sz="3093">
              <a:solidFill>
                <a:schemeClr val="lt1"/>
              </a:solidFill>
            </a:endParaRPr>
          </a:p>
        </p:txBody>
      </p:sp>
      <p:sp>
        <p:nvSpPr>
          <p:cNvPr id="156" name="Google Shape;156;p20"/>
          <p:cNvSpPr txBox="1">
            <a:spLocks noGrp="1"/>
          </p:cNvSpPr>
          <p:nvPr>
            <p:ph type="body" idx="1"/>
          </p:nvPr>
        </p:nvSpPr>
        <p:spPr>
          <a:xfrm>
            <a:off x="243840" y="2255520"/>
            <a:ext cx="11360800" cy="4555200"/>
          </a:xfrm>
          <a:prstGeom prst="rect">
            <a:avLst/>
          </a:prstGeom>
          <a:effectLst>
            <a:outerShdw blurRad="114300" dist="47625" dir="8100000" algn="bl" rotWithShape="0">
              <a:srgbClr val="000000">
                <a:alpha val="75000"/>
              </a:srgbClr>
            </a:outerShdw>
          </a:effectLst>
        </p:spPr>
        <p:txBody>
          <a:bodyPr spcFirstLastPara="1" wrap="square" lIns="121900" tIns="121900" rIns="121900" bIns="121900" anchor="t" anchorCtr="0">
            <a:normAutofit/>
          </a:bodyPr>
          <a:lstStyle/>
          <a:p>
            <a:pPr marL="0" indent="0">
              <a:spcAft>
                <a:spcPts val="1600"/>
              </a:spcAft>
              <a:buNone/>
            </a:pPr>
            <a:r>
              <a:rPr lang="en" sz="3747">
                <a:solidFill>
                  <a:srgbClr val="FFFFFF"/>
                </a:solidFill>
              </a:rPr>
              <a:t>To Spread a Cool Message</a:t>
            </a:r>
            <a:endParaRPr sz="1067" i="1"/>
          </a:p>
        </p:txBody>
      </p:sp>
      <p:pic>
        <p:nvPicPr>
          <p:cNvPr id="157" name="Google Shape;157;p20" descr="Climate resolve log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84400" y="198133"/>
            <a:ext cx="1919200" cy="687304"/>
          </a:xfrm>
          <a:prstGeom prst="rect">
            <a:avLst/>
          </a:prstGeom>
          <a:noFill/>
          <a:ln>
            <a:noFill/>
          </a:ln>
        </p:spPr>
      </p:pic>
      <p:pic>
        <p:nvPicPr>
          <p:cNvPr id="158" name="Google Shape;158;p20" descr="ClimateResolve has teamed up with Bill Nye &quot;The Science Guy&quot; to shed light on an underutilized &amp; powerful strategy to combat climate change: cool surfaces!&#10;&#10;Consider the following: If we replaced 80% of roofs and pavements in U.S. cities with cool materials, it would offset the global warming produced by up to 12 years of the country’s greenhouse gas emissions! &#10;&#10;Learn more about cool surfaces: bit.ly/CRShineOn" title="Consider the Following with Bill Nye | Cool Surfaces">
            <a:hlinkClick r:id="rId5"/>
          </p:cNvPr>
          <p:cNvPicPr preferRelativeResize="0"/>
          <p:nvPr/>
        </p:nvPicPr>
        <p:blipFill>
          <a:blip r:embed="rId6">
            <a:alphaModFix/>
          </a:blip>
          <a:stretch>
            <a:fillRect/>
          </a:stretch>
        </p:blipFill>
        <p:spPr>
          <a:xfrm>
            <a:off x="7274934" y="3887867"/>
            <a:ext cx="4692833" cy="2639733"/>
          </a:xfrm>
          <a:prstGeom prst="rect">
            <a:avLst/>
          </a:prstGeom>
          <a:noFill/>
          <a:ln>
            <a:noFill/>
          </a:ln>
        </p:spPr>
      </p:pic>
    </p:spTree>
    <p:extLst>
      <p:ext uri="{BB962C8B-B14F-4D97-AF65-F5344CB8AC3E}">
        <p14:creationId xmlns:p14="http://schemas.microsoft.com/office/powerpoint/2010/main" val="392862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1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62"/>
        <p:cNvGrpSpPr/>
        <p:nvPr/>
      </p:nvGrpSpPr>
      <p:grpSpPr>
        <a:xfrm>
          <a:off x="0" y="0"/>
          <a:ext cx="0" cy="0"/>
          <a:chOff x="0" y="0"/>
          <a:chExt cx="0" cy="0"/>
        </a:xfrm>
      </p:grpSpPr>
      <p:sp>
        <p:nvSpPr>
          <p:cNvPr id="163" name="Google Shape;163;p21">
            <a:extLst>
              <a:ext uri="{C183D7F6-B498-43B3-948B-1728B52AA6E4}">
                <adec:decorative xmlns:adec="http://schemas.microsoft.com/office/drawing/2017/decorative" val="1"/>
              </a:ext>
            </a:extLst>
          </p:cNvPr>
          <p:cNvSpPr/>
          <p:nvPr/>
        </p:nvSpPr>
        <p:spPr>
          <a:xfrm>
            <a:off x="0" y="2502933"/>
            <a:ext cx="12192000" cy="4354800"/>
          </a:xfrm>
          <a:prstGeom prst="rect">
            <a:avLst/>
          </a:prstGeom>
          <a:solidFill>
            <a:srgbClr val="40C2CC">
              <a:alpha val="68720"/>
            </a:srgb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64" name="Google Shape;164;p21"/>
          <p:cNvSpPr txBox="1">
            <a:spLocks noGrp="1"/>
          </p:cNvSpPr>
          <p:nvPr>
            <p:ph type="title"/>
          </p:nvPr>
        </p:nvSpPr>
        <p:spPr>
          <a:xfrm>
            <a:off x="243840" y="1438656"/>
            <a:ext cx="11360800" cy="763600"/>
          </a:xfrm>
          <a:prstGeom prst="rect">
            <a:avLst/>
          </a:prstGeom>
          <a:effectLst>
            <a:outerShdw blurRad="42863" dist="28575" dir="8100000" algn="bl" rotWithShape="0">
              <a:srgbClr val="000000">
                <a:alpha val="50000"/>
              </a:srgbClr>
            </a:outerShdw>
          </a:effectLst>
        </p:spPr>
        <p:txBody>
          <a:bodyPr spcFirstLastPara="1" wrap="square" lIns="121900" tIns="121900" rIns="121900" bIns="121900" anchor="t" anchorCtr="0">
            <a:normAutofit fontScale="90000"/>
          </a:bodyPr>
          <a:lstStyle/>
          <a:p>
            <a:r>
              <a:rPr lang="en" sz="5440" b="1">
                <a:solidFill>
                  <a:schemeClr val="lt1"/>
                </a:solidFill>
              </a:rPr>
              <a:t>THANK YOU</a:t>
            </a:r>
            <a:endParaRPr/>
          </a:p>
        </p:txBody>
      </p:sp>
      <p:sp>
        <p:nvSpPr>
          <p:cNvPr id="165" name="Google Shape;165;p21"/>
          <p:cNvSpPr txBox="1">
            <a:spLocks noGrp="1"/>
          </p:cNvSpPr>
          <p:nvPr>
            <p:ph type="body" idx="1"/>
          </p:nvPr>
        </p:nvSpPr>
        <p:spPr>
          <a:xfrm>
            <a:off x="415600" y="2776500"/>
            <a:ext cx="11360800" cy="4555200"/>
          </a:xfrm>
          <a:prstGeom prst="rect">
            <a:avLst/>
          </a:prstGeom>
          <a:effectLst>
            <a:outerShdw blurRad="57150" dist="19050" dir="5400000" algn="bl" rotWithShape="0">
              <a:srgbClr val="000000">
                <a:alpha val="50000"/>
              </a:srgbClr>
            </a:outerShdw>
          </a:effectLst>
        </p:spPr>
        <p:txBody>
          <a:bodyPr spcFirstLastPara="1" wrap="square" lIns="121900" tIns="121900" rIns="121900" bIns="121900" anchor="t" anchorCtr="0">
            <a:normAutofit/>
          </a:bodyPr>
          <a:lstStyle/>
          <a:p>
            <a:pPr marL="0" indent="0">
              <a:lnSpc>
                <a:spcPct val="80000"/>
              </a:lnSpc>
              <a:buNone/>
            </a:pPr>
            <a:r>
              <a:rPr lang="en-US" sz="2000" b="1">
                <a:solidFill>
                  <a:schemeClr val="lt1"/>
                </a:solidFill>
              </a:rPr>
              <a:t>Community Engagement 	</a:t>
            </a:r>
            <a:r>
              <a:rPr lang="en-US" sz="2000">
                <a:solidFill>
                  <a:schemeClr val="lt1"/>
                </a:solidFill>
              </a:rPr>
              <a:t>				</a:t>
            </a:r>
            <a:r>
              <a:rPr lang="en-US" sz="2000" u="sng">
                <a:solidFill>
                  <a:schemeClr val="lt1"/>
                </a:solidFill>
                <a:hlinkClick r:id="rId4">
                  <a:extLst>
                    <a:ext uri="{A12FA001-AC4F-418D-AE19-62706E023703}">
                      <ahyp:hlinkClr xmlns:ahyp="http://schemas.microsoft.com/office/drawing/2018/hyperlinkcolor" val="tx"/>
                    </a:ext>
                  </a:extLst>
                </a:hlinkClick>
              </a:rPr>
              <a:t>Cbaltazar@climateresolve.org</a:t>
            </a:r>
            <a:endParaRPr lang="en-US" sz="2000">
              <a:solidFill>
                <a:schemeClr val="lt1"/>
              </a:solidFill>
            </a:endParaRPr>
          </a:p>
          <a:p>
            <a:pPr marL="0" indent="0">
              <a:lnSpc>
                <a:spcPct val="80000"/>
              </a:lnSpc>
              <a:spcBef>
                <a:spcPts val="1600"/>
              </a:spcBef>
              <a:buNone/>
            </a:pPr>
            <a:endParaRPr lang="en-US" sz="2000">
              <a:solidFill>
                <a:schemeClr val="lt1"/>
              </a:solidFill>
            </a:endParaRPr>
          </a:p>
          <a:p>
            <a:pPr marL="0" indent="0">
              <a:lnSpc>
                <a:spcPct val="80000"/>
              </a:lnSpc>
              <a:spcBef>
                <a:spcPts val="1600"/>
              </a:spcBef>
              <a:buNone/>
            </a:pPr>
            <a:r>
              <a:rPr lang="en-US" sz="2000" b="1">
                <a:solidFill>
                  <a:schemeClr val="lt1"/>
                </a:solidFill>
              </a:rPr>
              <a:t>Ready for Tomorrow / Tribes</a:t>
            </a:r>
            <a:r>
              <a:rPr lang="en-US" sz="2000">
                <a:solidFill>
                  <a:schemeClr val="lt1"/>
                </a:solidFill>
              </a:rPr>
              <a:t>					</a:t>
            </a:r>
            <a:r>
              <a:rPr lang="en-US" sz="2000" u="sng">
                <a:solidFill>
                  <a:schemeClr val="lt1"/>
                </a:solidFill>
                <a:hlinkClick r:id="rId5">
                  <a:extLst>
                    <a:ext uri="{A12FA001-AC4F-418D-AE19-62706E023703}">
                      <ahyp:hlinkClr xmlns:ahyp="http://schemas.microsoft.com/office/drawing/2018/hyperlinkcolor" val="tx"/>
                    </a:ext>
                  </a:extLst>
                </a:hlinkClick>
              </a:rPr>
              <a:t>Keclarino@climateresolve.org</a:t>
            </a:r>
            <a:endParaRPr lang="en-US" sz="2000">
              <a:solidFill>
                <a:schemeClr val="lt1"/>
              </a:solidFill>
            </a:endParaRPr>
          </a:p>
          <a:p>
            <a:pPr marL="0" indent="0">
              <a:lnSpc>
                <a:spcPct val="80000"/>
              </a:lnSpc>
              <a:spcBef>
                <a:spcPts val="1600"/>
              </a:spcBef>
              <a:buNone/>
            </a:pPr>
            <a:endParaRPr lang="en-US" sz="2000">
              <a:solidFill>
                <a:schemeClr val="lt1"/>
              </a:solidFill>
            </a:endParaRPr>
          </a:p>
          <a:p>
            <a:pPr marL="0" indent="0">
              <a:lnSpc>
                <a:spcPct val="80000"/>
              </a:lnSpc>
              <a:spcBef>
                <a:spcPts val="1600"/>
              </a:spcBef>
              <a:buNone/>
            </a:pPr>
            <a:r>
              <a:rPr lang="en-US" sz="2000" b="1">
                <a:solidFill>
                  <a:schemeClr val="lt1"/>
                </a:solidFill>
              </a:rPr>
              <a:t>Pacoima Cool Community / Shine On</a:t>
            </a:r>
            <a:r>
              <a:rPr lang="en-US" sz="2000">
                <a:solidFill>
                  <a:schemeClr val="lt1"/>
                </a:solidFill>
              </a:rPr>
              <a:t>				</a:t>
            </a:r>
            <a:r>
              <a:rPr lang="en-US" sz="2000" u="sng">
                <a:solidFill>
                  <a:schemeClr val="lt1"/>
                </a:solidFill>
                <a:hlinkClick r:id="rId6">
                  <a:extLst>
                    <a:ext uri="{A12FA001-AC4F-418D-AE19-62706E023703}">
                      <ahyp:hlinkClr xmlns:ahyp="http://schemas.microsoft.com/office/drawing/2018/hyperlinkcolor" val="tx"/>
                    </a:ext>
                  </a:extLst>
                </a:hlinkClick>
              </a:rPr>
              <a:t>Smelgoza@climateresolve.org</a:t>
            </a:r>
            <a:endParaRPr lang="en-US" sz="2000">
              <a:solidFill>
                <a:schemeClr val="lt1"/>
              </a:solidFill>
            </a:endParaRPr>
          </a:p>
          <a:p>
            <a:pPr marL="0" indent="0">
              <a:lnSpc>
                <a:spcPct val="80000"/>
              </a:lnSpc>
              <a:spcBef>
                <a:spcPts val="1600"/>
              </a:spcBef>
              <a:buNone/>
            </a:pPr>
            <a:endParaRPr lang="en-US" sz="2000">
              <a:solidFill>
                <a:schemeClr val="lt1"/>
              </a:solidFill>
            </a:endParaRPr>
          </a:p>
          <a:p>
            <a:pPr marL="0" indent="0">
              <a:lnSpc>
                <a:spcPct val="80000"/>
              </a:lnSpc>
              <a:spcBef>
                <a:spcPts val="1600"/>
              </a:spcBef>
              <a:buNone/>
            </a:pPr>
            <a:r>
              <a:rPr lang="en-US" sz="2000" b="1">
                <a:solidFill>
                  <a:schemeClr val="lt1"/>
                </a:solidFill>
              </a:rPr>
              <a:t>State Policy and Legislation</a:t>
            </a:r>
            <a:r>
              <a:rPr lang="en-US" sz="2000">
                <a:solidFill>
                  <a:schemeClr val="lt1"/>
                </a:solidFill>
              </a:rPr>
              <a:t>					</a:t>
            </a:r>
            <a:r>
              <a:rPr lang="en-US" sz="2000" u="sng">
                <a:solidFill>
                  <a:schemeClr val="lt1"/>
                </a:solidFill>
                <a:hlinkClick r:id="rId7">
                  <a:extLst>
                    <a:ext uri="{A12FA001-AC4F-418D-AE19-62706E023703}">
                      <ahyp:hlinkClr xmlns:ahyp="http://schemas.microsoft.com/office/drawing/2018/hyperlinkcolor" val="tx"/>
                    </a:ext>
                  </a:extLst>
                </a:hlinkClick>
              </a:rPr>
              <a:t>Ehuerta@climateresolve.org</a:t>
            </a:r>
            <a:endParaRPr lang="en-US" sz="2000">
              <a:solidFill>
                <a:schemeClr val="lt1"/>
              </a:solidFill>
            </a:endParaRPr>
          </a:p>
          <a:p>
            <a:pPr marL="0" indent="0">
              <a:spcBef>
                <a:spcPts val="1600"/>
              </a:spcBef>
              <a:spcAft>
                <a:spcPts val="1600"/>
              </a:spcAft>
              <a:buNone/>
            </a:pPr>
            <a:endParaRPr>
              <a:solidFill>
                <a:schemeClr val="lt1"/>
              </a:solidFill>
            </a:endParaRPr>
          </a:p>
        </p:txBody>
      </p:sp>
      <p:pic>
        <p:nvPicPr>
          <p:cNvPr id="166" name="Google Shape;166;p21" descr="Climate Resolve logo"/>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184400" y="198133"/>
            <a:ext cx="1919200" cy="687304"/>
          </a:xfrm>
          <a:prstGeom prst="rect">
            <a:avLst/>
          </a:prstGeom>
          <a:noFill/>
          <a:ln>
            <a:noFill/>
          </a:ln>
        </p:spPr>
      </p:pic>
    </p:spTree>
    <p:extLst>
      <p:ext uri="{BB962C8B-B14F-4D97-AF65-F5344CB8AC3E}">
        <p14:creationId xmlns:p14="http://schemas.microsoft.com/office/powerpoint/2010/main" val="41501286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F5D26-815F-7580-3904-26F6DCFE272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7BA2A03-DF59-9B54-D09E-A691DF9262F4}"/>
              </a:ext>
            </a:extLst>
          </p:cNvPr>
          <p:cNvSpPr>
            <a:spLocks noGrp="1"/>
          </p:cNvSpPr>
          <p:nvPr>
            <p:ph type="title" idx="4294967295"/>
          </p:nvPr>
        </p:nvSpPr>
        <p:spPr>
          <a:xfrm>
            <a:off x="674688" y="2681288"/>
            <a:ext cx="8799979" cy="149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tx2"/>
                </a:solidFill>
                <a:ea typeface="+mn-ea"/>
                <a:cs typeface="+mn-cs"/>
              </a:rPr>
              <a:t>Item 9 | Discussion</a:t>
            </a:r>
            <a:br>
              <a:rPr lang="en-US" sz="5400">
                <a:solidFill>
                  <a:schemeClr val="tx2"/>
                </a:solidFill>
                <a:ea typeface="+mn-ea"/>
                <a:cs typeface="+mn-cs"/>
              </a:rPr>
            </a:br>
            <a:endParaRPr lang="en-US" sz="5400">
              <a:solidFill>
                <a:schemeClr val="tx2"/>
              </a:solidFill>
              <a:ea typeface="+mn-ea"/>
              <a:cs typeface="+mn-cs"/>
            </a:endParaRPr>
          </a:p>
        </p:txBody>
      </p:sp>
    </p:spTree>
    <p:extLst>
      <p:ext uri="{BB962C8B-B14F-4D97-AF65-F5344CB8AC3E}">
        <p14:creationId xmlns:p14="http://schemas.microsoft.com/office/powerpoint/2010/main" val="3527446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43C97E0-B4D7-1550-0377-50FCA8C8EE12}"/>
              </a:ext>
            </a:extLst>
          </p:cNvPr>
          <p:cNvSpPr>
            <a:spLocks noGrp="1"/>
          </p:cNvSpPr>
          <p:nvPr>
            <p:ph type="title"/>
          </p:nvPr>
        </p:nvSpPr>
        <p:spPr/>
        <p:txBody>
          <a:bodyPr>
            <a:normAutofit fontScale="90000"/>
          </a:bodyPr>
          <a:lstStyle/>
          <a:p>
            <a:r>
              <a:rPr lang="en-US"/>
              <a:t>Good Neighbor Award 2025</a:t>
            </a:r>
          </a:p>
        </p:txBody>
      </p:sp>
      <p:pic>
        <p:nvPicPr>
          <p:cNvPr id="9" name="Picture Placeholder 8" descr="A group of people posing for a photo">
            <a:extLst>
              <a:ext uri="{FF2B5EF4-FFF2-40B4-BE49-F238E27FC236}">
                <a16:creationId xmlns:a16="http://schemas.microsoft.com/office/drawing/2014/main" id="{27867DC8-FEC1-F0D4-875D-6EBCE2B5966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r="-355"/>
          <a:stretch>
            <a:fillRect/>
          </a:stretch>
        </p:blipFill>
        <p:spPr>
          <a:xfrm>
            <a:off x="0" y="0"/>
            <a:ext cx="12206411" cy="4852804"/>
          </a:xfrm>
        </p:spPr>
      </p:pic>
      <p:sp>
        <p:nvSpPr>
          <p:cNvPr id="11" name="Text Placeholder 10">
            <a:extLst>
              <a:ext uri="{FF2B5EF4-FFF2-40B4-BE49-F238E27FC236}">
                <a16:creationId xmlns:a16="http://schemas.microsoft.com/office/drawing/2014/main" id="{94E0FFC2-7175-9BB9-6DE8-C3FBE80D0E92}"/>
              </a:ext>
            </a:extLst>
          </p:cNvPr>
          <p:cNvSpPr>
            <a:spLocks noGrp="1"/>
          </p:cNvSpPr>
          <p:nvPr>
            <p:ph type="body" sz="quarter" idx="11"/>
          </p:nvPr>
        </p:nvSpPr>
        <p:spPr/>
        <p:txBody>
          <a:bodyPr vert="horz" lIns="91440" tIns="45720" rIns="91440" bIns="45720" rtlCol="0" anchor="t">
            <a:normAutofit/>
          </a:bodyPr>
          <a:lstStyle/>
          <a:p>
            <a:r>
              <a:rPr lang="en-US"/>
              <a:t>Allensworth PA</a:t>
            </a:r>
          </a:p>
        </p:txBody>
      </p:sp>
    </p:spTree>
    <p:extLst>
      <p:ext uri="{BB962C8B-B14F-4D97-AF65-F5344CB8AC3E}">
        <p14:creationId xmlns:p14="http://schemas.microsoft.com/office/powerpoint/2010/main" val="22258124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D49CBB-8046-71A5-BB08-466B0D24C204}"/>
              </a:ext>
            </a:extLst>
          </p:cNvPr>
          <p:cNvSpPr>
            <a:spLocks noGrp="1"/>
          </p:cNvSpPr>
          <p:nvPr>
            <p:ph type="title" idx="4294967295"/>
          </p:nvPr>
        </p:nvSpPr>
        <p:spPr>
          <a:xfrm>
            <a:off x="688976" y="3055144"/>
            <a:ext cx="10153648" cy="74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spcBef>
                <a:spcPts val="1000"/>
              </a:spcBef>
              <a:defRPr/>
            </a:pPr>
            <a:r>
              <a:rPr lang="en-US" sz="5400">
                <a:solidFill>
                  <a:schemeClr val="bg1"/>
                </a:solidFill>
                <a:ea typeface="+mn-ea"/>
                <a:cs typeface="+mn-cs"/>
              </a:rPr>
              <a:t>Item 10 | CalHeatScore </a:t>
            </a:r>
            <a:br>
              <a:rPr lang="en-US" sz="5400">
                <a:solidFill>
                  <a:schemeClr val="bg1"/>
                </a:solidFill>
                <a:ea typeface="+mn-ea"/>
                <a:cs typeface="+mn-cs"/>
              </a:rPr>
            </a:br>
            <a:br>
              <a:rPr lang="en-US" sz="5400">
                <a:solidFill>
                  <a:schemeClr val="bg1"/>
                </a:solidFill>
                <a:ea typeface="+mn-ea"/>
                <a:cs typeface="+mn-cs"/>
              </a:rPr>
            </a:br>
            <a:endParaRPr lang="en-US">
              <a:solidFill>
                <a:schemeClr val="bg1"/>
              </a:solidFill>
              <a:ea typeface="+mn-ea"/>
              <a:cs typeface="+mn-cs"/>
            </a:endParaRPr>
          </a:p>
        </p:txBody>
      </p:sp>
    </p:spTree>
    <p:extLst>
      <p:ext uri="{BB962C8B-B14F-4D97-AF65-F5344CB8AC3E}">
        <p14:creationId xmlns:p14="http://schemas.microsoft.com/office/powerpoint/2010/main" val="42305335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4" name="Google Shape;294;p38"/>
          <p:cNvSpPr txBox="1">
            <a:spLocks noGrp="1"/>
          </p:cNvSpPr>
          <p:nvPr>
            <p:ph type="ctrTitle"/>
          </p:nvPr>
        </p:nvSpPr>
        <p:spPr>
          <a:xfrm>
            <a:off x="-48140" y="1425185"/>
            <a:ext cx="12192000" cy="2632400"/>
          </a:xfrm>
          <a:prstGeom prst="rect">
            <a:avLst/>
          </a:prstGeom>
        </p:spPr>
        <p:txBody>
          <a:bodyPr spcFirstLastPara="1" wrap="square" lIns="121900" tIns="121900" rIns="121900" bIns="121900" anchor="t" anchorCtr="0">
            <a:noAutofit/>
          </a:bodyPr>
          <a:lstStyle/>
          <a:p>
            <a:r>
              <a:rPr lang="en" sz="5333">
                <a:solidFill>
                  <a:schemeClr val="bg1"/>
                </a:solidFill>
                <a:latin typeface="Open Sans"/>
                <a:ea typeface="Open Sans"/>
                <a:cs typeface="Open Sans"/>
              </a:rPr>
              <a:t>CalHeatScore</a:t>
            </a:r>
            <a:br>
              <a:rPr lang="en" sz="5333"/>
            </a:br>
            <a:r>
              <a:rPr lang="en" sz="2667">
                <a:solidFill>
                  <a:schemeClr val="bg1"/>
                </a:solidFill>
                <a:latin typeface="Open Sans"/>
                <a:ea typeface="Open Sans"/>
                <a:cs typeface="Open Sans"/>
              </a:rPr>
              <a:t>The California Communities Extreme Heat Scoring System</a:t>
            </a:r>
            <a:endParaRPr sz="5333">
              <a:solidFill>
                <a:schemeClr val="bg1"/>
              </a:solidFill>
            </a:endParaRPr>
          </a:p>
        </p:txBody>
      </p:sp>
      <p:sp>
        <p:nvSpPr>
          <p:cNvPr id="295" name="Google Shape;295;p38"/>
          <p:cNvSpPr txBox="1">
            <a:spLocks noGrp="1"/>
          </p:cNvSpPr>
          <p:nvPr>
            <p:ph type="subTitle" idx="1"/>
          </p:nvPr>
        </p:nvSpPr>
        <p:spPr>
          <a:xfrm>
            <a:off x="2231860" y="3098774"/>
            <a:ext cx="7632000" cy="1556401"/>
          </a:xfrm>
          <a:prstGeom prst="rect">
            <a:avLst/>
          </a:prstGeom>
        </p:spPr>
        <p:txBody>
          <a:bodyPr spcFirstLastPara="1" wrap="square" lIns="121900" tIns="121900" rIns="121900" bIns="121900" anchor="t" anchorCtr="0">
            <a:noAutofit/>
          </a:bodyPr>
          <a:lstStyle/>
          <a:p>
            <a:pPr marL="0" indent="0"/>
            <a:r>
              <a:rPr lang="en">
                <a:solidFill>
                  <a:schemeClr val="bg1"/>
                </a:solidFill>
              </a:rPr>
              <a:t>California Environmental Protection Agency</a:t>
            </a:r>
          </a:p>
          <a:p>
            <a:pPr marL="0" indent="0"/>
            <a:r>
              <a:rPr lang="en">
                <a:solidFill>
                  <a:schemeClr val="bg1"/>
                </a:solidFill>
                <a:latin typeface="Lato"/>
                <a:ea typeface="Lato"/>
                <a:cs typeface="Lato"/>
              </a:rPr>
              <a:t>Office of Environmental Health Hazard Assessment</a:t>
            </a:r>
          </a:p>
          <a:p>
            <a:pPr marL="0" indent="0"/>
            <a:endParaRPr lang="en">
              <a:solidFill>
                <a:schemeClr val="bg1"/>
              </a:solidFill>
              <a:latin typeface="Lato"/>
              <a:ea typeface="Lato"/>
              <a:cs typeface="Lato"/>
            </a:endParaRPr>
          </a:p>
          <a:p>
            <a:pPr marL="0" indent="0"/>
            <a:r>
              <a:rPr lang="en">
                <a:solidFill>
                  <a:schemeClr val="bg1"/>
                </a:solidFill>
                <a:latin typeface="Lato"/>
                <a:ea typeface="Lato"/>
                <a:cs typeface="Lato"/>
              </a:rPr>
              <a:t>ICARP TAC</a:t>
            </a:r>
          </a:p>
          <a:p>
            <a:pPr marL="0" indent="0"/>
            <a:r>
              <a:rPr lang="en">
                <a:solidFill>
                  <a:schemeClr val="bg1"/>
                </a:solidFill>
                <a:latin typeface="Lato"/>
                <a:ea typeface="Lato"/>
                <a:cs typeface="Lato"/>
              </a:rPr>
              <a:t>May 16, 2025</a:t>
            </a:r>
          </a:p>
          <a:p>
            <a:pPr marL="0" indent="0"/>
            <a:endParaRPr lang="en">
              <a:solidFill>
                <a:schemeClr val="bg1"/>
              </a:solidFill>
              <a:latin typeface="Lato"/>
              <a:ea typeface="Lato"/>
              <a:cs typeface="Lato"/>
            </a:endParaRPr>
          </a:p>
        </p:txBody>
      </p:sp>
      <p:grpSp>
        <p:nvGrpSpPr>
          <p:cNvPr id="12" name="Group 11" descr="Cal Heat Score partner logos">
            <a:extLst>
              <a:ext uri="{FF2B5EF4-FFF2-40B4-BE49-F238E27FC236}">
                <a16:creationId xmlns:a16="http://schemas.microsoft.com/office/drawing/2014/main" id="{72904789-950F-9451-6317-C1902F6B6316}"/>
              </a:ext>
            </a:extLst>
          </p:cNvPr>
          <p:cNvGrpSpPr/>
          <p:nvPr/>
        </p:nvGrpSpPr>
        <p:grpSpPr>
          <a:xfrm>
            <a:off x="4477603" y="5032055"/>
            <a:ext cx="3236796" cy="1253759"/>
            <a:chOff x="3505726" y="3774041"/>
            <a:chExt cx="2427597" cy="940319"/>
          </a:xfrm>
        </p:grpSpPr>
        <p:pic>
          <p:nvPicPr>
            <p:cNvPr id="4" name="Google Shape;59;p13" descr="A picture containing drawing, food, room&#10;&#10;Description automatically generated">
              <a:extLst>
                <a:ext uri="{FF2B5EF4-FFF2-40B4-BE49-F238E27FC236}">
                  <a16:creationId xmlns:a16="http://schemas.microsoft.com/office/drawing/2014/main" id="{DE1FC02A-B2F8-46A2-96DC-DD34B8A588CA}"/>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854394" y="3774041"/>
              <a:ext cx="1078929" cy="940319"/>
            </a:xfrm>
            <a:prstGeom prst="rect">
              <a:avLst/>
            </a:prstGeom>
            <a:noFill/>
            <a:ln>
              <a:noFill/>
            </a:ln>
          </p:spPr>
        </p:pic>
        <p:grpSp>
          <p:nvGrpSpPr>
            <p:cNvPr id="9" name="Group 8">
              <a:extLst>
                <a:ext uri="{FF2B5EF4-FFF2-40B4-BE49-F238E27FC236}">
                  <a16:creationId xmlns:a16="http://schemas.microsoft.com/office/drawing/2014/main" id="{FE8D6D57-2E6A-846E-7A02-33E77B4E7A9A}"/>
                </a:ext>
              </a:extLst>
            </p:cNvPr>
            <p:cNvGrpSpPr>
              <a:grpSpLocks noChangeAspect="1"/>
            </p:cNvGrpSpPr>
            <p:nvPr/>
          </p:nvGrpSpPr>
          <p:grpSpPr>
            <a:xfrm>
              <a:off x="3505726" y="3800674"/>
              <a:ext cx="1192096" cy="913686"/>
              <a:chOff x="2235810" y="2794601"/>
              <a:chExt cx="1193028" cy="914400"/>
            </a:xfrm>
          </p:grpSpPr>
          <p:sp>
            <p:nvSpPr>
              <p:cNvPr id="8" name="Oval 7">
                <a:extLst>
                  <a:ext uri="{FF2B5EF4-FFF2-40B4-BE49-F238E27FC236}">
                    <a16:creationId xmlns:a16="http://schemas.microsoft.com/office/drawing/2014/main" id="{3EA42AC4-2100-87F9-AEE7-2475585F91EB}"/>
                  </a:ext>
                </a:extLst>
              </p:cNvPr>
              <p:cNvSpPr/>
              <p:nvPr/>
            </p:nvSpPr>
            <p:spPr>
              <a:xfrm>
                <a:off x="2500023" y="2794601"/>
                <a:ext cx="914400" cy="914400"/>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B1B1B"/>
                  </a:solidFill>
                  <a:latin typeface="Arial"/>
                  <a:sym typeface="Arial"/>
                </a:endParaRPr>
              </a:p>
            </p:txBody>
          </p:sp>
          <p:pic>
            <p:nvPicPr>
              <p:cNvPr id="1026" name="Picture 2" descr="California Environmental Protection Agency Homepage">
                <a:extLst>
                  <a:ext uri="{FF2B5EF4-FFF2-40B4-BE49-F238E27FC236}">
                    <a16:creationId xmlns:a16="http://schemas.microsoft.com/office/drawing/2014/main" id="{93A3F017-0FE3-7235-A263-C185E87FE24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235810" y="2823476"/>
                <a:ext cx="1193028" cy="82296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0" name="Rectangle 19">
            <a:extLst>
              <a:ext uri="{FF2B5EF4-FFF2-40B4-BE49-F238E27FC236}">
                <a16:creationId xmlns:a16="http://schemas.microsoft.com/office/drawing/2014/main" id="{B6FD2A0E-7AA7-9AB8-91B2-89B3C69B8FA4}"/>
              </a:ext>
              <a:ext uri="{C183D7F6-B498-43B3-948B-1728B52AA6E4}">
                <adec:decorative xmlns:adec="http://schemas.microsoft.com/office/drawing/2017/decorative" val="1"/>
              </a:ext>
            </a:extLst>
          </p:cNvPr>
          <p:cNvSpPr/>
          <p:nvPr/>
        </p:nvSpPr>
        <p:spPr>
          <a:xfrm flipH="1">
            <a:off x="4716704" y="292423"/>
            <a:ext cx="7475297" cy="121920"/>
          </a:xfrm>
          <a:prstGeom prst="rect">
            <a:avLst/>
          </a:prstGeom>
          <a:gradFill flip="none" rotWithShape="1">
            <a:gsLst>
              <a:gs pos="0">
                <a:srgbClr val="FFB700"/>
              </a:gs>
              <a:gs pos="50000">
                <a:schemeClr val="accent1">
                  <a:shade val="67500"/>
                  <a:satMod val="115000"/>
                </a:schemeClr>
              </a:gs>
              <a:gs pos="100000">
                <a:srgbClr val="552547"/>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B1B1B"/>
              </a:solidFill>
              <a:latin typeface="Arial"/>
              <a:sym typeface="Arial"/>
            </a:endParaRPr>
          </a:p>
        </p:txBody>
      </p:sp>
      <p:sp>
        <p:nvSpPr>
          <p:cNvPr id="21" name="Rectangle 20">
            <a:extLst>
              <a:ext uri="{FF2B5EF4-FFF2-40B4-BE49-F238E27FC236}">
                <a16:creationId xmlns:a16="http://schemas.microsoft.com/office/drawing/2014/main" id="{2074F857-F2E1-0C5E-755C-B8562DD19C43}"/>
              </a:ext>
              <a:ext uri="{C183D7F6-B498-43B3-948B-1728B52AA6E4}">
                <adec:decorative xmlns:adec="http://schemas.microsoft.com/office/drawing/2017/decorative" val="1"/>
              </a:ext>
            </a:extLst>
          </p:cNvPr>
          <p:cNvSpPr/>
          <p:nvPr/>
        </p:nvSpPr>
        <p:spPr>
          <a:xfrm flipH="1">
            <a:off x="-1" y="6438768"/>
            <a:ext cx="3275105" cy="121920"/>
          </a:xfrm>
          <a:prstGeom prst="rect">
            <a:avLst/>
          </a:prstGeom>
          <a:solidFill>
            <a:srgbClr val="FFB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B1B1B"/>
              </a:solidFill>
              <a:latin typeface="Arial"/>
              <a:sym typeface="Arial"/>
            </a:endParaRPr>
          </a:p>
        </p:txBody>
      </p:sp>
      <p:sp>
        <p:nvSpPr>
          <p:cNvPr id="19" name="Rectangle 18">
            <a:extLst>
              <a:ext uri="{FF2B5EF4-FFF2-40B4-BE49-F238E27FC236}">
                <a16:creationId xmlns:a16="http://schemas.microsoft.com/office/drawing/2014/main" id="{7FFEA1D6-B6AD-4086-08B6-1DF59CBE45D4}"/>
              </a:ext>
              <a:ext uri="{C183D7F6-B498-43B3-948B-1728B52AA6E4}">
                <adec:decorative xmlns:adec="http://schemas.microsoft.com/office/drawing/2017/decorative" val="1"/>
              </a:ext>
            </a:extLst>
          </p:cNvPr>
          <p:cNvSpPr/>
          <p:nvPr/>
        </p:nvSpPr>
        <p:spPr>
          <a:xfrm>
            <a:off x="0" y="-6687"/>
            <a:ext cx="12192000" cy="3023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B1B1B"/>
              </a:solidFill>
              <a:latin typeface="Arial"/>
              <a:sym typeface="Arial"/>
            </a:endParaRPr>
          </a:p>
        </p:txBody>
      </p:sp>
      <p:pic>
        <p:nvPicPr>
          <p:cNvPr id="2" name="Picture 1" descr="Cal Heat Score logo">
            <a:extLst>
              <a:ext uri="{FF2B5EF4-FFF2-40B4-BE49-F238E27FC236}">
                <a16:creationId xmlns:a16="http://schemas.microsoft.com/office/drawing/2014/main" id="{AF32016C-292F-AE9B-408B-A3815E0DF1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27616" y="3636951"/>
            <a:ext cx="2816245" cy="2816245"/>
          </a:xfrm>
          <a:prstGeom prst="rect">
            <a:avLst/>
          </a:prstGeom>
        </p:spPr>
      </p:pic>
    </p:spTree>
    <p:extLst>
      <p:ext uri="{BB962C8B-B14F-4D97-AF65-F5344CB8AC3E}">
        <p14:creationId xmlns:p14="http://schemas.microsoft.com/office/powerpoint/2010/main" val="15662376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614F94-4FCB-48D1-14FB-B7E234F4C4C2}"/>
              </a:ext>
            </a:extLst>
          </p:cNvPr>
          <p:cNvSpPr>
            <a:spLocks noGrp="1"/>
          </p:cNvSpPr>
          <p:nvPr>
            <p:ph type="title"/>
          </p:nvPr>
        </p:nvSpPr>
        <p:spPr/>
        <p:txBody>
          <a:bodyPr/>
          <a:lstStyle/>
          <a:p>
            <a:r>
              <a:rPr lang="en-US"/>
              <a:t>Extreme Heat</a:t>
            </a:r>
          </a:p>
        </p:txBody>
      </p:sp>
      <p:sp>
        <p:nvSpPr>
          <p:cNvPr id="4" name="Text Placeholder 3">
            <a:extLst>
              <a:ext uri="{FF2B5EF4-FFF2-40B4-BE49-F238E27FC236}">
                <a16:creationId xmlns:a16="http://schemas.microsoft.com/office/drawing/2014/main" id="{4E146920-6821-E6F1-F633-0F17D721D306}"/>
              </a:ext>
            </a:extLst>
          </p:cNvPr>
          <p:cNvSpPr>
            <a:spLocks noGrp="1"/>
          </p:cNvSpPr>
          <p:nvPr>
            <p:ph type="body" idx="1"/>
          </p:nvPr>
        </p:nvSpPr>
        <p:spPr>
          <a:xfrm>
            <a:off x="843356" y="1456567"/>
            <a:ext cx="4919272" cy="3786911"/>
          </a:xfrm>
        </p:spPr>
        <p:txBody>
          <a:bodyPr/>
          <a:lstStyle/>
          <a:p>
            <a:pPr>
              <a:spcAft>
                <a:spcPts val="800"/>
              </a:spcAft>
            </a:pPr>
            <a:r>
              <a:rPr lang="en-US" sz="2400"/>
              <a:t>Deadliest climate hazard, vulnerable groups impacted most</a:t>
            </a:r>
          </a:p>
          <a:p>
            <a:pPr>
              <a:spcAft>
                <a:spcPts val="800"/>
              </a:spcAft>
            </a:pPr>
            <a:r>
              <a:rPr lang="en-US" sz="2400"/>
              <a:t>Heat wave seasons in the US have lengthened in recent decades (bottom right)</a:t>
            </a:r>
          </a:p>
          <a:p>
            <a:pPr>
              <a:spcAft>
                <a:spcPts val="800"/>
              </a:spcAft>
            </a:pPr>
            <a:r>
              <a:rPr lang="en-US" sz="2400"/>
              <a:t>Longer, more intense heat seasons to come</a:t>
            </a:r>
          </a:p>
          <a:p>
            <a:endParaRPr lang="en-US" sz="2133"/>
          </a:p>
        </p:txBody>
      </p:sp>
      <p:pic>
        <p:nvPicPr>
          <p:cNvPr id="1026" name="Picture 2" descr="Heat Impacts on Vulnerable Populations. Pregnant: Extreme heat events have been associated with adverse birth outcomes such as low birth weight, preterm birth, infant mortality, and congenital cataracts. Newborns: Newborns are extra sensitive to heat because their ability to regulate body temperature is limited. Children: Young children and infants are particularly vulnerable to heat, as their bodies are less able to adapt to heat than adults. Those under four are especially vulnerable. Elderly: Older adults, especially those who have preexisting diseases, take certain medications, live alone or have limited mobility are at higher risk for heat illness. Chronic Illness: People with chronic medical conditions are more likely to have a serious health problem during a heat wave.">
            <a:extLst>
              <a:ext uri="{FF2B5EF4-FFF2-40B4-BE49-F238E27FC236}">
                <a16:creationId xmlns:a16="http://schemas.microsoft.com/office/drawing/2014/main" id="{38DD2654-57A8-740C-FDE1-BE8D2778738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29374" y="1456568"/>
            <a:ext cx="5071671" cy="15072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70F45B3-AD87-63F6-2F43-DDD0C8D7B1D4}"/>
              </a:ext>
            </a:extLst>
          </p:cNvPr>
          <p:cNvSpPr txBox="1"/>
          <p:nvPr/>
        </p:nvSpPr>
        <p:spPr>
          <a:xfrm>
            <a:off x="6343644" y="2939652"/>
            <a:ext cx="6153149" cy="235898"/>
          </a:xfrm>
          <a:prstGeom prst="rect">
            <a:avLst/>
          </a:prstGeom>
          <a:noFill/>
        </p:spPr>
        <p:txBody>
          <a:bodyPr wrap="square">
            <a:spAutoFit/>
          </a:bodyPr>
          <a:lstStyle/>
          <a:p>
            <a:pPr defTabSz="1219170">
              <a:buClr>
                <a:srgbClr val="000000"/>
              </a:buClr>
            </a:pPr>
            <a:r>
              <a:rPr lang="en-US" sz="933" kern="0">
                <a:solidFill>
                  <a:srgbClr val="000000"/>
                </a:solidFill>
                <a:latin typeface="Arial"/>
                <a:cs typeface="Arial"/>
                <a:sym typeface="Arial"/>
                <a:hlinkClick r:id="rId4"/>
              </a:rPr>
              <a:t>Vulnerable Populations | weather.gov</a:t>
            </a:r>
            <a:endParaRPr lang="en-US" sz="933" kern="0">
              <a:solidFill>
                <a:srgbClr val="000000"/>
              </a:solidFill>
              <a:latin typeface="Arial"/>
              <a:cs typeface="Arial"/>
              <a:sym typeface="Arial"/>
            </a:endParaRPr>
          </a:p>
        </p:txBody>
      </p:sp>
      <p:pic>
        <p:nvPicPr>
          <p:cNvPr id="2" name="Picture 1" descr="Set of four maps that show long-term changes from 1961 through 2023 for four characteristics of heat waves: the number that occur each year, their duration in number of days, the length of the annual heat wave season in days, and the intensity in terms of degrees above the heat wave temperature threshold.">
            <a:extLst>
              <a:ext uri="{FF2B5EF4-FFF2-40B4-BE49-F238E27FC236}">
                <a16:creationId xmlns:a16="http://schemas.microsoft.com/office/drawing/2014/main" id="{98532506-6663-83F6-6C60-D4AC75070B3D}"/>
              </a:ext>
            </a:extLst>
          </p:cNvPr>
          <p:cNvPicPr>
            <a:picLocks noChangeAspect="1"/>
          </p:cNvPicPr>
          <p:nvPr/>
        </p:nvPicPr>
        <p:blipFill>
          <a:blip r:embed="rId5" cstate="email">
            <a:extLst>
              <a:ext uri="{28A0092B-C50C-407E-A947-70E740481C1C}">
                <a14:useLocalDpi xmlns:a14="http://schemas.microsoft.com/office/drawing/2010/main"/>
              </a:ext>
            </a:extLst>
          </a:blip>
          <a:srcRect b="-616"/>
          <a:stretch/>
        </p:blipFill>
        <p:spPr>
          <a:xfrm>
            <a:off x="7079467" y="3181227"/>
            <a:ext cx="3609160" cy="3204884"/>
          </a:xfrm>
          <a:prstGeom prst="rect">
            <a:avLst/>
          </a:prstGeom>
        </p:spPr>
      </p:pic>
      <p:sp>
        <p:nvSpPr>
          <p:cNvPr id="6" name="TextBox 5">
            <a:extLst>
              <a:ext uri="{FF2B5EF4-FFF2-40B4-BE49-F238E27FC236}">
                <a16:creationId xmlns:a16="http://schemas.microsoft.com/office/drawing/2014/main" id="{15479F9C-8008-4A5A-1130-F8DB1F19BFFC}"/>
              </a:ext>
            </a:extLst>
          </p:cNvPr>
          <p:cNvSpPr txBox="1"/>
          <p:nvPr/>
        </p:nvSpPr>
        <p:spPr>
          <a:xfrm>
            <a:off x="7154243" y="6154449"/>
            <a:ext cx="3808853" cy="235898"/>
          </a:xfrm>
          <a:prstGeom prst="rect">
            <a:avLst/>
          </a:prstGeom>
          <a:noFill/>
        </p:spPr>
        <p:txBody>
          <a:bodyPr wrap="square">
            <a:spAutoFit/>
          </a:bodyPr>
          <a:lstStyle/>
          <a:p>
            <a:pPr defTabSz="1219170">
              <a:buClr>
                <a:srgbClr val="000000"/>
              </a:buClr>
            </a:pPr>
            <a:r>
              <a:rPr lang="en-US" sz="933" kern="0">
                <a:solidFill>
                  <a:srgbClr val="000000"/>
                </a:solidFill>
                <a:latin typeface="Arial"/>
                <a:cs typeface="Arial"/>
                <a:sym typeface="Arial"/>
                <a:hlinkClick r:id="rId6"/>
              </a:rPr>
              <a:t>Climate Change Indicators: Heat Waves | US EPA</a:t>
            </a:r>
            <a:endParaRPr lang="en-US" sz="933" kern="0">
              <a:solidFill>
                <a:srgbClr val="000000"/>
              </a:solidFill>
              <a:latin typeface="Arial"/>
              <a:cs typeface="Arial"/>
              <a:sym typeface="Arial"/>
            </a:endParaRPr>
          </a:p>
        </p:txBody>
      </p:sp>
    </p:spTree>
    <p:extLst>
      <p:ext uri="{BB962C8B-B14F-4D97-AF65-F5344CB8AC3E}">
        <p14:creationId xmlns:p14="http://schemas.microsoft.com/office/powerpoint/2010/main" val="41617166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4D6D8-48A8-DDF3-4619-CE63552BBF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636100-6BD4-E758-5F7B-FDB8CC7F3260}"/>
              </a:ext>
            </a:extLst>
          </p:cNvPr>
          <p:cNvSpPr>
            <a:spLocks noGrp="1"/>
          </p:cNvSpPr>
          <p:nvPr>
            <p:ph type="title"/>
          </p:nvPr>
        </p:nvSpPr>
        <p:spPr/>
        <p:txBody>
          <a:bodyPr/>
          <a:lstStyle/>
          <a:p>
            <a:r>
              <a:rPr lang="en-US"/>
              <a:t>An Early Warning System for Heat</a:t>
            </a:r>
          </a:p>
        </p:txBody>
      </p:sp>
      <p:grpSp>
        <p:nvGrpSpPr>
          <p:cNvPr id="19" name="Group 18" descr="Images of extreme heat situations">
            <a:extLst>
              <a:ext uri="{FF2B5EF4-FFF2-40B4-BE49-F238E27FC236}">
                <a16:creationId xmlns:a16="http://schemas.microsoft.com/office/drawing/2014/main" id="{9233A956-F91A-8BF1-2977-B27F284352B0}"/>
              </a:ext>
            </a:extLst>
          </p:cNvPr>
          <p:cNvGrpSpPr/>
          <p:nvPr/>
        </p:nvGrpSpPr>
        <p:grpSpPr>
          <a:xfrm>
            <a:off x="727114" y="1424928"/>
            <a:ext cx="10737775" cy="4220504"/>
            <a:chOff x="0" y="497796"/>
            <a:chExt cx="8992255" cy="3582043"/>
          </a:xfrm>
        </p:grpSpPr>
        <p:pic>
          <p:nvPicPr>
            <p:cNvPr id="20" name="Picture 19">
              <a:extLst>
                <a:ext uri="{FF2B5EF4-FFF2-40B4-BE49-F238E27FC236}">
                  <a16:creationId xmlns:a16="http://schemas.microsoft.com/office/drawing/2014/main" id="{FB2CD4E1-B85F-DC48-079C-B4415C5EA6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30953"/>
              <a:ext cx="2997418" cy="1760801"/>
            </a:xfrm>
            <a:prstGeom prst="rect">
              <a:avLst/>
            </a:prstGeom>
          </p:spPr>
        </p:pic>
        <p:pic>
          <p:nvPicPr>
            <p:cNvPr id="21" name="Picture 20">
              <a:extLst>
                <a:ext uri="{FF2B5EF4-FFF2-40B4-BE49-F238E27FC236}">
                  <a16:creationId xmlns:a16="http://schemas.microsoft.com/office/drawing/2014/main" id="{4EBE50B0-BCE2-3DD9-5941-BA20A015D9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319038"/>
              <a:ext cx="2997417" cy="1760801"/>
            </a:xfrm>
            <a:prstGeom prst="rect">
              <a:avLst/>
            </a:prstGeom>
          </p:spPr>
        </p:pic>
        <p:pic>
          <p:nvPicPr>
            <p:cNvPr id="22" name="Picture 21">
              <a:extLst>
                <a:ext uri="{FF2B5EF4-FFF2-40B4-BE49-F238E27FC236}">
                  <a16:creationId xmlns:a16="http://schemas.microsoft.com/office/drawing/2014/main" id="{2751A1EC-10FB-719D-06A0-C79850767A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97417" y="2291754"/>
              <a:ext cx="2984484" cy="1754928"/>
            </a:xfrm>
            <a:prstGeom prst="rect">
              <a:avLst/>
            </a:prstGeom>
          </p:spPr>
        </p:pic>
        <p:pic>
          <p:nvPicPr>
            <p:cNvPr id="23" name="Picture 22">
              <a:extLst>
                <a:ext uri="{FF2B5EF4-FFF2-40B4-BE49-F238E27FC236}">
                  <a16:creationId xmlns:a16="http://schemas.microsoft.com/office/drawing/2014/main" id="{A26D6CDF-A862-A209-9176-3578E72D2AA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81901" y="497796"/>
              <a:ext cx="2984483" cy="1793958"/>
            </a:xfrm>
            <a:prstGeom prst="rect">
              <a:avLst/>
            </a:prstGeom>
          </p:spPr>
        </p:pic>
        <p:pic>
          <p:nvPicPr>
            <p:cNvPr id="24" name="Picture 23">
              <a:extLst>
                <a:ext uri="{FF2B5EF4-FFF2-40B4-BE49-F238E27FC236}">
                  <a16:creationId xmlns:a16="http://schemas.microsoft.com/office/drawing/2014/main" id="{98225057-6EEE-BF6A-432D-20539FA8951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78015" y="497796"/>
              <a:ext cx="2997418" cy="1793958"/>
            </a:xfrm>
            <a:prstGeom prst="rect">
              <a:avLst/>
            </a:prstGeom>
          </p:spPr>
        </p:pic>
        <p:pic>
          <p:nvPicPr>
            <p:cNvPr id="25" name="Picture 24">
              <a:extLst>
                <a:ext uri="{FF2B5EF4-FFF2-40B4-BE49-F238E27FC236}">
                  <a16:creationId xmlns:a16="http://schemas.microsoft.com/office/drawing/2014/main" id="{3CD4058E-290B-0AF0-35D9-8016FA44A38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8369" y="2291754"/>
              <a:ext cx="3003886" cy="1754928"/>
            </a:xfrm>
            <a:prstGeom prst="rect">
              <a:avLst/>
            </a:prstGeom>
          </p:spPr>
        </p:pic>
      </p:grpSp>
    </p:spTree>
    <p:extLst>
      <p:ext uri="{BB962C8B-B14F-4D97-AF65-F5344CB8AC3E}">
        <p14:creationId xmlns:p14="http://schemas.microsoft.com/office/powerpoint/2010/main" val="39341924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9EABFF-CD98-35F3-081D-FF5CE71E8037}"/>
              </a:ext>
            </a:extLst>
          </p:cNvPr>
          <p:cNvSpPr>
            <a:spLocks noGrp="1"/>
          </p:cNvSpPr>
          <p:nvPr>
            <p:ph type="title"/>
          </p:nvPr>
        </p:nvSpPr>
        <p:spPr/>
        <p:txBody>
          <a:bodyPr/>
          <a:lstStyle/>
          <a:p>
            <a:r>
              <a:rPr lang="en-US"/>
              <a:t>Climate and Weather Data</a:t>
            </a:r>
          </a:p>
        </p:txBody>
      </p:sp>
      <p:sp>
        <p:nvSpPr>
          <p:cNvPr id="2" name="Text Placeholder 1">
            <a:extLst>
              <a:ext uri="{FF2B5EF4-FFF2-40B4-BE49-F238E27FC236}">
                <a16:creationId xmlns:a16="http://schemas.microsoft.com/office/drawing/2014/main" id="{B6C5C3CB-8AB6-EC9A-929D-0CCE2C69115A}"/>
              </a:ext>
            </a:extLst>
          </p:cNvPr>
          <p:cNvSpPr>
            <a:spLocks noGrp="1"/>
          </p:cNvSpPr>
          <p:nvPr>
            <p:ph type="body" idx="1"/>
          </p:nvPr>
        </p:nvSpPr>
        <p:spPr>
          <a:xfrm>
            <a:off x="597283" y="1549992"/>
            <a:ext cx="5857859" cy="4626521"/>
          </a:xfrm>
        </p:spPr>
        <p:txBody>
          <a:bodyPr anchor="t"/>
          <a:lstStyle/>
          <a:p>
            <a:r>
              <a:rPr lang="en-US" sz="2400" b="1"/>
              <a:t>Historical climate data</a:t>
            </a:r>
          </a:p>
          <a:p>
            <a:pPr lvl="1"/>
            <a:r>
              <a:rPr lang="en-US" sz="2400"/>
              <a:t>Zip code level heat conditions </a:t>
            </a:r>
          </a:p>
          <a:p>
            <a:pPr lvl="1">
              <a:buClr>
                <a:srgbClr val="1B1B1B"/>
              </a:buClr>
            </a:pPr>
            <a:r>
              <a:rPr lang="en-US" sz="2400"/>
              <a:t>Connect temperature measurements to health responses</a:t>
            </a:r>
          </a:p>
          <a:p>
            <a:pPr lvl="1">
              <a:buClr>
                <a:srgbClr val="1B1B1B"/>
              </a:buClr>
            </a:pPr>
            <a:endParaRPr lang="en-US" sz="2400"/>
          </a:p>
          <a:p>
            <a:endParaRPr lang="en-US" sz="2400" b="1"/>
          </a:p>
          <a:p>
            <a:r>
              <a:rPr lang="en-US" sz="2400" b="1"/>
              <a:t>Daily weather forecasts</a:t>
            </a:r>
            <a:endParaRPr lang="en-US" sz="2400"/>
          </a:p>
          <a:p>
            <a:pPr lvl="1"/>
            <a:r>
              <a:rPr lang="en-US" sz="2400">
                <a:solidFill>
                  <a:srgbClr val="1B1B1B"/>
                </a:solidFill>
              </a:rPr>
              <a:t>Temperature forecasts for the upcoming week</a:t>
            </a:r>
          </a:p>
        </p:txBody>
      </p:sp>
      <p:pic>
        <p:nvPicPr>
          <p:cNvPr id="10" name="Picture 9" descr="Extreme heat map">
            <a:extLst>
              <a:ext uri="{FF2B5EF4-FFF2-40B4-BE49-F238E27FC236}">
                <a16:creationId xmlns:a16="http://schemas.microsoft.com/office/drawing/2014/main" id="{E352E603-0E37-5727-EF58-735FC018C6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9283" y="1218415"/>
            <a:ext cx="3080997" cy="2476988"/>
          </a:xfrm>
          <a:prstGeom prst="rect">
            <a:avLst/>
          </a:prstGeom>
        </p:spPr>
      </p:pic>
      <p:pic>
        <p:nvPicPr>
          <p:cNvPr id="8" name="Picture 7" descr="Weather map of the United States">
            <a:extLst>
              <a:ext uri="{FF2B5EF4-FFF2-40B4-BE49-F238E27FC236}">
                <a16:creationId xmlns:a16="http://schemas.microsoft.com/office/drawing/2014/main" id="{2CE625C6-74D1-B4E6-E99D-30ACBFCC3C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9284" y="3695403"/>
            <a:ext cx="4602737" cy="2737792"/>
          </a:xfrm>
          <a:prstGeom prst="rect">
            <a:avLst/>
          </a:prstGeom>
        </p:spPr>
      </p:pic>
    </p:spTree>
    <p:extLst>
      <p:ext uri="{BB962C8B-B14F-4D97-AF65-F5344CB8AC3E}">
        <p14:creationId xmlns:p14="http://schemas.microsoft.com/office/powerpoint/2010/main" val="39135977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313ED3-F5A6-4929-287E-6A43E04A156C}"/>
              </a:ext>
            </a:extLst>
          </p:cNvPr>
          <p:cNvSpPr>
            <a:spLocks noGrp="1"/>
          </p:cNvSpPr>
          <p:nvPr>
            <p:ph type="title"/>
          </p:nvPr>
        </p:nvSpPr>
        <p:spPr/>
        <p:txBody>
          <a:bodyPr/>
          <a:lstStyle/>
          <a:p>
            <a:r>
              <a:rPr lang="en-US"/>
              <a:t>Heat-Health Response Data</a:t>
            </a:r>
          </a:p>
        </p:txBody>
      </p:sp>
      <p:sp>
        <p:nvSpPr>
          <p:cNvPr id="2" name="Text Placeholder 1">
            <a:extLst>
              <a:ext uri="{FF2B5EF4-FFF2-40B4-BE49-F238E27FC236}">
                <a16:creationId xmlns:a16="http://schemas.microsoft.com/office/drawing/2014/main" id="{BCB31126-2C63-5E32-E85A-578258E15697}"/>
              </a:ext>
            </a:extLst>
          </p:cNvPr>
          <p:cNvSpPr>
            <a:spLocks noGrp="1"/>
          </p:cNvSpPr>
          <p:nvPr>
            <p:ph type="body" idx="1"/>
          </p:nvPr>
        </p:nvSpPr>
        <p:spPr>
          <a:xfrm>
            <a:off x="289400" y="1718496"/>
            <a:ext cx="5882125" cy="4462289"/>
          </a:xfrm>
        </p:spPr>
        <p:txBody>
          <a:bodyPr spcFirstLastPara="1" wrap="square" lIns="121900" tIns="121900" rIns="121900" bIns="121900" anchor="t" anchorCtr="0">
            <a:noAutofit/>
          </a:bodyPr>
          <a:lstStyle/>
          <a:p>
            <a:pPr>
              <a:spcAft>
                <a:spcPts val="800"/>
              </a:spcAft>
            </a:pPr>
            <a:r>
              <a:rPr lang="en-US" sz="2667"/>
              <a:t>Measure risk of daily </a:t>
            </a:r>
            <a:r>
              <a:rPr lang="en-US" sz="2667" b="1" i="1"/>
              <a:t>heat-related</a:t>
            </a:r>
            <a:r>
              <a:rPr lang="en-US" sz="2667"/>
              <a:t>  Emergency Department (ED) visits per zip code, 2016-2018</a:t>
            </a:r>
          </a:p>
          <a:p>
            <a:pPr>
              <a:spcAft>
                <a:spcPts val="800"/>
              </a:spcAft>
            </a:pPr>
            <a:r>
              <a:rPr lang="en-US" sz="2667"/>
              <a:t>Includes heat illness, heat stroke, dehydration, acute renal failure</a:t>
            </a:r>
            <a:endParaRPr lang="en-US" sz="2667" u="sng"/>
          </a:p>
          <a:p>
            <a:pPr>
              <a:spcAft>
                <a:spcPts val="800"/>
              </a:spcAft>
            </a:pPr>
            <a:r>
              <a:rPr lang="en-US" sz="2667"/>
              <a:t>Source: Department of Healthcare Access and Information (HCAI)</a:t>
            </a:r>
          </a:p>
          <a:p>
            <a:pPr marL="778914" lvl="1" indent="0">
              <a:spcAft>
                <a:spcPts val="800"/>
              </a:spcAft>
              <a:buNone/>
            </a:pPr>
            <a:endParaRPr lang="en-US" sz="2667"/>
          </a:p>
          <a:p>
            <a:pPr lvl="1">
              <a:spcAft>
                <a:spcPts val="800"/>
              </a:spcAft>
            </a:pPr>
            <a:endParaRPr lang="en-US" sz="1867"/>
          </a:p>
          <a:p>
            <a:pPr lvl="1">
              <a:spcAft>
                <a:spcPts val="800"/>
              </a:spcAft>
            </a:pPr>
            <a:endParaRPr lang="en-US" sz="2667"/>
          </a:p>
        </p:txBody>
      </p:sp>
      <p:pic>
        <p:nvPicPr>
          <p:cNvPr id="6" name="Picture 5" descr="Image displaying signs of heat illness">
            <a:extLst>
              <a:ext uri="{FF2B5EF4-FFF2-40B4-BE49-F238E27FC236}">
                <a16:creationId xmlns:a16="http://schemas.microsoft.com/office/drawing/2014/main" id="{51BC5A6C-0CF0-A939-18BB-5FC8C7799447}"/>
              </a:ext>
            </a:extLst>
          </p:cNvPr>
          <p:cNvPicPr>
            <a:picLocks noChangeAspect="1"/>
          </p:cNvPicPr>
          <p:nvPr/>
        </p:nvPicPr>
        <p:blipFill>
          <a:blip r:embed="rId3" cstate="email">
            <a:extLst>
              <a:ext uri="{28A0092B-C50C-407E-A947-70E740481C1C}">
                <a14:useLocalDpi xmlns:a14="http://schemas.microsoft.com/office/drawing/2010/main"/>
              </a:ext>
            </a:extLst>
          </a:blip>
          <a:srcRect l="1117"/>
          <a:stretch/>
        </p:blipFill>
        <p:spPr>
          <a:xfrm>
            <a:off x="6623061" y="1550345"/>
            <a:ext cx="4608939" cy="4149851"/>
          </a:xfrm>
          <a:prstGeom prst="rect">
            <a:avLst/>
          </a:prstGeom>
        </p:spPr>
      </p:pic>
      <p:sp>
        <p:nvSpPr>
          <p:cNvPr id="4" name="TextBox 3">
            <a:extLst>
              <a:ext uri="{FF2B5EF4-FFF2-40B4-BE49-F238E27FC236}">
                <a16:creationId xmlns:a16="http://schemas.microsoft.com/office/drawing/2014/main" id="{6C96DF0F-DE44-6C5A-497F-D654940BC8D4}"/>
              </a:ext>
              <a:ext uri="{C183D7F6-B498-43B3-948B-1728B52AA6E4}">
                <adec:decorative xmlns:adec="http://schemas.microsoft.com/office/drawing/2017/decorative" val="1"/>
              </a:ext>
            </a:extLst>
          </p:cNvPr>
          <p:cNvSpPr txBox="1"/>
          <p:nvPr/>
        </p:nvSpPr>
        <p:spPr>
          <a:xfrm>
            <a:off x="7541771" y="5686003"/>
            <a:ext cx="3147015" cy="318100"/>
          </a:xfrm>
          <a:prstGeom prst="rect">
            <a:avLst/>
          </a:prstGeom>
          <a:noFill/>
        </p:spPr>
        <p:txBody>
          <a:bodyPr wrap="none" rtlCol="0">
            <a:spAutoFit/>
          </a:bodyPr>
          <a:lstStyle/>
          <a:p>
            <a:pPr defTabSz="1219170">
              <a:buClr>
                <a:srgbClr val="000000"/>
              </a:buClr>
            </a:pPr>
            <a:r>
              <a:rPr lang="en-US" sz="1467" kern="0">
                <a:solidFill>
                  <a:srgbClr val="000000"/>
                </a:solidFill>
                <a:latin typeface="Arial"/>
                <a:cs typeface="Arial"/>
                <a:sym typeface="Arial"/>
              </a:rPr>
              <a:t>Image source: </a:t>
            </a:r>
            <a:r>
              <a:rPr lang="en-US" sz="1467" kern="0">
                <a:solidFill>
                  <a:srgbClr val="000000"/>
                </a:solidFill>
                <a:latin typeface="Arial"/>
                <a:cs typeface="Arial"/>
                <a:sym typeface="Arial"/>
                <a:hlinkClick r:id="rId4"/>
              </a:rPr>
              <a:t>Signs of Heat Illness</a:t>
            </a:r>
            <a:endParaRPr lang="en-US" sz="1467" kern="0">
              <a:solidFill>
                <a:srgbClr val="000000"/>
              </a:solidFill>
              <a:latin typeface="Arial"/>
              <a:cs typeface="Arial"/>
              <a:sym typeface="Arial"/>
            </a:endParaRPr>
          </a:p>
        </p:txBody>
      </p:sp>
    </p:spTree>
    <p:extLst>
      <p:ext uri="{BB962C8B-B14F-4D97-AF65-F5344CB8AC3E}">
        <p14:creationId xmlns:p14="http://schemas.microsoft.com/office/powerpoint/2010/main" val="21384202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0E38C7-B8A9-00E3-3265-55A99C6AD5EB}"/>
              </a:ext>
            </a:extLst>
          </p:cNvPr>
          <p:cNvSpPr>
            <a:spLocks noGrp="1"/>
          </p:cNvSpPr>
          <p:nvPr>
            <p:ph type="title"/>
          </p:nvPr>
        </p:nvSpPr>
        <p:spPr/>
        <p:txBody>
          <a:bodyPr/>
          <a:lstStyle/>
          <a:p>
            <a:r>
              <a:rPr lang="en-US" b="1">
                <a:latin typeface="Open Sans" panose="020B0606030504020204" pitchFamily="34" charset="0"/>
                <a:ea typeface="Open Sans" panose="020B0606030504020204" pitchFamily="34" charset="0"/>
                <a:cs typeface="Open Sans" panose="020B0606030504020204" pitchFamily="34" charset="0"/>
              </a:rPr>
              <a:t>Calculating Heat Rankings</a:t>
            </a:r>
          </a:p>
        </p:txBody>
      </p:sp>
      <p:grpSp>
        <p:nvGrpSpPr>
          <p:cNvPr id="6" name="Group 5" descr="Cal Heat rankings">
            <a:extLst>
              <a:ext uri="{FF2B5EF4-FFF2-40B4-BE49-F238E27FC236}">
                <a16:creationId xmlns:a16="http://schemas.microsoft.com/office/drawing/2014/main" id="{98F57BD1-EC4A-E2AD-C30B-B7888565F946}"/>
              </a:ext>
            </a:extLst>
          </p:cNvPr>
          <p:cNvGrpSpPr/>
          <p:nvPr/>
        </p:nvGrpSpPr>
        <p:grpSpPr>
          <a:xfrm>
            <a:off x="2424560" y="1383178"/>
            <a:ext cx="7306672" cy="5037757"/>
            <a:chOff x="1818420" y="1037383"/>
            <a:chExt cx="5480004" cy="3778318"/>
          </a:xfrm>
        </p:grpSpPr>
        <p:pic>
          <p:nvPicPr>
            <p:cNvPr id="1026" name="Picture 2">
              <a:extLst>
                <a:ext uri="{FF2B5EF4-FFF2-40B4-BE49-F238E27FC236}">
                  <a16:creationId xmlns:a16="http://schemas.microsoft.com/office/drawing/2014/main" id="{804BF567-9BBC-5872-E4D2-467AEE7CE5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8420" y="1037383"/>
              <a:ext cx="5480004" cy="377831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600EAD9-3207-062A-BC72-9A7001B277B0}"/>
                </a:ext>
              </a:extLst>
            </p:cNvPr>
            <p:cNvSpPr txBox="1"/>
            <p:nvPr/>
          </p:nvSpPr>
          <p:spPr>
            <a:xfrm>
              <a:off x="2893077" y="1045772"/>
              <a:ext cx="2505574" cy="315423"/>
            </a:xfrm>
            <a:prstGeom prst="rect">
              <a:avLst/>
            </a:prstGeom>
            <a:noFill/>
          </p:spPr>
          <p:txBody>
            <a:bodyPr wrap="square" rtlCol="0">
              <a:spAutoFit/>
            </a:bodyPr>
            <a:lstStyle/>
            <a:p>
              <a:pPr algn="ctr" defTabSz="1219170">
                <a:buClr>
                  <a:srgbClr val="000000"/>
                </a:buClr>
              </a:pPr>
              <a:r>
                <a:rPr lang="en-US" sz="2133" b="1" kern="0">
                  <a:solidFill>
                    <a:srgbClr val="E6550F">
                      <a:lumMod val="75000"/>
                    </a:srgbClr>
                  </a:solidFill>
                  <a:latin typeface="Arial"/>
                  <a:cs typeface="Arial"/>
                  <a:sym typeface="Arial"/>
                </a:rPr>
                <a:t>Example Zip Code</a:t>
              </a:r>
            </a:p>
          </p:txBody>
        </p:sp>
        <p:sp>
          <p:nvSpPr>
            <p:cNvPr id="4" name="Rectangle 3">
              <a:extLst>
                <a:ext uri="{FF2B5EF4-FFF2-40B4-BE49-F238E27FC236}">
                  <a16:creationId xmlns:a16="http://schemas.microsoft.com/office/drawing/2014/main" id="{7E8C8BAC-7527-80FD-8DD1-3D9F3755129B}"/>
                </a:ext>
              </a:extLst>
            </p:cNvPr>
            <p:cNvSpPr/>
            <p:nvPr/>
          </p:nvSpPr>
          <p:spPr>
            <a:xfrm>
              <a:off x="1996580" y="3229761"/>
              <a:ext cx="167780" cy="134224"/>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B1B1B"/>
                </a:solidFill>
                <a:latin typeface="Arial"/>
                <a:sym typeface="Arial"/>
              </a:endParaRPr>
            </a:p>
          </p:txBody>
        </p:sp>
      </p:grpSp>
    </p:spTree>
    <p:extLst>
      <p:ext uri="{BB962C8B-B14F-4D97-AF65-F5344CB8AC3E}">
        <p14:creationId xmlns:p14="http://schemas.microsoft.com/office/powerpoint/2010/main" val="32660177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086C9287-52A2-0C11-DDCC-B0DB3131AD87}"/>
              </a:ext>
            </a:extLst>
          </p:cNvPr>
          <p:cNvSpPr txBox="1">
            <a:spLocks noGrp="1"/>
          </p:cNvSpPr>
          <p:nvPr>
            <p:ph type="title" idx="4294967295"/>
          </p:nvPr>
        </p:nvSpPr>
        <p:spPr>
          <a:xfrm>
            <a:off x="960000" y="487680"/>
            <a:ext cx="10272000" cy="731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E6550F"/>
              </a:buClr>
              <a:buSzPts val="2800"/>
              <a:buFont typeface="Arial"/>
              <a:buNone/>
              <a:tabLst/>
              <a:defRPr/>
            </a:pPr>
            <a:r>
              <a:rPr kumimoji="0" lang="en-US" sz="4000" b="1" i="0" u="none" strike="noStrike" kern="0" cap="none" spc="0" normalizeH="0" baseline="0" noProof="0">
                <a:ln>
                  <a:noFill/>
                </a:ln>
                <a:solidFill>
                  <a:srgbClr val="E6550F"/>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ExtraBold"/>
              </a:rPr>
              <a:t>Example</a:t>
            </a:r>
          </a:p>
        </p:txBody>
      </p:sp>
      <p:sp>
        <p:nvSpPr>
          <p:cNvPr id="2" name="TextBox 1">
            <a:extLst>
              <a:ext uri="{FF2B5EF4-FFF2-40B4-BE49-F238E27FC236}">
                <a16:creationId xmlns:a16="http://schemas.microsoft.com/office/drawing/2014/main" id="{43E7913C-9AFC-EEDF-9EBF-1E862A5F7831}"/>
              </a:ext>
            </a:extLst>
          </p:cNvPr>
          <p:cNvSpPr txBox="1"/>
          <p:nvPr/>
        </p:nvSpPr>
        <p:spPr>
          <a:xfrm>
            <a:off x="1755298" y="1500695"/>
            <a:ext cx="1530625" cy="666977"/>
          </a:xfrm>
          <a:prstGeom prst="rect">
            <a:avLst/>
          </a:prstGeom>
          <a:noFill/>
        </p:spPr>
        <p:txBody>
          <a:bodyPr wrap="square" rtlCol="0">
            <a:spAutoFit/>
          </a:bodyPr>
          <a:lstStyle/>
          <a:p>
            <a:pPr algn="ctr" defTabSz="1219170">
              <a:buClr>
                <a:srgbClr val="000000"/>
              </a:buClr>
            </a:pPr>
            <a:r>
              <a:rPr lang="en-US" sz="1867" b="1" kern="0">
                <a:solidFill>
                  <a:srgbClr val="E6550F">
                    <a:lumMod val="75000"/>
                  </a:srgbClr>
                </a:solidFill>
                <a:latin typeface="Arial"/>
                <a:cs typeface="Arial"/>
                <a:sym typeface="Arial"/>
              </a:rPr>
              <a:t>Example Zip Code</a:t>
            </a:r>
          </a:p>
        </p:txBody>
      </p:sp>
      <p:graphicFrame>
        <p:nvGraphicFramePr>
          <p:cNvPr id="3" name="Table 2">
            <a:extLst>
              <a:ext uri="{FF2B5EF4-FFF2-40B4-BE49-F238E27FC236}">
                <a16:creationId xmlns:a16="http://schemas.microsoft.com/office/drawing/2014/main" id="{C575967F-E361-4F10-0BEB-DCF35D7A605B}"/>
              </a:ext>
            </a:extLst>
          </p:cNvPr>
          <p:cNvGraphicFramePr>
            <a:graphicFrameLocks noGrp="1"/>
          </p:cNvGraphicFramePr>
          <p:nvPr>
            <p:extLst>
              <p:ext uri="{D42A27DB-BD31-4B8C-83A1-F6EECF244321}">
                <p14:modId xmlns:p14="http://schemas.microsoft.com/office/powerpoint/2010/main" val="1687179862"/>
              </p:ext>
            </p:extLst>
          </p:nvPr>
        </p:nvGraphicFramePr>
        <p:xfrm>
          <a:off x="772761" y="2368084"/>
          <a:ext cx="3495698" cy="3805087"/>
        </p:xfrm>
        <a:graphic>
          <a:graphicData uri="http://schemas.openxmlformats.org/drawingml/2006/table">
            <a:tbl>
              <a:tblPr firstRow="1" bandRow="1"/>
              <a:tblGrid>
                <a:gridCol w="1206315">
                  <a:extLst>
                    <a:ext uri="{9D8B030D-6E8A-4147-A177-3AD203B41FA5}">
                      <a16:colId xmlns:a16="http://schemas.microsoft.com/office/drawing/2014/main" val="2586128137"/>
                    </a:ext>
                  </a:extLst>
                </a:gridCol>
                <a:gridCol w="2289383">
                  <a:extLst>
                    <a:ext uri="{9D8B030D-6E8A-4147-A177-3AD203B41FA5}">
                      <a16:colId xmlns:a16="http://schemas.microsoft.com/office/drawing/2014/main" val="1250725738"/>
                    </a:ext>
                  </a:extLst>
                </a:gridCol>
              </a:tblGrid>
              <a:tr h="880703">
                <a:tc>
                  <a:txBody>
                    <a:bodyPr/>
                    <a:lstStyle/>
                    <a:p>
                      <a:pPr algn="ctr"/>
                      <a:r>
                        <a:rPr lang="en-US" sz="2500" b="1">
                          <a:solidFill>
                            <a:schemeClr val="bg1"/>
                          </a:solidFill>
                        </a:rPr>
                        <a:t>CHS</a:t>
                      </a:r>
                    </a:p>
                  </a:txBody>
                  <a:tcPr marL="121920" marR="121920" marT="60960" marB="60960"/>
                </a:tc>
                <a:tc>
                  <a:txBody>
                    <a:bodyPr/>
                    <a:lstStyle/>
                    <a:p>
                      <a:pPr algn="ctr"/>
                      <a:r>
                        <a:rPr lang="en-US" sz="2500" b="1">
                          <a:solidFill>
                            <a:schemeClr val="bg1"/>
                          </a:solidFill>
                        </a:rPr>
                        <a:t>Temperature Range</a:t>
                      </a:r>
                    </a:p>
                  </a:txBody>
                  <a:tcPr marL="121920" marR="121920" marT="60960" marB="60960"/>
                </a:tc>
                <a:extLst>
                  <a:ext uri="{0D108BD9-81ED-4DB2-BD59-A6C34878D82A}">
                    <a16:rowId xmlns:a16="http://schemas.microsoft.com/office/drawing/2014/main" val="2147370950"/>
                  </a:ext>
                </a:extLst>
              </a:tr>
              <a:tr h="880703">
                <a:tc>
                  <a:txBody>
                    <a:bodyPr/>
                    <a:lstStyle/>
                    <a:p>
                      <a:pPr algn="ctr"/>
                      <a:r>
                        <a:rPr lang="en-US" sz="2500">
                          <a:solidFill>
                            <a:schemeClr val="bg1"/>
                          </a:solidFill>
                        </a:rPr>
                        <a:t>0</a:t>
                      </a:r>
                    </a:p>
                  </a:txBody>
                  <a:tcPr marL="121920" marR="121920" marT="60960" marB="60960"/>
                </a:tc>
                <a:tc>
                  <a:txBody>
                    <a:bodyPr/>
                    <a:lstStyle/>
                    <a:p>
                      <a:pPr algn="ctr"/>
                      <a:r>
                        <a:rPr lang="en-US" sz="2500">
                          <a:solidFill>
                            <a:schemeClr val="bg1"/>
                          </a:solidFill>
                        </a:rPr>
                        <a:t>Temp =&lt; 87 F</a:t>
                      </a:r>
                    </a:p>
                  </a:txBody>
                  <a:tcPr marL="121920" marR="121920" marT="60960" marB="60960"/>
                </a:tc>
                <a:extLst>
                  <a:ext uri="{0D108BD9-81ED-4DB2-BD59-A6C34878D82A}">
                    <a16:rowId xmlns:a16="http://schemas.microsoft.com/office/drawing/2014/main" val="3818806626"/>
                  </a:ext>
                </a:extLst>
              </a:tr>
              <a:tr h="510116">
                <a:tc>
                  <a:txBody>
                    <a:bodyPr/>
                    <a:lstStyle/>
                    <a:p>
                      <a:pPr algn="ctr"/>
                      <a:r>
                        <a:rPr lang="en-US" sz="2500">
                          <a:solidFill>
                            <a:schemeClr val="bg1"/>
                          </a:solidFill>
                        </a:rPr>
                        <a:t>1</a:t>
                      </a:r>
                    </a:p>
                  </a:txBody>
                  <a:tcPr marL="121920" marR="121920" marT="60960" marB="60960"/>
                </a:tc>
                <a:tc>
                  <a:txBody>
                    <a:bodyPr/>
                    <a:lstStyle/>
                    <a:p>
                      <a:pPr algn="ctr"/>
                      <a:r>
                        <a:rPr lang="en-US" sz="2500">
                          <a:solidFill>
                            <a:schemeClr val="bg1"/>
                          </a:solidFill>
                        </a:rPr>
                        <a:t>87 – 93 F</a:t>
                      </a:r>
                    </a:p>
                  </a:txBody>
                  <a:tcPr marL="121920" marR="121920" marT="60960" marB="60960"/>
                </a:tc>
                <a:extLst>
                  <a:ext uri="{0D108BD9-81ED-4DB2-BD59-A6C34878D82A}">
                    <a16:rowId xmlns:a16="http://schemas.microsoft.com/office/drawing/2014/main" val="767068328"/>
                  </a:ext>
                </a:extLst>
              </a:tr>
              <a:tr h="510116">
                <a:tc>
                  <a:txBody>
                    <a:bodyPr/>
                    <a:lstStyle/>
                    <a:p>
                      <a:pPr algn="ctr"/>
                      <a:r>
                        <a:rPr lang="en-US" sz="2500">
                          <a:solidFill>
                            <a:schemeClr val="bg1"/>
                          </a:solidFill>
                        </a:rPr>
                        <a:t>2</a:t>
                      </a:r>
                    </a:p>
                  </a:txBody>
                  <a:tcPr marL="121920" marR="121920" marT="60960" marB="60960"/>
                </a:tc>
                <a:tc>
                  <a:txBody>
                    <a:bodyPr/>
                    <a:lstStyle/>
                    <a:p>
                      <a:pPr algn="ctr"/>
                      <a:r>
                        <a:rPr lang="en-US" sz="2500">
                          <a:solidFill>
                            <a:schemeClr val="bg1"/>
                          </a:solidFill>
                        </a:rPr>
                        <a:t>93 – 98 F</a:t>
                      </a:r>
                    </a:p>
                  </a:txBody>
                  <a:tcPr marL="121920" marR="121920" marT="60960" marB="60960"/>
                </a:tc>
                <a:extLst>
                  <a:ext uri="{0D108BD9-81ED-4DB2-BD59-A6C34878D82A}">
                    <a16:rowId xmlns:a16="http://schemas.microsoft.com/office/drawing/2014/main" val="1892268706"/>
                  </a:ext>
                </a:extLst>
              </a:tr>
              <a:tr h="510116">
                <a:tc>
                  <a:txBody>
                    <a:bodyPr/>
                    <a:lstStyle/>
                    <a:p>
                      <a:pPr algn="ctr"/>
                      <a:r>
                        <a:rPr lang="en-US" sz="2500">
                          <a:solidFill>
                            <a:schemeClr val="bg1"/>
                          </a:solidFill>
                        </a:rPr>
                        <a:t>3</a:t>
                      </a:r>
                    </a:p>
                  </a:txBody>
                  <a:tcPr marL="121920" marR="121920" marT="60960" marB="60960"/>
                </a:tc>
                <a:tc>
                  <a:txBody>
                    <a:bodyPr/>
                    <a:lstStyle/>
                    <a:p>
                      <a:pPr algn="ctr"/>
                      <a:r>
                        <a:rPr lang="en-US" sz="2500">
                          <a:solidFill>
                            <a:schemeClr val="bg1"/>
                          </a:solidFill>
                        </a:rPr>
                        <a:t>98 – 101 F</a:t>
                      </a:r>
                    </a:p>
                  </a:txBody>
                  <a:tcPr marL="121920" marR="121920" marT="60960" marB="60960"/>
                </a:tc>
                <a:extLst>
                  <a:ext uri="{0D108BD9-81ED-4DB2-BD59-A6C34878D82A}">
                    <a16:rowId xmlns:a16="http://schemas.microsoft.com/office/drawing/2014/main" val="3826967554"/>
                  </a:ext>
                </a:extLst>
              </a:tr>
              <a:tr h="510116">
                <a:tc>
                  <a:txBody>
                    <a:bodyPr/>
                    <a:lstStyle/>
                    <a:p>
                      <a:pPr algn="ctr"/>
                      <a:r>
                        <a:rPr lang="en-US" sz="2500">
                          <a:solidFill>
                            <a:schemeClr val="bg1"/>
                          </a:solidFill>
                        </a:rPr>
                        <a:t>4</a:t>
                      </a:r>
                    </a:p>
                  </a:txBody>
                  <a:tcPr marL="121920" marR="121920" marT="60960" marB="60960"/>
                </a:tc>
                <a:tc>
                  <a:txBody>
                    <a:bodyPr/>
                    <a:lstStyle/>
                    <a:p>
                      <a:pPr algn="ctr"/>
                      <a:r>
                        <a:rPr lang="en-US" sz="2500">
                          <a:solidFill>
                            <a:schemeClr val="bg1"/>
                          </a:solidFill>
                        </a:rPr>
                        <a:t>101+ F</a:t>
                      </a:r>
                    </a:p>
                  </a:txBody>
                  <a:tcPr marL="121920" marR="121920" marT="60960" marB="60960"/>
                </a:tc>
                <a:extLst>
                  <a:ext uri="{0D108BD9-81ED-4DB2-BD59-A6C34878D82A}">
                    <a16:rowId xmlns:a16="http://schemas.microsoft.com/office/drawing/2014/main" val="3053059673"/>
                  </a:ext>
                </a:extLst>
              </a:tr>
            </a:tbl>
          </a:graphicData>
        </a:graphic>
      </p:graphicFrame>
      <p:grpSp>
        <p:nvGrpSpPr>
          <p:cNvPr id="14" name="Group 13" descr="Icon">
            <a:extLst>
              <a:ext uri="{FF2B5EF4-FFF2-40B4-BE49-F238E27FC236}">
                <a16:creationId xmlns:a16="http://schemas.microsoft.com/office/drawing/2014/main" id="{6BE234D7-6867-661B-323B-84AB852B0532}"/>
              </a:ext>
            </a:extLst>
          </p:cNvPr>
          <p:cNvGrpSpPr/>
          <p:nvPr/>
        </p:nvGrpSpPr>
        <p:grpSpPr>
          <a:xfrm>
            <a:off x="5047167" y="2368084"/>
            <a:ext cx="2975494" cy="2924263"/>
            <a:chOff x="3746778" y="1725364"/>
            <a:chExt cx="2231620" cy="2193197"/>
          </a:xfrm>
        </p:grpSpPr>
        <p:sp>
          <p:nvSpPr>
            <p:cNvPr id="8" name="TextBox 7">
              <a:extLst>
                <a:ext uri="{FF2B5EF4-FFF2-40B4-BE49-F238E27FC236}">
                  <a16:creationId xmlns:a16="http://schemas.microsoft.com/office/drawing/2014/main" id="{9AE43235-6225-C0F3-B20E-1C6927529941}"/>
                </a:ext>
              </a:extLst>
            </p:cNvPr>
            <p:cNvSpPr txBox="1"/>
            <p:nvPr/>
          </p:nvSpPr>
          <p:spPr>
            <a:xfrm>
              <a:off x="3746778" y="1725364"/>
              <a:ext cx="2231620" cy="2193197"/>
            </a:xfrm>
            <a:prstGeom prst="rect">
              <a:avLst/>
            </a:prstGeom>
            <a:noFill/>
            <a:ln>
              <a:solidFill>
                <a:schemeClr val="bg1"/>
              </a:solidFill>
            </a:ln>
          </p:spPr>
          <p:txBody>
            <a:bodyPr wrap="none" rtlCol="0">
              <a:spAutoFit/>
            </a:bodyPr>
            <a:lstStyle/>
            <a:p>
              <a:pPr algn="ctr" defTabSz="1219170">
                <a:buClr>
                  <a:srgbClr val="000000"/>
                </a:buClr>
              </a:pPr>
              <a:r>
                <a:rPr lang="en-US" sz="1867" b="1" kern="0">
                  <a:solidFill>
                    <a:srgbClr val="000000"/>
                  </a:solidFill>
                  <a:latin typeface="Arial"/>
                  <a:cs typeface="Arial"/>
                  <a:sym typeface="Arial"/>
                </a:rPr>
                <a:t>Forecasted Temperature</a:t>
              </a:r>
            </a:p>
            <a:p>
              <a:pPr algn="ctr" defTabSz="1219170">
                <a:buClr>
                  <a:srgbClr val="000000"/>
                </a:buClr>
              </a:pPr>
              <a:endParaRPr lang="en-US" sz="1867" kern="0">
                <a:solidFill>
                  <a:srgbClr val="000000"/>
                </a:solidFill>
                <a:latin typeface="Arial"/>
                <a:cs typeface="Arial"/>
                <a:sym typeface="Arial"/>
              </a:endParaRPr>
            </a:p>
            <a:p>
              <a:pPr algn="ctr" defTabSz="1219170">
                <a:buClr>
                  <a:srgbClr val="000000"/>
                </a:buClr>
              </a:pPr>
              <a:endParaRPr lang="en-US" sz="4267" b="1" kern="0">
                <a:solidFill>
                  <a:srgbClr val="000000"/>
                </a:solidFill>
                <a:latin typeface="Arial"/>
                <a:cs typeface="Arial"/>
                <a:sym typeface="Arial"/>
              </a:endParaRPr>
            </a:p>
            <a:p>
              <a:pPr algn="ctr" defTabSz="1219170">
                <a:buClr>
                  <a:srgbClr val="000000"/>
                </a:buClr>
              </a:pPr>
              <a:endParaRPr lang="en-US" sz="4267" b="1" kern="0">
                <a:solidFill>
                  <a:srgbClr val="000000"/>
                </a:solidFill>
                <a:latin typeface="Arial"/>
                <a:cs typeface="Arial"/>
                <a:sym typeface="Arial"/>
              </a:endParaRPr>
            </a:p>
            <a:p>
              <a:pPr algn="ctr" defTabSz="1219170">
                <a:buClr>
                  <a:srgbClr val="000000"/>
                </a:buClr>
              </a:pPr>
              <a:r>
                <a:rPr lang="en-US" sz="4267" b="1" kern="0">
                  <a:solidFill>
                    <a:srgbClr val="1B1B1B"/>
                  </a:solidFill>
                  <a:latin typeface="Arial"/>
                  <a:cs typeface="Arial"/>
                  <a:sym typeface="Arial"/>
                </a:rPr>
                <a:t>100 F</a:t>
              </a:r>
            </a:p>
            <a:p>
              <a:pPr algn="ctr" defTabSz="1219170">
                <a:buClr>
                  <a:srgbClr val="000000"/>
                </a:buClr>
              </a:pPr>
              <a:endParaRPr lang="en-US" sz="1867" b="1" kern="0">
                <a:solidFill>
                  <a:srgbClr val="000000"/>
                </a:solidFill>
                <a:latin typeface="Arial"/>
                <a:cs typeface="Arial"/>
                <a:sym typeface="Arial"/>
              </a:endParaRPr>
            </a:p>
          </p:txBody>
        </p:sp>
        <p:pic>
          <p:nvPicPr>
            <p:cNvPr id="10" name="Graphic 9" descr="Dim (Medium Sun) with solid fill">
              <a:extLst>
                <a:ext uri="{FF2B5EF4-FFF2-40B4-BE49-F238E27FC236}">
                  <a16:creationId xmlns:a16="http://schemas.microsoft.com/office/drawing/2014/main" id="{84EF31F0-5312-5EE3-AC7B-C9FC951163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5388" y="2189415"/>
              <a:ext cx="914400" cy="914400"/>
            </a:xfrm>
            <a:prstGeom prst="rect">
              <a:avLst/>
            </a:prstGeom>
          </p:spPr>
        </p:pic>
      </p:grpSp>
      <p:sp>
        <p:nvSpPr>
          <p:cNvPr id="13" name="TextBox 12">
            <a:extLst>
              <a:ext uri="{FF2B5EF4-FFF2-40B4-BE49-F238E27FC236}">
                <a16:creationId xmlns:a16="http://schemas.microsoft.com/office/drawing/2014/main" id="{47B7A0DF-27C3-FF5B-A925-01541F7A46DC}"/>
              </a:ext>
            </a:extLst>
          </p:cNvPr>
          <p:cNvSpPr txBox="1"/>
          <p:nvPr/>
        </p:nvSpPr>
        <p:spPr>
          <a:xfrm>
            <a:off x="9093474" y="2922077"/>
            <a:ext cx="2223909" cy="1815690"/>
          </a:xfrm>
          <a:prstGeom prst="rect">
            <a:avLst/>
          </a:prstGeom>
          <a:noFill/>
          <a:ln>
            <a:solidFill>
              <a:schemeClr val="bg1"/>
            </a:solidFill>
          </a:ln>
        </p:spPr>
        <p:txBody>
          <a:bodyPr wrap="square" rtlCol="0">
            <a:spAutoFit/>
          </a:bodyPr>
          <a:lstStyle/>
          <a:p>
            <a:pPr defTabSz="1219170">
              <a:buClr>
                <a:srgbClr val="000000"/>
              </a:buClr>
            </a:pPr>
            <a:endParaRPr lang="en-US" sz="3733" b="1" kern="0">
              <a:solidFill>
                <a:srgbClr val="000000"/>
              </a:solidFill>
              <a:latin typeface="Arial"/>
              <a:cs typeface="Arial"/>
              <a:sym typeface="Arial"/>
            </a:endParaRPr>
          </a:p>
          <a:p>
            <a:pPr algn="ctr" defTabSz="1219170">
              <a:buClr>
                <a:srgbClr val="000000"/>
              </a:buClr>
            </a:pPr>
            <a:r>
              <a:rPr lang="en-US" sz="3733" b="1" kern="0">
                <a:solidFill>
                  <a:srgbClr val="000000"/>
                </a:solidFill>
                <a:latin typeface="Arial"/>
                <a:cs typeface="Arial"/>
                <a:sym typeface="Arial"/>
              </a:rPr>
              <a:t>CHS 3</a:t>
            </a:r>
          </a:p>
          <a:p>
            <a:pPr defTabSz="1219170">
              <a:buClr>
                <a:srgbClr val="000000"/>
              </a:buClr>
            </a:pPr>
            <a:endParaRPr lang="en-US" sz="3733" b="1" kern="0">
              <a:solidFill>
                <a:srgbClr val="000000"/>
              </a:solidFill>
              <a:latin typeface="Arial"/>
              <a:cs typeface="Arial"/>
              <a:sym typeface="Arial"/>
            </a:endParaRPr>
          </a:p>
        </p:txBody>
      </p:sp>
    </p:spTree>
    <p:extLst>
      <p:ext uri="{BB962C8B-B14F-4D97-AF65-F5344CB8AC3E}">
        <p14:creationId xmlns:p14="http://schemas.microsoft.com/office/powerpoint/2010/main" val="32222513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E83A1-BAD4-183E-1D49-16E3B1DC6EBE}"/>
              </a:ext>
            </a:extLst>
          </p:cNvPr>
          <p:cNvSpPr>
            <a:spLocks noGrp="1"/>
          </p:cNvSpPr>
          <p:nvPr>
            <p:ph type="title"/>
          </p:nvPr>
        </p:nvSpPr>
        <p:spPr/>
        <p:txBody>
          <a:bodyPr/>
          <a:lstStyle/>
          <a:p>
            <a:r>
              <a:rPr lang="en-US"/>
              <a:t>Tool Demo</a:t>
            </a:r>
          </a:p>
        </p:txBody>
      </p:sp>
      <p:pic>
        <p:nvPicPr>
          <p:cNvPr id="5" name="Picture 4" descr="Screenshot of Cal Heat Score platform">
            <a:hlinkClick r:id="rId2"/>
            <a:extLst>
              <a:ext uri="{FF2B5EF4-FFF2-40B4-BE49-F238E27FC236}">
                <a16:creationId xmlns:a16="http://schemas.microsoft.com/office/drawing/2014/main" id="{E18B24B4-3C7A-BE19-46DC-F78A3A748F1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60312" y="1333879"/>
            <a:ext cx="9764275" cy="4912715"/>
          </a:xfrm>
          <a:prstGeom prst="rect">
            <a:avLst/>
          </a:prstGeom>
        </p:spPr>
      </p:pic>
    </p:spTree>
    <p:extLst>
      <p:ext uri="{BB962C8B-B14F-4D97-AF65-F5344CB8AC3E}">
        <p14:creationId xmlns:p14="http://schemas.microsoft.com/office/powerpoint/2010/main" val="42882040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27DAA-01A4-8F86-0B5E-A837F5F96BD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BF357F4-0ECF-869F-EDF8-A4E47959E533}"/>
              </a:ext>
            </a:extLst>
          </p:cNvPr>
          <p:cNvSpPr txBox="1">
            <a:spLocks noGrp="1"/>
          </p:cNvSpPr>
          <p:nvPr>
            <p:ph type="title" idx="4294967295"/>
          </p:nvPr>
        </p:nvSpPr>
        <p:spPr>
          <a:xfrm>
            <a:off x="1678972" y="405826"/>
            <a:ext cx="3169842"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Arial"/>
                <a:sym typeface="Arial"/>
              </a:rPr>
              <a:t>Bay Area Region</a:t>
            </a:r>
          </a:p>
        </p:txBody>
      </p:sp>
      <p:sp>
        <p:nvSpPr>
          <p:cNvPr id="13" name="TextBox 12">
            <a:extLst>
              <a:ext uri="{FF2B5EF4-FFF2-40B4-BE49-F238E27FC236}">
                <a16:creationId xmlns:a16="http://schemas.microsoft.com/office/drawing/2014/main" id="{642DD414-8CD4-EA92-1025-BC8BF19BD4D1}"/>
              </a:ext>
            </a:extLst>
          </p:cNvPr>
          <p:cNvSpPr txBox="1"/>
          <p:nvPr/>
        </p:nvSpPr>
        <p:spPr>
          <a:xfrm>
            <a:off x="590743" y="887968"/>
            <a:ext cx="5346300" cy="769441"/>
          </a:xfrm>
          <a:prstGeom prst="rect">
            <a:avLst/>
          </a:prstGeom>
          <a:noFill/>
        </p:spPr>
        <p:txBody>
          <a:bodyPr wrap="square" rtlCol="0">
            <a:spAutoFit/>
          </a:bodyPr>
          <a:lstStyle/>
          <a:p>
            <a:pPr algn="ctr" defTabSz="914377"/>
            <a:r>
              <a:rPr lang="en-US" sz="2600" b="1">
                <a:solidFill>
                  <a:prstClr val="black"/>
                </a:solidFill>
                <a:latin typeface="Aptos" panose="02110004020202020204"/>
                <a:cs typeface="Arial"/>
                <a:sym typeface="Arial"/>
              </a:rPr>
              <a:t>Late Winter ‘25 - Early Spring ‘25</a:t>
            </a:r>
          </a:p>
          <a:p>
            <a:pPr defTabSz="914377"/>
            <a:endParaRPr lang="en-US">
              <a:solidFill>
                <a:prstClr val="black"/>
              </a:solidFill>
              <a:latin typeface="Aptos" panose="02110004020202020204"/>
              <a:cs typeface="Arial"/>
              <a:sym typeface="Arial"/>
            </a:endParaRPr>
          </a:p>
        </p:txBody>
      </p:sp>
      <p:pic>
        <p:nvPicPr>
          <p:cNvPr id="7" name="Picture 6" descr="Chart&#10;&#10;">
            <a:extLst>
              <a:ext uri="{FF2B5EF4-FFF2-40B4-BE49-F238E27FC236}">
                <a16:creationId xmlns:a16="http://schemas.microsoft.com/office/drawing/2014/main" id="{F1142D7A-0BA3-EA08-B552-A3D5D5DC06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50" y="1473201"/>
            <a:ext cx="7112823" cy="4978975"/>
          </a:xfrm>
          <a:prstGeom prst="rect">
            <a:avLst/>
          </a:prstGeom>
        </p:spPr>
      </p:pic>
      <p:sp>
        <p:nvSpPr>
          <p:cNvPr id="14" name="Rectangle 13" descr="Chart">
            <a:extLst>
              <a:ext uri="{FF2B5EF4-FFF2-40B4-BE49-F238E27FC236}">
                <a16:creationId xmlns:a16="http://schemas.microsoft.com/office/drawing/2014/main" id="{7C2B6FAC-5C0E-57BC-2769-F20F01310F9E}"/>
              </a:ext>
            </a:extLst>
          </p:cNvPr>
          <p:cNvSpPr/>
          <p:nvPr/>
        </p:nvSpPr>
        <p:spPr>
          <a:xfrm>
            <a:off x="4368136" y="1575832"/>
            <a:ext cx="913072" cy="431021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ptos" panose="02110004020202020204"/>
              <a:sym typeface="Arial"/>
            </a:endParaRPr>
          </a:p>
        </p:txBody>
      </p:sp>
      <p:pic>
        <p:nvPicPr>
          <p:cNvPr id="12" name="Picture 11" descr="Map&#10;&#10;">
            <a:extLst>
              <a:ext uri="{FF2B5EF4-FFF2-40B4-BE49-F238E27FC236}">
                <a16:creationId xmlns:a16="http://schemas.microsoft.com/office/drawing/2014/main" id="{FA57E825-E435-4DFA-1606-2F2B500D43D1}"/>
              </a:ext>
            </a:extLst>
          </p:cNvPr>
          <p:cNvPicPr>
            <a:picLocks noChangeAspect="1"/>
          </p:cNvPicPr>
          <p:nvPr/>
        </p:nvPicPr>
        <p:blipFill>
          <a:blip r:embed="rId4" cstate="email">
            <a:extLst>
              <a:ext uri="{28A0092B-C50C-407E-A947-70E740481C1C}">
                <a14:useLocalDpi xmlns:a14="http://schemas.microsoft.com/office/drawing/2010/main"/>
              </a:ext>
            </a:extLst>
          </a:blip>
          <a:srcRect l="20516" r="20250" b="4000"/>
          <a:stretch/>
        </p:blipFill>
        <p:spPr>
          <a:xfrm>
            <a:off x="6909219" y="88901"/>
            <a:ext cx="5212032" cy="6335287"/>
          </a:xfrm>
          <a:prstGeom prst="rect">
            <a:avLst/>
          </a:prstGeom>
        </p:spPr>
      </p:pic>
      <p:cxnSp>
        <p:nvCxnSpPr>
          <p:cNvPr id="17" name="Straight Arrow Connector 16">
            <a:extLst>
              <a:ext uri="{FF2B5EF4-FFF2-40B4-BE49-F238E27FC236}">
                <a16:creationId xmlns:a16="http://schemas.microsoft.com/office/drawing/2014/main" id="{9099AA05-E76F-EB56-FDCB-E2B66E5026D6}"/>
              </a:ext>
              <a:ext uri="{C183D7F6-B498-43B3-948B-1728B52AA6E4}">
                <adec:decorative xmlns:adec="http://schemas.microsoft.com/office/drawing/2017/decorative" val="1"/>
              </a:ext>
            </a:extLst>
          </p:cNvPr>
          <p:cNvCxnSpPr>
            <a:cxnSpLocks/>
          </p:cNvCxnSpPr>
          <p:nvPr/>
        </p:nvCxnSpPr>
        <p:spPr>
          <a:xfrm flipV="1">
            <a:off x="5471950" y="1272687"/>
            <a:ext cx="1711623" cy="48735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FC93909-2007-E48F-53C4-1F66DABEAA3F}"/>
              </a:ext>
            </a:extLst>
          </p:cNvPr>
          <p:cNvSpPr txBox="1"/>
          <p:nvPr/>
        </p:nvSpPr>
        <p:spPr>
          <a:xfrm>
            <a:off x="6909219" y="6368991"/>
            <a:ext cx="4418783" cy="800219"/>
          </a:xfrm>
          <a:prstGeom prst="rect">
            <a:avLst/>
          </a:prstGeom>
          <a:noFill/>
        </p:spPr>
        <p:txBody>
          <a:bodyPr wrap="square" rtlCol="0">
            <a:spAutoFit/>
          </a:bodyPr>
          <a:lstStyle/>
          <a:p>
            <a:pPr algn="ctr" defTabSz="914377"/>
            <a:r>
              <a:rPr lang="en-US" sz="2800" b="1">
                <a:solidFill>
                  <a:prstClr val="black"/>
                </a:solidFill>
                <a:latin typeface="Aptos" panose="02110004020202020204"/>
                <a:cs typeface="Arial"/>
                <a:sym typeface="Arial"/>
              </a:rPr>
              <a:t>March 20 – 28</a:t>
            </a:r>
          </a:p>
          <a:p>
            <a:pPr defTabSz="914377"/>
            <a:endParaRPr lang="en-US">
              <a:solidFill>
                <a:prstClr val="black"/>
              </a:solidFill>
              <a:latin typeface="Aptos" panose="02110004020202020204"/>
              <a:cs typeface="Arial"/>
              <a:sym typeface="Arial"/>
            </a:endParaRPr>
          </a:p>
        </p:txBody>
      </p:sp>
    </p:spTree>
    <p:extLst>
      <p:ext uri="{BB962C8B-B14F-4D97-AF65-F5344CB8AC3E}">
        <p14:creationId xmlns:p14="http://schemas.microsoft.com/office/powerpoint/2010/main" val="2854335645"/>
      </p:ext>
    </p:extLst>
  </p:cSld>
  <p:clrMapOvr>
    <a:masterClrMapping/>
  </p:clrMapOvr>
</p:sld>
</file>

<file path=ppt/theme/theme1.xml><?xml version="1.0" encoding="utf-8"?>
<a:theme xmlns:a="http://schemas.openxmlformats.org/drawingml/2006/main" name="Covers">
  <a:themeElements>
    <a:clrScheme name="Land Use and Climate Innovation">
      <a:dk1>
        <a:sysClr val="windowText" lastClr="000000"/>
      </a:dk1>
      <a:lt1>
        <a:sysClr val="window" lastClr="FFFFFF"/>
      </a:lt1>
      <a:dk2>
        <a:srgbClr val="103951"/>
      </a:dk2>
      <a:lt2>
        <a:srgbClr val="FBF6F3"/>
      </a:lt2>
      <a:accent1>
        <a:srgbClr val="446E95"/>
      </a:accent1>
      <a:accent2>
        <a:srgbClr val="5F98C0"/>
      </a:accent2>
      <a:accent3>
        <a:srgbClr val="7BB39D"/>
      </a:accent3>
      <a:accent4>
        <a:srgbClr val="D56A4A"/>
      </a:accent4>
      <a:accent5>
        <a:srgbClr val="EBA34C"/>
      </a:accent5>
      <a:accent6>
        <a:srgbClr val="96607D"/>
      </a:accent6>
      <a:hlink>
        <a:srgbClr val="103951"/>
      </a:hlink>
      <a:folHlink>
        <a:srgbClr val="446E95"/>
      </a:folHlink>
    </a:clrScheme>
    <a:fontScheme name="LCI">
      <a:majorFont>
        <a:latin typeface="Rockwell Nova"/>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ections">
  <a:themeElements>
    <a:clrScheme name="Land Use and Climate Innovation">
      <a:dk1>
        <a:sysClr val="windowText" lastClr="000000"/>
      </a:dk1>
      <a:lt1>
        <a:sysClr val="window" lastClr="FFFFFF"/>
      </a:lt1>
      <a:dk2>
        <a:srgbClr val="103951"/>
      </a:dk2>
      <a:lt2>
        <a:srgbClr val="FBF6F3"/>
      </a:lt2>
      <a:accent1>
        <a:srgbClr val="446E95"/>
      </a:accent1>
      <a:accent2>
        <a:srgbClr val="5F98C0"/>
      </a:accent2>
      <a:accent3>
        <a:srgbClr val="7BB39D"/>
      </a:accent3>
      <a:accent4>
        <a:srgbClr val="D56A4A"/>
      </a:accent4>
      <a:accent5>
        <a:srgbClr val="EBA34C"/>
      </a:accent5>
      <a:accent6>
        <a:srgbClr val="96607D"/>
      </a:accent6>
      <a:hlink>
        <a:srgbClr val="103951"/>
      </a:hlink>
      <a:folHlink>
        <a:srgbClr val="446E95"/>
      </a:folHlink>
    </a:clrScheme>
    <a:fontScheme name="LCI">
      <a:majorFont>
        <a:latin typeface="Rockwell Nova"/>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ontent">
  <a:themeElements>
    <a:clrScheme name="Land Use and Climate Innovation">
      <a:dk1>
        <a:sysClr val="windowText" lastClr="000000"/>
      </a:dk1>
      <a:lt1>
        <a:sysClr val="window" lastClr="FFFFFF"/>
      </a:lt1>
      <a:dk2>
        <a:srgbClr val="103951"/>
      </a:dk2>
      <a:lt2>
        <a:srgbClr val="FBF6F3"/>
      </a:lt2>
      <a:accent1>
        <a:srgbClr val="446E95"/>
      </a:accent1>
      <a:accent2>
        <a:srgbClr val="5F98C0"/>
      </a:accent2>
      <a:accent3>
        <a:srgbClr val="7BB39D"/>
      </a:accent3>
      <a:accent4>
        <a:srgbClr val="D56A4A"/>
      </a:accent4>
      <a:accent5>
        <a:srgbClr val="EBA34C"/>
      </a:accent5>
      <a:accent6>
        <a:srgbClr val="96607D"/>
      </a:accent6>
      <a:hlink>
        <a:srgbClr val="103951"/>
      </a:hlink>
      <a:folHlink>
        <a:srgbClr val="446E95"/>
      </a:folHlink>
    </a:clrScheme>
    <a:fontScheme name="LCI">
      <a:majorFont>
        <a:latin typeface="Rockwell Nova"/>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Content">
  <a:themeElements>
    <a:clrScheme name="LCI">
      <a:dk1>
        <a:sysClr val="windowText" lastClr="000000"/>
      </a:dk1>
      <a:lt1>
        <a:sysClr val="window" lastClr="FFFFFF"/>
      </a:lt1>
      <a:dk2>
        <a:srgbClr val="103951"/>
      </a:dk2>
      <a:lt2>
        <a:srgbClr val="FBF6F3"/>
      </a:lt2>
      <a:accent1>
        <a:srgbClr val="446E95"/>
      </a:accent1>
      <a:accent2>
        <a:srgbClr val="5F98C0"/>
      </a:accent2>
      <a:accent3>
        <a:srgbClr val="7BB39D"/>
      </a:accent3>
      <a:accent4>
        <a:srgbClr val="D56A4A"/>
      </a:accent4>
      <a:accent5>
        <a:srgbClr val="EBA34C"/>
      </a:accent5>
      <a:accent6>
        <a:srgbClr val="96607D"/>
      </a:accent6>
      <a:hlink>
        <a:srgbClr val="52A9DC"/>
      </a:hlink>
      <a:folHlink>
        <a:srgbClr val="2175A7"/>
      </a:folHlink>
    </a:clrScheme>
    <a:fontScheme name="LCI">
      <a:majorFont>
        <a:latin typeface="Rockwell Nova"/>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Tips for Extreme Heat Safety by Slidesgo">
  <a:themeElements>
    <a:clrScheme name="Simple Light">
      <a:dk1>
        <a:srgbClr val="E6550F"/>
      </a:dk1>
      <a:lt1>
        <a:srgbClr val="1B1B1B"/>
      </a:lt1>
      <a:dk2>
        <a:srgbClr val="FFF2DD"/>
      </a:dk2>
      <a:lt2>
        <a:srgbClr val="F7E2C0"/>
      </a:lt2>
      <a:accent1>
        <a:srgbClr val="DB5129"/>
      </a:accent1>
      <a:accent2>
        <a:srgbClr val="FFFFFF"/>
      </a:accent2>
      <a:accent3>
        <a:srgbClr val="F39219"/>
      </a:accent3>
      <a:accent4>
        <a:srgbClr val="FFCD6A"/>
      </a:accent4>
      <a:accent5>
        <a:srgbClr val="FFFFFF"/>
      </a:accent5>
      <a:accent6>
        <a:srgbClr val="FFFFFF"/>
      </a:accent6>
      <a:hlink>
        <a:srgbClr val="1B1B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3792ca0-d249-4fa6-9e71-daac20d3050a">
      <Terms xmlns="http://schemas.microsoft.com/office/infopath/2007/PartnerControls"/>
    </lcf76f155ced4ddcb4097134ff3c332f>
    <_ip_UnifiedCompliancePolicyProperties xmlns="bce0305d-cc9c-4490-8379-ffc62c9f6e64" xsi:nil="true"/>
    <_ip_UnifiedCompliancePolicyUIAction xmlns="bce0305d-cc9c-4490-8379-ffc62c9f6e64" xsi:nil="true"/>
    <TaxCatchAll xmlns="bce0305d-cc9c-4490-8379-ffc62c9f6e6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8D98EA199F2543900E75021836ABAE" ma:contentTypeVersion="20" ma:contentTypeDescription="Create a new document." ma:contentTypeScope="" ma:versionID="754c3355c6c7dc9035154705219438a4">
  <xsd:schema xmlns:xsd="http://www.w3.org/2001/XMLSchema" xmlns:xs="http://www.w3.org/2001/XMLSchema" xmlns:p="http://schemas.microsoft.com/office/2006/metadata/properties" xmlns:ns2="bce0305d-cc9c-4490-8379-ffc62c9f6e64" xmlns:ns3="93792ca0-d249-4fa6-9e71-daac20d3050a" targetNamespace="http://schemas.microsoft.com/office/2006/metadata/properties" ma:root="true" ma:fieldsID="445ac93905ddfbe6c214b73cc56fff8f" ns2:_="" ns3:_="">
    <xsd:import namespace="bce0305d-cc9c-4490-8379-ffc62c9f6e64"/>
    <xsd:import namespace="93792ca0-d249-4fa6-9e71-daac20d3050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Location" minOccurs="0"/>
                <xsd:element ref="ns2:_ip_UnifiedCompliancePolicyProperties" minOccurs="0"/>
                <xsd:element ref="ns2:_ip_UnifiedCompliancePolicyUIAc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e0305d-cc9c-4490-8379-ffc62c9f6e64"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8588b39e-264c-4e00-a509-127d433ecc37}" ma:internalName="TaxCatchAll" ma:showField="CatchAllData" ma:web="bce0305d-cc9c-4490-8379-ffc62c9f6e64">
      <xsd:complexType>
        <xsd:complexContent>
          <xsd:extension base="dms:MultiChoiceLookup">
            <xsd:sequence>
              <xsd:element name="Value" type="dms:Lookup" maxOccurs="unbounded" minOccurs="0" nillable="true"/>
            </xsd:sequence>
          </xsd:extension>
        </xsd:complexContent>
      </xsd:complexType>
    </xsd:element>
    <xsd:element name="_ip_UnifiedCompliancePolicyProperties" ma:index="23" nillable="true" ma:displayName="Unified Compliance Policy Properties" ma:internalName="_ip_UnifiedCompliancePolicyProperties" ma:readOnly="false">
      <xsd:simpleType>
        <xsd:restriction base="dms:Note"/>
      </xsd:simpleType>
    </xsd:element>
    <xsd:element name="_ip_UnifiedCompliancePolicyUIAction" ma:index="24"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792ca0-d249-4fa6-9e71-daac20d3050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8654465-904c-4cc3-a694-37adeed89f1c"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133511-E7E9-4291-BFBD-AB4AE53AB4A9}">
  <ds:schemaRefs>
    <ds:schemaRef ds:uri="http://schemas.microsoft.com/sharepoint/v3/contenttype/forms"/>
  </ds:schemaRefs>
</ds:datastoreItem>
</file>

<file path=customXml/itemProps2.xml><?xml version="1.0" encoding="utf-8"?>
<ds:datastoreItem xmlns:ds="http://schemas.openxmlformats.org/officeDocument/2006/customXml" ds:itemID="{2EDC5FC2-CDEA-44FB-952A-B0DCA25420CF}">
  <ds:schemaRefs>
    <ds:schemaRef ds:uri="93792ca0-d249-4fa6-9e71-daac20d3050a"/>
    <ds:schemaRef ds:uri="bce0305d-cc9c-4490-8379-ffc62c9f6e6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EC020F9-58CE-4BFB-B832-0E0C1641F19B}">
  <ds:schemaRefs>
    <ds:schemaRef ds:uri="93792ca0-d249-4fa6-9e71-daac20d3050a"/>
    <ds:schemaRef ds:uri="bce0305d-cc9c-4490-8379-ffc62c9f6e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114</Slides>
  <Notes>55</Notes>
  <HiddenSlides>0</HiddenSlides>
  <ScaleCrop>false</ScaleCrop>
  <HeadingPairs>
    <vt:vector size="4" baseType="variant">
      <vt:variant>
        <vt:lpstr>Theme</vt:lpstr>
      </vt:variant>
      <vt:variant>
        <vt:i4>9</vt:i4>
      </vt:variant>
      <vt:variant>
        <vt:lpstr>Slide Titles</vt:lpstr>
      </vt:variant>
      <vt:variant>
        <vt:i4>114</vt:i4>
      </vt:variant>
    </vt:vector>
  </HeadingPairs>
  <TitlesOfParts>
    <vt:vector size="123" baseType="lpstr">
      <vt:lpstr>Covers</vt:lpstr>
      <vt:lpstr>Sections</vt:lpstr>
      <vt:lpstr>Content</vt:lpstr>
      <vt:lpstr>1_Content</vt:lpstr>
      <vt:lpstr>Tips for Extreme Heat Safety by Slidesgo</vt:lpstr>
      <vt:lpstr>Office Theme</vt:lpstr>
      <vt:lpstr>1_Office Theme</vt:lpstr>
      <vt:lpstr>Simple Light</vt:lpstr>
      <vt:lpstr>2_office theme</vt:lpstr>
      <vt:lpstr>Technical Advisory Council Quarter 2 Meeting</vt:lpstr>
      <vt:lpstr>Agenda</vt:lpstr>
      <vt:lpstr>Item 1 | Roll Call &amp; Housekeeping</vt:lpstr>
      <vt:lpstr>Zoom Support</vt:lpstr>
      <vt:lpstr>Item 2 | Approval of Draft Meeting Minutes </vt:lpstr>
      <vt:lpstr>Item 2 | Public Comment</vt:lpstr>
      <vt:lpstr>ACTION</vt:lpstr>
      <vt:lpstr>Item 3 | TAC Member Report Out </vt:lpstr>
      <vt:lpstr>Good Neighbor Award 2025</vt:lpstr>
      <vt:lpstr>Updates &amp; Acknowledgements</vt:lpstr>
      <vt:lpstr>Item 3 | Discussion</vt:lpstr>
      <vt:lpstr>Item 4 | ICARP Programmatic Updates and Staff Report</vt:lpstr>
      <vt:lpstr>Welcome New Staff!</vt:lpstr>
      <vt:lpstr>Updates – Fifth Assessment</vt:lpstr>
      <vt:lpstr>Updates – Climate Services</vt:lpstr>
      <vt:lpstr>Updates – Grant Programs</vt:lpstr>
      <vt:lpstr>Other Updates</vt:lpstr>
      <vt:lpstr>Item 4 | Discussion</vt:lpstr>
      <vt:lpstr>Item 5 | ICARP TAC Charter Updates </vt:lpstr>
      <vt:lpstr>Item 5 | Discussion </vt:lpstr>
      <vt:lpstr>Item 5 | Public Comment</vt:lpstr>
      <vt:lpstr>ACTION: Approve the revised TAC Charter and Bylaws. </vt:lpstr>
      <vt:lpstr>Item 6 | ICARP Extreme Heat and Community Resilience  Grantee Spotlight</vt:lpstr>
      <vt:lpstr>Extreme Heat and Community Resilient Program Grantee Spotlight</vt:lpstr>
      <vt:lpstr>Extreme Heat &amp; Community Resilience Background </vt:lpstr>
      <vt:lpstr>Round 1 Timeline</vt:lpstr>
      <vt:lpstr>Program Development Engagement</vt:lpstr>
      <vt:lpstr>Grant Program Vision</vt:lpstr>
      <vt:lpstr>Movement Building</vt:lpstr>
      <vt:lpstr>30</vt:lpstr>
      <vt:lpstr>Round 1 Overview</vt:lpstr>
      <vt:lpstr>Planning Grants</vt:lpstr>
      <vt:lpstr>Small Planning Grants</vt:lpstr>
      <vt:lpstr>Large Planning Grants</vt:lpstr>
      <vt:lpstr>Implementation Grants</vt:lpstr>
      <vt:lpstr>Small Implementation Grant</vt:lpstr>
      <vt:lpstr>Large Implementation Grants</vt:lpstr>
      <vt:lpstr>Large Implementation Grant Awards</vt:lpstr>
      <vt:lpstr>LA County Large Implementation Grant Award</vt:lpstr>
      <vt:lpstr>Public Health Institute  Large Implementation Grants</vt:lpstr>
      <vt:lpstr>San Bernardino Planning &amp; Implementation</vt:lpstr>
      <vt:lpstr>San Bernardino Planning &amp; Implementation Grants</vt:lpstr>
      <vt:lpstr>Los Angeles County</vt:lpstr>
      <vt:lpstr>Round 1 Awards</vt:lpstr>
      <vt:lpstr>Lessons Learned</vt:lpstr>
      <vt:lpstr>Future Rounds</vt:lpstr>
      <vt:lpstr>Future Rounds Timeline</vt:lpstr>
      <vt:lpstr>Round 2 Timeline</vt:lpstr>
      <vt:lpstr>Thank You!</vt:lpstr>
      <vt:lpstr>Item 6 | Discussion</vt:lpstr>
      <vt:lpstr>LUNCH BREAK</vt:lpstr>
      <vt:lpstr>Item 7 | Vulnerable Communities Definition Subcommittee  </vt:lpstr>
      <vt:lpstr>Current Vulnerable Communities Definition </vt:lpstr>
      <vt:lpstr>Why Update the Definition?</vt:lpstr>
      <vt:lpstr>Subcommittee Workplan</vt:lpstr>
      <vt:lpstr>Climate Impacts on Women</vt:lpstr>
      <vt:lpstr>Climate Impacts on People Who Give Birth and Their Children</vt:lpstr>
      <vt:lpstr>Climate Impacts on Gender Minorities</vt:lpstr>
      <vt:lpstr>Consultation Sessions</vt:lpstr>
      <vt:lpstr>Consultation Sessions for Vulnerable Communities Definition</vt:lpstr>
      <vt:lpstr>Feedback on Vulnerable Communities Definition</vt:lpstr>
      <vt:lpstr>Subcommittee Survey Results</vt:lpstr>
      <vt:lpstr>Subcommittee Discussion</vt:lpstr>
      <vt:lpstr>Findings</vt:lpstr>
      <vt:lpstr>Proposed Definition Revision</vt:lpstr>
      <vt:lpstr>Item 7 | Discussion</vt:lpstr>
      <vt:lpstr>Item 7 | Public Comment </vt:lpstr>
      <vt:lpstr>ACTION: Approve the update to the vulnerable communities definition </vt:lpstr>
      <vt:lpstr>Item 8 | Extreme Heat Action Plan </vt:lpstr>
      <vt:lpstr>Extreme Heat Action Plan Update </vt:lpstr>
      <vt:lpstr>Background</vt:lpstr>
      <vt:lpstr>All-of-Government Approach </vt:lpstr>
      <vt:lpstr>Action Tracks</vt:lpstr>
      <vt:lpstr>Action Tracks (cont.)</vt:lpstr>
      <vt:lpstr>2026 Extreme Heat Action Plan</vt:lpstr>
      <vt:lpstr>Discussion Questions</vt:lpstr>
      <vt:lpstr>Thank you! </vt:lpstr>
      <vt:lpstr>Item 8 | Discussion</vt:lpstr>
      <vt:lpstr>Item 9 | Extreme Heat Case Study from Climate Resolve  </vt:lpstr>
      <vt:lpstr>Extreme Heat Case Studies </vt:lpstr>
      <vt:lpstr>COMMUNITY ENGAGEMENT</vt:lpstr>
      <vt:lpstr>COMMUNITY ENGAGEMENT:  Boyle Heights- Building Community</vt:lpstr>
      <vt:lpstr>COMMUNITY ENGAGEMENT (cont.)</vt:lpstr>
      <vt:lpstr>POLICY &amp; PROGRAMMATIC INITIATIVES Closing the Divide </vt:lpstr>
      <vt:lpstr>ONE MORE TOOL IN THE TOOLBOX</vt:lpstr>
      <vt:lpstr>Research Study &amp; Findings </vt:lpstr>
      <vt:lpstr>STORYTELLING </vt:lpstr>
      <vt:lpstr>THANK YOU</vt:lpstr>
      <vt:lpstr>Item 9 | Discussion </vt:lpstr>
      <vt:lpstr>Item 10 | CalHeatScore   </vt:lpstr>
      <vt:lpstr>CalHeatScore The California Communities Extreme Heat Scoring System</vt:lpstr>
      <vt:lpstr>Extreme Heat</vt:lpstr>
      <vt:lpstr>An Early Warning System for Heat</vt:lpstr>
      <vt:lpstr>Climate and Weather Data</vt:lpstr>
      <vt:lpstr>Heat-Health Response Data</vt:lpstr>
      <vt:lpstr>Calculating Heat Rankings</vt:lpstr>
      <vt:lpstr>Example</vt:lpstr>
      <vt:lpstr>Tool Demo</vt:lpstr>
      <vt:lpstr>Bay Area Region</vt:lpstr>
      <vt:lpstr>Santa Maria Region</vt:lpstr>
      <vt:lpstr>Timeframe: March 20 – 28 </vt:lpstr>
      <vt:lpstr> Cal Heat Score Monterey Bay Map</vt:lpstr>
      <vt:lpstr>2024 Example Heat Scores</vt:lpstr>
      <vt:lpstr>CalHeatScore Users and Applications</vt:lpstr>
      <vt:lpstr>Stakeholder Engagement</vt:lpstr>
      <vt:lpstr>Stakeholder Engagement (cont.)</vt:lpstr>
      <vt:lpstr> Cohort Opportunity</vt:lpstr>
      <vt:lpstr>Next Steps</vt:lpstr>
      <vt:lpstr>Future Directions</vt:lpstr>
      <vt:lpstr>How to Get Involved</vt:lpstr>
      <vt:lpstr>Item 10 | Discussion </vt:lpstr>
      <vt:lpstr>Item 11 | General Public Comment </vt:lpstr>
      <vt:lpstr>Item 12 | Closing and Meeting Adjourned </vt:lpstr>
      <vt:lpstr>Thank You for Joining!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Lauren Perrin (OPR)</dc:creator>
  <cp:revision>2</cp:revision>
  <dcterms:created xsi:type="dcterms:W3CDTF">2024-10-01T23:14:05Z</dcterms:created>
  <dcterms:modified xsi:type="dcterms:W3CDTF">2025-06-19T20:15:12Z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2024-10-01T23:15:39Z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c95b6f53-4a14-42c5-ad9f-f5a2dd89a2a9</vt:lpwstr>
  </property>
  <property fmtid="{D5CDD505-2E9C-101B-9397-08002B2CF9AE}" pid="7" name="MSIP_Label_defa4170-0d19-0005-0004-bc88714345d2_ActionId">
    <vt:lpwstr>ebe7e757-d326-4992-93e4-f430299b61c8</vt:lpwstr>
  </property>
  <property fmtid="{D5CDD505-2E9C-101B-9397-08002B2CF9AE}" pid="8" name="MSIP_Label_defa4170-0d19-0005-0004-bc88714345d2_ContentBits">
    <vt:lpwstr>0</vt:lpwstr>
  </property>
  <property fmtid="{D5CDD505-2E9C-101B-9397-08002B2CF9AE}" pid="9" name="ContentTypeId">
    <vt:lpwstr>0x010100E78D98EA199F2543900E75021836ABAE</vt:lpwstr>
  </property>
  <property fmtid="{D5CDD505-2E9C-101B-9397-08002B2CF9AE}" pid="10" name="MediaServiceImageTags">
    <vt:lpwstr/>
  </property>
</Properties>
</file>